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77" r:id="rId9"/>
    <p:sldId id="278" r:id="rId10"/>
    <p:sldId id="279" r:id="rId11"/>
    <p:sldId id="280" r:id="rId12"/>
    <p:sldId id="262" r:id="rId13"/>
    <p:sldId id="281" r:id="rId14"/>
    <p:sldId id="282" r:id="rId15"/>
    <p:sldId id="283" r:id="rId16"/>
    <p:sldId id="28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熙 张" initials="岳熙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5E40-1EE5-45D2-90A1-8CFDB938D3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13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620" y="2109471"/>
            <a:ext cx="12209145" cy="2625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741" y="3023297"/>
            <a:ext cx="1146995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中期检查</a:t>
            </a:r>
            <a:endParaRPr lang="zh-CN" altLang="en-US" sz="55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8056" y="5063490"/>
            <a:ext cx="26777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王子豪 刘畅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en-US" altLang="zh-CN" sz="2400"/>
              <a:t>2023 </a:t>
            </a:r>
            <a:r>
              <a:rPr lang="zh-CN" altLang="en-US" sz="2400"/>
              <a:t>年 </a:t>
            </a:r>
            <a:r>
              <a:rPr lang="en-US" altLang="zh-CN" sz="2400"/>
              <a:t>10 </a:t>
            </a:r>
            <a:r>
              <a:rPr lang="zh-CN" altLang="en-US" sz="2400"/>
              <a:t>月 </a:t>
            </a:r>
            <a:r>
              <a:rPr lang="en-US" altLang="zh-CN" sz="2400"/>
              <a:t>24 </a:t>
            </a:r>
            <a:r>
              <a:rPr lang="zh-CN" altLang="en-US" sz="2400"/>
              <a:t>日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85" y="1826895"/>
            <a:ext cx="12221210" cy="27514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840000">
            <a:off x="2811396" y="2112645"/>
            <a:ext cx="1192471" cy="2079625"/>
            <a:chOff x="6293" y="1109"/>
            <a:chExt cx="1712" cy="3058"/>
          </a:xfrm>
        </p:grpSpPr>
        <p:sp>
          <p:nvSpPr>
            <p:cNvPr id="8" name="圆角矩形 7"/>
            <p:cNvSpPr/>
            <p:nvPr/>
          </p:nvSpPr>
          <p:spPr>
            <a:xfrm>
              <a:off x="6293" y="1109"/>
              <a:ext cx="1549" cy="3058"/>
            </a:xfrm>
            <a:prstGeom prst="roundRect">
              <a:avLst>
                <a:gd name="adj" fmla="val 979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42" y="1158"/>
              <a:ext cx="1450" cy="2959"/>
            </a:xfrm>
            <a:prstGeom prst="roundRect">
              <a:avLst>
                <a:gd name="adj" fmla="val 979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23" y="1608"/>
              <a:ext cx="1682" cy="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>
                  <a:solidFill>
                    <a:schemeClr val="bg1"/>
                  </a:solidFill>
                  <a:latin typeface="Kozuka Gothic Pr6N H" panose="020B0800000000000000" charset="-128"/>
                  <a:ea typeface="Kozuka Gothic Pr6N H" panose="020B0800000000000000" charset="-128"/>
                </a:rPr>
                <a:t>02</a:t>
              </a:r>
              <a:endParaRPr lang="en-US" altLang="zh-CN" sz="6000">
                <a:solidFill>
                  <a:schemeClr val="bg1"/>
                </a:solidFill>
                <a:latin typeface="Kozuka Gothic Pr6N H" panose="020B0800000000000000" charset="-128"/>
                <a:ea typeface="Kozuka Gothic Pr6N H" panose="020B0800000000000000" charset="-128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870" y="3721"/>
              <a:ext cx="300" cy="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751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97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89755" y="272351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总结与展望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总结与分析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  <a:endParaRPr lang="zh-CN" altLang="en-US" sz="3200" b="1" dirty="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026795" y="3900805"/>
          <a:ext cx="71247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75"/>
                <a:gridCol w="1781175"/>
                <a:gridCol w="1781175"/>
                <a:gridCol w="1781175"/>
              </a:tblGrid>
              <a:tr h="43688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小训练集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大训练集</a:t>
                      </a:r>
                      <a:endParaRPr lang="zh-CN" altLang="en-US"/>
                    </a:p>
                  </a:txBody>
                  <a:tcPr/>
                </a:tc>
              </a:tr>
              <a:tr h="4368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top1</a:t>
                      </a:r>
                      <a:endParaRPr lang="en-US" altLang="zh-CN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高斯分布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82.45%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91.39%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95.4%</a:t>
                      </a:r>
                      <a:endParaRPr lang="en-US" altLang="zh-CN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感知准则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39.40%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61.59%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91.7%</a:t>
                      </a:r>
                      <a:endParaRPr lang="en-US" altLang="zh-CN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54.51%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74.46%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95.55%</a:t>
                      </a:r>
                      <a:endParaRPr lang="en-US" altLang="zh-CN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ResNet50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12.90%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21.34%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97.10%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总结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大训练集下普遍正确率高，高斯分布与深度学习效果相当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小训练集下高斯分布效果受影响较小，依然有较好分类效果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感知准则和深度学习方法受训练集大小影响明显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深层网络（</a:t>
            </a:r>
            <a:r>
              <a:rPr lang="en-US" altLang="zh-CN" sz="2400">
                <a:sym typeface="+mn-ea"/>
              </a:rPr>
              <a:t>ResNet50</a:t>
            </a:r>
            <a:r>
              <a:rPr lang="zh-CN" altLang="en-US" sz="2400">
                <a:sym typeface="+mn-ea"/>
              </a:rPr>
              <a:t>）在训练集变小之后效果极其受限</a:t>
            </a:r>
            <a:endParaRPr lang="zh-CN" altLang="en-US" sz="2400"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总结与分析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  <a:endParaRPr lang="zh-CN" altLang="en-US" sz="3200" b="1" dirty="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总结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大训练集下普遍正确率高，高斯分布与深度学习效果相当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小</a:t>
            </a:r>
            <a:r>
              <a:rPr lang="zh-CN" altLang="en-US" sz="2400">
                <a:sym typeface="+mn-ea"/>
              </a:rPr>
              <a:t>训练集下高斯分布效果受影响较小，依然有较好分类效果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感知准则和深度学习方法受训练集大小影响明显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深层网络（</a:t>
            </a:r>
            <a:r>
              <a:rPr lang="en-US" altLang="zh-CN" sz="2400">
                <a:sym typeface="+mn-ea"/>
              </a:rPr>
              <a:t>ResNet50</a:t>
            </a:r>
            <a:r>
              <a:rPr lang="zh-CN" altLang="en-US" sz="2400">
                <a:sym typeface="+mn-ea"/>
              </a:rPr>
              <a:t>）在训练集变小之后效果极其受限</a:t>
            </a:r>
            <a:endParaRPr lang="en-US" altLang="zh-CN" sz="2055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2400"/>
              <a:t>分析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数据集有比较强的特征，基本符合高斯分布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大数据下CNN可能发生退化（由于数据简单）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小训练数据下模型依赖更强的先验条件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可能由于小训练数据过于容易被正确分类，导致感知准则和深度方法泛化性差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展望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  <a:endParaRPr lang="zh-CN" altLang="en-US" sz="3200" b="1" dirty="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问题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小训练集下学习方法在正确拟合训练集之后难以优化</a:t>
            </a:r>
            <a:endParaRPr lang="zh-CN" altLang="en-US" sz="240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2400"/>
              <a:t>方法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数据增强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学习过程优化（不满足于仅仅将训练集正确分类）</a:t>
            </a:r>
            <a:endParaRPr lang="zh-CN" altLang="en-US" sz="2400"/>
          </a:p>
        </p:txBody>
      </p:sp>
      <p:sp>
        <p:nvSpPr>
          <p:cNvPr id="42" name="燕尾形 22"/>
          <p:cNvSpPr/>
          <p:nvPr/>
        </p:nvSpPr>
        <p:spPr>
          <a:xfrm>
            <a:off x="1079782" y="4588417"/>
            <a:ext cx="5044397" cy="6699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SVM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3" name="燕尾形 22"/>
          <p:cNvSpPr/>
          <p:nvPr/>
        </p:nvSpPr>
        <p:spPr>
          <a:xfrm>
            <a:off x="351398" y="4575796"/>
            <a:ext cx="1042145" cy="669915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燕尾形 22"/>
          <p:cNvSpPr/>
          <p:nvPr/>
        </p:nvSpPr>
        <p:spPr>
          <a:xfrm>
            <a:off x="1079782" y="5601877"/>
            <a:ext cx="5044397" cy="6699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对比学习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燕尾形 22"/>
          <p:cNvSpPr/>
          <p:nvPr/>
        </p:nvSpPr>
        <p:spPr>
          <a:xfrm>
            <a:off x="351398" y="5589256"/>
            <a:ext cx="1042145" cy="669915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燕尾形 22"/>
          <p:cNvSpPr/>
          <p:nvPr/>
        </p:nvSpPr>
        <p:spPr>
          <a:xfrm>
            <a:off x="1079782" y="3655602"/>
            <a:ext cx="5044397" cy="6699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数据扩增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燕尾形 22"/>
          <p:cNvSpPr/>
          <p:nvPr/>
        </p:nvSpPr>
        <p:spPr>
          <a:xfrm>
            <a:off x="351398" y="3642981"/>
            <a:ext cx="1042145" cy="669915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展望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总结与展望</a:t>
            </a:r>
            <a:endParaRPr lang="zh-CN" altLang="en-US" sz="3200" b="1" dirty="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436880" y="1246505"/>
            <a:ext cx="11586210" cy="53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400"/>
              <a:t>数据扩增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随机旋转/翻转</a:t>
            </a:r>
            <a:endParaRPr lang="zh-CN" altLang="en-US" sz="2400">
              <a:sym typeface="+mn-ea"/>
            </a:endParaRPr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训练集添加随机噪声</a:t>
            </a:r>
            <a:endParaRPr lang="zh-CN" altLang="en-US" sz="24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/>
              <a:t>SVM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优化扩大数据点和决策边界的距离</a:t>
            </a:r>
            <a:endParaRPr lang="zh-CN" altLang="en-US" sz="2400">
              <a:sym typeface="+mn-ea"/>
            </a:endParaRPr>
          </a:p>
          <a:p>
            <a:pPr lvl="1" algn="l">
              <a:buClrTx/>
              <a:buSzTx/>
              <a:buChar char="–"/>
            </a:pPr>
            <a:r>
              <a:rPr lang="zh-CN" altLang="en-US" sz="2400">
                <a:sym typeface="+mn-ea"/>
              </a:rPr>
              <a:t>线性可分条件下在正确拟合训练集后保持优化</a:t>
            </a:r>
            <a:endParaRPr lang="zh-CN" altLang="en-US" sz="2400">
              <a:sym typeface="+mn-ea"/>
            </a:endParaRPr>
          </a:p>
          <a:p>
            <a:pPr lvl="1" algn="l">
              <a:buClrTx/>
              <a:buSzTx/>
              <a:buChar char="–"/>
            </a:pPr>
            <a:r>
              <a:rPr lang="en-US" altLang="zh-CN" sz="2400">
                <a:sym typeface="+mn-ea"/>
              </a:rPr>
              <a:t>Kernel</a:t>
            </a:r>
            <a:r>
              <a:rPr lang="zh-CN" altLang="en-US" sz="2400">
                <a:sym typeface="+mn-ea"/>
              </a:rPr>
              <a:t>方法拟合数据高维特征</a:t>
            </a:r>
            <a:endParaRPr lang="zh-CN" altLang="en-US" sz="2400"/>
          </a:p>
          <a:p>
            <a:pPr lvl="0" algn="l">
              <a:buClrTx/>
              <a:buSzTx/>
            </a:pPr>
            <a:r>
              <a:rPr lang="zh-CN" altLang="en-US" sz="2400"/>
              <a:t>对比学习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学习以使得不同图片的特征差异增大，而同一图片的不同表示特征差异减小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InfoNCE Loss 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endParaRPr lang="zh-CN" altLang="en-US" sz="2400"/>
          </a:p>
          <a:p>
            <a:pPr lvl="1" algn="l">
              <a:buClrTx/>
              <a:buSzTx/>
              <a:buChar char="–"/>
            </a:pPr>
            <a:r>
              <a:rPr lang="zh-CN" altLang="en-US" sz="2400"/>
              <a:t>最后使用有监督的finetune</a:t>
            </a:r>
            <a:endParaRPr lang="zh-CN" altLang="en-US" sz="2400"/>
          </a:p>
          <a:p>
            <a:pPr lvl="1" algn="l">
              <a:buClrTx/>
              <a:buSzTx/>
              <a:buChar char="–"/>
            </a:pPr>
            <a:endParaRPr lang="zh-CN" altLang="en-US" sz="274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6857"/>
          <a:stretch>
            <a:fillRect/>
          </a:stretch>
        </p:blipFill>
        <p:spPr>
          <a:xfrm>
            <a:off x="3205480" y="5267325"/>
            <a:ext cx="6716395" cy="84582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9019540" y="187198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617075" y="195643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019540" y="211137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30995" y="195643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09075" y="240030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710930" y="224536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682990" y="201295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1265" y="180149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109075" y="173101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30995" y="2245360"/>
            <a:ext cx="168275" cy="15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399270" y="185801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187815" y="260096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514205" y="2164715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514205" y="233807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793480" y="2493010"/>
            <a:ext cx="168275" cy="15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541000" y="231965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92105" y="249364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240645" y="244665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444480" y="272161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59135" y="233934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82935" y="260096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541000" y="295465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128375" y="287591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128375" y="2600960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59135" y="2875915"/>
            <a:ext cx="16192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240645" y="2875915"/>
            <a:ext cx="161925" cy="154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8444865" y="2399665"/>
            <a:ext cx="3260725" cy="554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185910" y="2473960"/>
            <a:ext cx="170180" cy="15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8354060" y="2487295"/>
            <a:ext cx="3422650" cy="2736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9067800" y="1609725"/>
            <a:ext cx="1538605" cy="18275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302 0.057407 " pathEditMode="relative" ptsTypes="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167 -0.078889 " pathEditMode="relative" ptsTypes="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0313 -0.081944 " pathEditMode="relative" ptsTypes="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0313 -0.081944 " pathEditMode="relative" ptsTypes="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6" grpId="1" animBg="1"/>
      <p:bldP spid="36" grpId="2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0" grpId="0" animBg="1"/>
      <p:bldP spid="22" grpId="0" animBg="1"/>
      <p:bldP spid="11" grpId="0" animBg="1"/>
      <p:bldP spid="23" grpId="0" animBg="1"/>
      <p:bldP spid="12" grpId="0" animBg="1"/>
      <p:bldP spid="13" grpId="0" animBg="1"/>
      <p:bldP spid="2" grpId="0" animBg="1"/>
      <p:bldP spid="15" grpId="0" animBg="1"/>
      <p:bldP spid="16" grpId="0" animBg="1"/>
      <p:bldP spid="9" grpId="0" animBg="1"/>
      <p:bldP spid="19" grpId="0" animBg="1"/>
      <p:bldP spid="7" grpId="0" animBg="1"/>
      <p:bldP spid="18" grpId="0" animBg="1"/>
      <p:bldP spid="2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7368" y="2757805"/>
            <a:ext cx="8597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</a:rPr>
              <a:t>谢谢各位老师观看指导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7620" y="2109471"/>
            <a:ext cx="12209145" cy="2625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45070" y="3014852"/>
            <a:ext cx="94832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谢谢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3265" y="1136015"/>
            <a:ext cx="3815715" cy="52743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654358" y="1566024"/>
            <a:ext cx="4874895" cy="803446"/>
            <a:chOff x="3567" y="2587"/>
            <a:chExt cx="7677" cy="1813"/>
          </a:xfrm>
        </p:grpSpPr>
        <p:grpSp>
          <p:nvGrpSpPr>
            <p:cNvPr id="7" name="组合 6"/>
            <p:cNvGrpSpPr/>
            <p:nvPr/>
          </p:nvGrpSpPr>
          <p:grpSpPr>
            <a:xfrm>
              <a:off x="3567" y="2780"/>
              <a:ext cx="7677" cy="1620"/>
              <a:chOff x="3567" y="2670"/>
              <a:chExt cx="7677" cy="1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567" y="2670"/>
                <a:ext cx="1522" cy="1620"/>
                <a:chOff x="3567" y="2670"/>
                <a:chExt cx="1522" cy="1620"/>
              </a:xfrm>
            </p:grpSpPr>
            <p:sp>
              <p:nvSpPr>
                <p:cNvPr id="2" name="剪去对角的矩形 1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3772" y="2834"/>
                  <a:ext cx="1112" cy="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1</a:t>
                  </a:r>
                  <a:endParaRPr lang="en-US" altLang="zh-CN" sz="3600" dirty="0">
                    <a:solidFill>
                      <a:schemeClr val="bg1"/>
                    </a:solidFill>
                    <a:latin typeface="Adobe Gothic Std B" panose="020B0800000000000000" charset="-128"/>
                    <a:ea typeface="Adobe Gothic Std B" panose="020B0800000000000000" charset="-128"/>
                    <a:sym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5473" y="2587"/>
              <a:ext cx="5064" cy="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当前进展</a:t>
              </a:r>
              <a:endParaRPr lang="zh-CN" altLang="en-US" sz="2800" b="1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54358" y="4332212"/>
            <a:ext cx="4874895" cy="823726"/>
            <a:chOff x="3567" y="2523"/>
            <a:chExt cx="7677" cy="1944"/>
          </a:xfrm>
        </p:grpSpPr>
        <p:grpSp>
          <p:nvGrpSpPr>
            <p:cNvPr id="11" name="组合 10"/>
            <p:cNvGrpSpPr/>
            <p:nvPr/>
          </p:nvGrpSpPr>
          <p:grpSpPr>
            <a:xfrm>
              <a:off x="3567" y="2780"/>
              <a:ext cx="7677" cy="1687"/>
              <a:chOff x="3567" y="2670"/>
              <a:chExt cx="7677" cy="168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567" y="2670"/>
                <a:ext cx="1522" cy="1687"/>
                <a:chOff x="3567" y="2670"/>
                <a:chExt cx="1522" cy="1687"/>
              </a:xfrm>
            </p:grpSpPr>
            <p:sp>
              <p:nvSpPr>
                <p:cNvPr id="13" name="剪去对角的矩形 12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772" y="2834"/>
                  <a:ext cx="1112" cy="1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2</a:t>
                  </a:r>
                  <a:endParaRPr lang="en-US" altLang="zh-CN" sz="3600" dirty="0">
                    <a:solidFill>
                      <a:schemeClr val="bg1"/>
                    </a:solidFill>
                    <a:latin typeface="Adobe Gothic Std B" panose="020B0800000000000000" charset="-128"/>
                    <a:ea typeface="Adobe Gothic Std B" panose="020B0800000000000000" charset="-128"/>
                    <a:sym typeface="+mn-ea"/>
                  </a:endParaRP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5473" y="2523"/>
              <a:ext cx="5064" cy="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总结与展望</a:t>
              </a:r>
              <a:endParaRPr lang="zh-CN" altLang="en-US" sz="2800" b="1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200150" y="3502025"/>
            <a:ext cx="2862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CONTENTS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30400" y="267208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目录</a:t>
            </a:r>
            <a:endParaRPr lang="zh-CN" altLang="en-US" sz="48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315528" y="3566795"/>
            <a:ext cx="63182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85" y="1826895"/>
            <a:ext cx="12221210" cy="27514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840000">
            <a:off x="2811396" y="2112645"/>
            <a:ext cx="1192471" cy="2079625"/>
            <a:chOff x="6293" y="1109"/>
            <a:chExt cx="1712" cy="3058"/>
          </a:xfrm>
        </p:grpSpPr>
        <p:sp>
          <p:nvSpPr>
            <p:cNvPr id="8" name="圆角矩形 7"/>
            <p:cNvSpPr/>
            <p:nvPr/>
          </p:nvSpPr>
          <p:spPr>
            <a:xfrm>
              <a:off x="6293" y="1109"/>
              <a:ext cx="1549" cy="3058"/>
            </a:xfrm>
            <a:prstGeom prst="roundRect">
              <a:avLst>
                <a:gd name="adj" fmla="val 979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42" y="1158"/>
              <a:ext cx="1450" cy="2959"/>
            </a:xfrm>
            <a:prstGeom prst="roundRect">
              <a:avLst>
                <a:gd name="adj" fmla="val 979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23" y="1608"/>
              <a:ext cx="1682" cy="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>
                  <a:solidFill>
                    <a:schemeClr val="bg1"/>
                  </a:solidFill>
                  <a:latin typeface="Kozuka Gothic Pr6N H" panose="020B0800000000000000" charset="-128"/>
                  <a:ea typeface="Kozuka Gothic Pr6N H" panose="020B0800000000000000" charset="-128"/>
                </a:rPr>
                <a:t>01</a:t>
              </a:r>
              <a:endParaRPr lang="en-US" altLang="zh-CN" sz="6000">
                <a:solidFill>
                  <a:schemeClr val="bg1"/>
                </a:solidFill>
                <a:latin typeface="Kozuka Gothic Pr6N H" panose="020B0800000000000000" charset="-128"/>
                <a:ea typeface="Kozuka Gothic Pr6N H" panose="020B0800000000000000" charset="-128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870" y="3721"/>
              <a:ext cx="300" cy="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751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97" y="1199"/>
              <a:ext cx="120" cy="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73930" y="273685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当前进展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大训练集（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8:1:1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高斯分布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先验假设：第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类的数据服从高斯分布                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训练：计算每类数据的均值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预测：最近一类均值对应的类别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验证效果：95</a:t>
            </a:r>
            <a:r>
              <a:rPr lang="en-US" altLang="zh-CN" sz="2400">
                <a:sym typeface="+mn-ea"/>
              </a:rPr>
              <a:t>.4%</a:t>
            </a:r>
            <a:endParaRPr lang="en-US" altLang="zh-CN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0"/>
            <a:r>
              <a:rPr lang="zh-CN" altLang="en-US" sz="2400"/>
              <a:t>感知准则模型</a:t>
            </a:r>
            <a:endParaRPr lang="en-US" altLang="zh-CN" sz="2400"/>
          </a:p>
          <a:p>
            <a:pPr lvl="1"/>
            <a:r>
              <a:rPr lang="zh-CN" altLang="en-US" sz="2400"/>
              <a:t>数据预处理：展开为一维向量（忽略空间信息）</a:t>
            </a:r>
            <a:endParaRPr lang="zh-CN" altLang="en-US" sz="2400"/>
          </a:p>
          <a:p>
            <a:pPr lvl="1"/>
            <a:r>
              <a:rPr lang="zh-CN" altLang="en-US" sz="2400"/>
              <a:t>训练：错分类时迭代（全部正确则停止）</a:t>
            </a:r>
            <a:endParaRPr lang="zh-CN" altLang="en-US" sz="2400"/>
          </a:p>
          <a:p>
            <a:pPr lvl="1"/>
            <a:r>
              <a:rPr lang="en-US" altLang="zh-CN" sz="2400"/>
              <a:t>err</a:t>
            </a:r>
            <a:r>
              <a:rPr lang="zh-CN" altLang="en-US" sz="2400"/>
              <a:t>：训练集中被错分的比例</a:t>
            </a:r>
            <a:endParaRPr lang="zh-CN" altLang="en-US" sz="2400"/>
          </a:p>
          <a:p>
            <a:pPr lvl="1"/>
            <a:r>
              <a:rPr lang="zh-CN" altLang="en-US" sz="2400"/>
              <a:t>验证效果：91</a:t>
            </a:r>
            <a:r>
              <a:rPr lang="en-US" altLang="zh-CN" sz="2400"/>
              <a:t>.</a:t>
            </a:r>
            <a:r>
              <a:rPr lang="zh-CN" altLang="en-US" sz="2400"/>
              <a:t>7</a:t>
            </a:r>
            <a:r>
              <a:rPr lang="en-US" altLang="zh-CN" sz="2400"/>
              <a:t>%</a:t>
            </a:r>
            <a:endParaRPr lang="zh-CN" altLang="en-US" sz="2400"/>
          </a:p>
          <a:p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050" y="2035175"/>
            <a:ext cx="1370965" cy="540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8280" y="2825750"/>
            <a:ext cx="59175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cycle1, err0.528387898881061</a:t>
            </a:r>
            <a:endParaRPr lang="zh-CN" altLang="en-US"/>
          </a:p>
          <a:p>
            <a:r>
              <a:rPr lang="zh-CN" altLang="en-US"/>
              <a:t>cycle2, err0.13634479900538748</a:t>
            </a:r>
            <a:endParaRPr lang="zh-CN" altLang="en-US"/>
          </a:p>
          <a:p>
            <a:r>
              <a:rPr lang="zh-CN" altLang="en-US"/>
              <a:t>cycle3, err0.05470368835474513</a:t>
            </a:r>
            <a:endParaRPr lang="zh-CN" altLang="en-US"/>
          </a:p>
          <a:p>
            <a:r>
              <a:rPr lang="zh-CN" altLang="en-US"/>
              <a:t>cycle4, err0.023207625362619146</a:t>
            </a:r>
            <a:endParaRPr lang="zh-CN" altLang="en-US"/>
          </a:p>
          <a:p>
            <a:r>
              <a:rPr lang="zh-CN" altLang="en-US"/>
              <a:t>cycle5, err0.009531703273932863</a:t>
            </a:r>
            <a:endParaRPr lang="zh-CN" altLang="en-US"/>
          </a:p>
          <a:p>
            <a:r>
              <a:rPr lang="zh-CN" altLang="en-US"/>
              <a:t>cycle6, err0.004144218814753419</a:t>
            </a:r>
            <a:endParaRPr lang="zh-CN" altLang="en-US"/>
          </a:p>
          <a:p>
            <a:r>
              <a:rPr lang="zh-CN" altLang="en-US"/>
              <a:t>cycle7, err0.0012432656444260257</a:t>
            </a:r>
            <a:endParaRPr lang="zh-CN" altLang="en-US"/>
          </a:p>
          <a:p>
            <a:r>
              <a:rPr lang="zh-CN" altLang="en-US"/>
              <a:t>cycle8, err0.0024865312888520514</a:t>
            </a:r>
            <a:endParaRPr lang="zh-CN" altLang="en-US"/>
          </a:p>
          <a:p>
            <a:r>
              <a:rPr lang="zh-CN" altLang="en-US"/>
              <a:t>cycle9, err0.0012432656444260257</a:t>
            </a:r>
            <a:endParaRPr lang="zh-CN" altLang="en-US"/>
          </a:p>
          <a:p>
            <a:r>
              <a:rPr lang="zh-CN" altLang="en-US"/>
              <a:t>cycle10, err0.0008288437629506838</a:t>
            </a:r>
            <a:endParaRPr lang="zh-CN" altLang="en-US"/>
          </a:p>
          <a:p>
            <a:r>
              <a:rPr lang="zh-CN" altLang="en-US"/>
              <a:t>cycle11, err0.0008288437629506838</a:t>
            </a:r>
            <a:endParaRPr lang="zh-CN" altLang="en-US"/>
          </a:p>
          <a:p>
            <a:r>
              <a:rPr lang="zh-CN" altLang="en-US"/>
              <a:t>cycle12, err0.0016576875259013675</a:t>
            </a:r>
            <a:endParaRPr lang="zh-CN" altLang="en-US"/>
          </a:p>
          <a:p>
            <a:r>
              <a:rPr lang="zh-CN" altLang="en-US"/>
              <a:t>cycle13, err0.0008288437629506838</a:t>
            </a:r>
            <a:endParaRPr lang="zh-CN" altLang="en-US"/>
          </a:p>
          <a:p>
            <a:r>
              <a:rPr lang="zh-CN" altLang="en-US"/>
              <a:t>0.9172185430463576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大训练集（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8:1:1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/>
              <a:t>CNN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数据预处理：</a:t>
            </a:r>
            <a:r>
              <a:rPr lang="en-US" altLang="zh-CN" sz="2400">
                <a:sym typeface="+mn-ea"/>
              </a:rPr>
              <a:t>resize(224)</a:t>
            </a:r>
            <a:r>
              <a:rPr lang="zh-CN" altLang="en-US" sz="2400">
                <a:sym typeface="+mn-ea"/>
              </a:rPr>
              <a:t>、归一化</a:t>
            </a:r>
            <a:r>
              <a:rPr lang="zh-CN" altLang="en-US" sz="2400">
                <a:sym typeface="+mn-ea"/>
              </a:rPr>
              <a:t>      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模型结构：卷积、池化提取特征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线性层预测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验证效果：95</a:t>
            </a:r>
            <a:r>
              <a:rPr lang="en-US" altLang="zh-CN" sz="2400">
                <a:sym typeface="+mn-ea"/>
              </a:rPr>
              <a:t>.55%</a:t>
            </a: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3394710"/>
            <a:ext cx="4949190" cy="3183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05" y="1184910"/>
            <a:ext cx="5056505" cy="2964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605" y="3862070"/>
            <a:ext cx="5056505" cy="3141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大训练集（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8:1:1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/>
              <a:t>ResNet50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数据预处理：</a:t>
            </a:r>
            <a:r>
              <a:rPr lang="en-US" altLang="zh-CN" sz="2400">
                <a:sym typeface="+mn-ea"/>
              </a:rPr>
              <a:t>resize(224)</a:t>
            </a:r>
            <a:r>
              <a:rPr lang="zh-CN" altLang="en-US" sz="2400">
                <a:sym typeface="+mn-ea"/>
              </a:rPr>
              <a:t>、归一化</a:t>
            </a:r>
            <a:r>
              <a:rPr lang="zh-CN" altLang="en-US" sz="2400">
                <a:sym typeface="+mn-ea"/>
              </a:rPr>
              <a:t>      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模型结构：卷积、池化提取特征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线性层预测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验证效果：</a:t>
            </a:r>
            <a:r>
              <a:rPr lang="en-US" altLang="zh-CN" sz="2400">
                <a:sym typeface="+mn-ea"/>
              </a:rPr>
              <a:t>97.1%</a:t>
            </a: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340" y="1412240"/>
            <a:ext cx="1951990" cy="5005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890" y="3906520"/>
            <a:ext cx="4579620" cy="2593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" y="4076700"/>
            <a:ext cx="4384040" cy="23406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小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训练集（每类一个样本）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/>
              <a:t>高斯分布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先验假设：第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类的数据服从高斯分布                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训练：计算每类数据的均值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预测：最近一类均值对应的类别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验证效果：</a:t>
            </a:r>
            <a:r>
              <a:rPr sz="2400">
                <a:sym typeface="+mn-ea"/>
              </a:rPr>
              <a:t>82</a:t>
            </a:r>
            <a:r>
              <a:rPr lang="en-US" sz="2400">
                <a:sym typeface="+mn-ea"/>
              </a:rPr>
              <a:t>.</a:t>
            </a:r>
            <a:r>
              <a:rPr sz="2400">
                <a:sym typeface="+mn-ea"/>
              </a:rPr>
              <a:t>45</a:t>
            </a:r>
            <a:r>
              <a:rPr lang="en-US" sz="2400">
                <a:sym typeface="+mn-ea"/>
              </a:rPr>
              <a:t>%(top1)</a:t>
            </a:r>
            <a:r>
              <a:rPr lang="zh-CN" altLang="en-US" sz="2400">
                <a:sym typeface="+mn-ea"/>
              </a:rPr>
              <a:t>、91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39</a:t>
            </a:r>
            <a:r>
              <a:rPr lang="en-US" altLang="zh-CN" sz="2400">
                <a:sym typeface="+mn-ea"/>
              </a:rPr>
              <a:t>%</a:t>
            </a:r>
            <a:r>
              <a:rPr lang="en-US" altLang="zh-CN" sz="2400">
                <a:sym typeface="+mn-ea"/>
              </a:rPr>
              <a:t>(top5)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sz="2400">
              <a:sym typeface="+mn-ea"/>
            </a:endParaRPr>
          </a:p>
          <a:p>
            <a:pPr lvl="0"/>
            <a:r>
              <a:rPr lang="zh-CN" altLang="en-US" sz="2400"/>
              <a:t>感知准则模型</a:t>
            </a:r>
            <a:endParaRPr lang="en-US" altLang="zh-CN" sz="2400"/>
          </a:p>
          <a:p>
            <a:pPr lvl="1"/>
            <a:r>
              <a:rPr lang="zh-CN" altLang="en-US" sz="2400"/>
              <a:t>数据预处理：展开为一维向量（忽略空间信息）</a:t>
            </a:r>
            <a:endParaRPr lang="zh-CN" altLang="en-US" sz="2400"/>
          </a:p>
          <a:p>
            <a:pPr lvl="1"/>
            <a:r>
              <a:rPr lang="zh-CN" altLang="en-US" sz="2400"/>
              <a:t>训练：错分类时迭代（全部正确则停止）</a:t>
            </a:r>
            <a:endParaRPr lang="zh-CN" altLang="en-US" sz="2400"/>
          </a:p>
          <a:p>
            <a:pPr lvl="1"/>
            <a:r>
              <a:rPr lang="en-US" altLang="zh-CN" sz="2400"/>
              <a:t>err</a:t>
            </a:r>
            <a:r>
              <a:rPr lang="zh-CN" altLang="en-US" sz="2400"/>
              <a:t>：训练集中被错分的比例</a:t>
            </a:r>
            <a:endParaRPr lang="zh-CN" altLang="en-US" sz="2400"/>
          </a:p>
          <a:p>
            <a:pPr lvl="1"/>
            <a:r>
              <a:rPr lang="zh-CN" altLang="en-US" sz="2400"/>
              <a:t>验证效果：</a:t>
            </a:r>
            <a:r>
              <a:rPr sz="2400"/>
              <a:t>39</a:t>
            </a:r>
            <a:r>
              <a:rPr lang="en-US" sz="2400"/>
              <a:t>.</a:t>
            </a:r>
            <a:r>
              <a:rPr sz="2400"/>
              <a:t>4</a:t>
            </a:r>
            <a:r>
              <a:rPr lang="en-US" sz="2400"/>
              <a:t>0%(top1)</a:t>
            </a:r>
            <a:r>
              <a:rPr lang="zh-CN" altLang="en-US" sz="2400"/>
              <a:t>、</a:t>
            </a:r>
            <a:r>
              <a:rPr sz="2400"/>
              <a:t>61</a:t>
            </a:r>
            <a:r>
              <a:rPr lang="en-US" sz="2400"/>
              <a:t>.</a:t>
            </a:r>
            <a:r>
              <a:rPr sz="2400"/>
              <a:t>5</a:t>
            </a:r>
            <a:r>
              <a:rPr lang="en-US" sz="2400"/>
              <a:t>9%(top5)</a:t>
            </a:r>
            <a:endParaRPr sz="2400"/>
          </a:p>
          <a:p>
            <a:endParaRPr lang="en-US" altLang="zh-CN" sz="2400" dirty="0">
              <a:latin typeface="+mj-lt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050" y="2035175"/>
            <a:ext cx="1370965" cy="540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8280" y="2825750"/>
            <a:ext cx="5917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cycle1, err1.0</a:t>
            </a:r>
            <a:endParaRPr lang="zh-CN" altLang="en-US"/>
          </a:p>
          <a:p>
            <a:r>
              <a:rPr lang="zh-CN" altLang="en-US"/>
              <a:t>cycle2, err0.8940397350993378</a:t>
            </a:r>
            <a:endParaRPr lang="zh-CN" altLang="en-US"/>
          </a:p>
          <a:p>
            <a:r>
              <a:rPr lang="zh-CN" altLang="en-US"/>
              <a:t>cycle3, err0.7615894039735099</a:t>
            </a:r>
            <a:endParaRPr lang="zh-CN" altLang="en-US"/>
          </a:p>
          <a:p>
            <a:r>
              <a:rPr lang="zh-CN" altLang="en-US"/>
              <a:t>cycle4, err0.5562913907284768</a:t>
            </a:r>
            <a:endParaRPr lang="zh-CN" altLang="en-US"/>
          </a:p>
          <a:p>
            <a:r>
              <a:rPr lang="zh-CN" altLang="en-US"/>
              <a:t>cycle5, err0.41721854304635764</a:t>
            </a:r>
            <a:endParaRPr lang="zh-CN" altLang="en-US"/>
          </a:p>
          <a:p>
            <a:r>
              <a:rPr lang="zh-CN" altLang="en-US"/>
              <a:t>cycle6, err0.26490066225165565</a:t>
            </a:r>
            <a:endParaRPr lang="zh-CN" altLang="en-US"/>
          </a:p>
          <a:p>
            <a:r>
              <a:rPr lang="zh-CN" altLang="en-US"/>
              <a:t>cycle7, err0.18543046357615894</a:t>
            </a:r>
            <a:endParaRPr lang="zh-CN" altLang="en-US"/>
          </a:p>
          <a:p>
            <a:r>
              <a:rPr lang="zh-CN" altLang="en-US"/>
              <a:t>cycle8, err0.11258278145695365</a:t>
            </a:r>
            <a:endParaRPr lang="zh-CN" altLang="en-US"/>
          </a:p>
          <a:p>
            <a:r>
              <a:rPr lang="zh-CN" altLang="en-US"/>
              <a:t>cycle9, err0.06622516556291391</a:t>
            </a:r>
            <a:endParaRPr lang="zh-CN" altLang="en-US"/>
          </a:p>
          <a:p>
            <a:r>
              <a:rPr lang="zh-CN" altLang="en-US"/>
              <a:t>cycle10, err0.033112582781456956</a:t>
            </a:r>
            <a:endParaRPr lang="zh-CN" altLang="en-US"/>
          </a:p>
          <a:p>
            <a:r>
              <a:rPr lang="zh-CN" altLang="en-US"/>
              <a:t>cycle11, err0.006622516556291391</a:t>
            </a:r>
            <a:endParaRPr lang="zh-CN" altLang="en-US"/>
          </a:p>
          <a:p>
            <a:r>
              <a:rPr lang="zh-CN" altLang="en-US"/>
              <a:t>cycle12, err0.006622516556291391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小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训练集（每类一个样本）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  <a:endParaRPr lang="zh-CN" altLang="en-US" sz="3200" b="1" dirty="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/>
              <a:t>CNN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验证效果：</a:t>
            </a:r>
            <a:r>
              <a:rPr lang="en-US" altLang="zh-CN" sz="2400">
                <a:sym typeface="+mn-ea"/>
              </a:rPr>
              <a:t>54.51%(top1)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74.46%(top5)</a:t>
            </a:r>
            <a:endParaRPr lang="zh-CN" altLang="en-US" sz="24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ResNet50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验证效果：1</a:t>
            </a:r>
            <a:r>
              <a:rPr lang="en-US" altLang="zh-CN" sz="2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.90%(top1)</a:t>
            </a:r>
            <a:r>
              <a:rPr lang="zh-CN" altLang="en-US" sz="2400">
                <a:sym typeface="+mn-ea"/>
              </a:rPr>
              <a:t>、21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4(top5)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05" y="2861945"/>
            <a:ext cx="3936365" cy="3537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0"/>
            <a:ext cx="5342255" cy="2715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05" y="3486150"/>
            <a:ext cx="6068695" cy="307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70" y="3652520"/>
            <a:ext cx="5469890" cy="27470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655" y="287655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2815" y="410210"/>
            <a:ext cx="493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注册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309245" y="503555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7138035" y="95250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当前进展</a:t>
            </a:r>
            <a:endParaRPr lang="zh-CN" altLang="en-US" sz="3200" b="1" dirty="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2"/>
          <p:cNvSpPr>
            <a:spLocks noGrp="1"/>
          </p:cNvSpPr>
          <p:nvPr/>
        </p:nvSpPr>
        <p:spPr>
          <a:xfrm>
            <a:off x="508000" y="1346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sz="2400">
              <a:sym typeface="+mn-ea"/>
            </a:endParaRPr>
          </a:p>
          <a:p>
            <a:pPr lvl="1"/>
            <a:endParaRPr lang="en-US" altLang="zh-CN" sz="2400" dirty="0">
              <a:latin typeface="+mj-lt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600200"/>
            <a:ext cx="10379075" cy="5053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3500"/>
              <a:t>思路</a:t>
            </a:r>
            <a:endParaRPr lang="en-US" altLang="zh-CN" sz="350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提取图像的特征（具体模型）</a:t>
            </a:r>
            <a:endParaRPr lang="zh-CN" altLang="en-US" sz="2400"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每一个类选取一个图像特征（或全部图像的均值）作为该类的代表</a:t>
            </a:r>
            <a:endParaRPr lang="zh-CN" altLang="en-US" sz="2400"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注册：将注册图像特征作为该类（新的一类）代表</a:t>
            </a:r>
            <a:endParaRPr lang="zh-CN" altLang="en-US" sz="2400"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预测：选择离当前图像特征最近的类          </a:t>
            </a:r>
            <a:endParaRPr sz="2400">
              <a:sym typeface="+mn-ea"/>
            </a:endParaRPr>
          </a:p>
          <a:p>
            <a:pPr lvl="0"/>
            <a:r>
              <a:rPr lang="en-US" altLang="zh-CN" sz="3500"/>
              <a:t>RegisterHelper</a:t>
            </a:r>
            <a:r>
              <a:rPr lang="zh-CN" altLang="en-US" sz="3500"/>
              <a:t>类</a:t>
            </a:r>
            <a:endParaRPr lang="en-US" altLang="zh-CN" sz="3500"/>
          </a:p>
          <a:p>
            <a:pPr lvl="1"/>
            <a:r>
              <a:rPr lang="en-US" altLang="zh-CN" sz="2400" dirty="0">
                <a:latin typeface="+mj-lt"/>
              </a:rPr>
              <a:t>init</a:t>
            </a:r>
            <a:r>
              <a:rPr lang="zh-CN" altLang="en-US" sz="2400" dirty="0">
                <a:latin typeface="+mj-lt"/>
              </a:rPr>
              <a:t>：传入具体模型（已经训练好）和类别名称对应（</a:t>
            </a:r>
            <a:r>
              <a:rPr lang="en-US" altLang="zh-CN" sz="2400" dirty="0">
                <a:latin typeface="+mj-lt"/>
              </a:rPr>
              <a:t>class_2_idx.json</a:t>
            </a:r>
            <a:r>
              <a:rPr lang="zh-CN" altLang="en-US" sz="2400" dirty="0">
                <a:latin typeface="+mj-lt"/>
              </a:rPr>
              <a:t>）</a:t>
            </a:r>
            <a:endParaRPr lang="zh-CN" altLang="en-US" sz="2400" dirty="0">
              <a:latin typeface="+mj-lt"/>
            </a:endParaRPr>
          </a:p>
          <a:p>
            <a:pPr lvl="1"/>
            <a:r>
              <a:rPr lang="zh-CN" altLang="en-US" sz="2400" dirty="0">
                <a:latin typeface="+mj-lt"/>
              </a:rPr>
              <a:t>register_pre_train：传入训练数据选出每类代表（思路</a:t>
            </a:r>
            <a:r>
              <a:rPr lang="en-US" altLang="zh-CN" sz="24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）</a:t>
            </a:r>
            <a:endParaRPr lang="zh-CN" altLang="en-US" sz="2400" dirty="0">
              <a:latin typeface="+mj-lt"/>
            </a:endParaRPr>
          </a:p>
          <a:p>
            <a:pPr lvl="1"/>
            <a:r>
              <a:rPr lang="en-US" altLang="zh-CN" sz="2400" dirty="0">
                <a:latin typeface="+mj-lt"/>
              </a:rPr>
              <a:t>register</a:t>
            </a:r>
            <a:r>
              <a:rPr lang="zh-CN" altLang="en-US" sz="2400" dirty="0">
                <a:latin typeface="+mj-lt"/>
              </a:rPr>
              <a:t>：传入图片和类别名（</a:t>
            </a:r>
            <a:r>
              <a:rPr lang="en-US" altLang="zh-CN" sz="2400" dirty="0">
                <a:latin typeface="+mj-lt"/>
              </a:rPr>
              <a:t>str</a:t>
            </a:r>
            <a:r>
              <a:rPr lang="zh-CN" altLang="en-US" sz="2400" dirty="0">
                <a:latin typeface="+mj-lt"/>
              </a:rPr>
              <a:t>），获得新的一类代表特征，将该类映射存储到类别名称对应</a:t>
            </a:r>
            <a:r>
              <a:rPr lang="en-US" altLang="zh-CN" sz="2400" dirty="0">
                <a:latin typeface="+mj-lt"/>
              </a:rPr>
              <a:t>dict</a:t>
            </a:r>
            <a:r>
              <a:rPr lang="zh-CN" altLang="en-US" sz="2400" dirty="0">
                <a:latin typeface="+mj-lt"/>
              </a:rPr>
              <a:t>（思路</a:t>
            </a:r>
            <a:r>
              <a:rPr lang="en-US" altLang="zh-CN" sz="2400" dirty="0">
                <a:latin typeface="+mj-lt"/>
              </a:rPr>
              <a:t>3</a:t>
            </a:r>
            <a:r>
              <a:rPr lang="zh-CN" altLang="en-US" sz="2400" dirty="0">
                <a:latin typeface="+mj-lt"/>
              </a:rPr>
              <a:t>）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sz="2400" dirty="0">
                <a:latin typeface="+mj-lt"/>
              </a:rPr>
              <a:t>registered_predict</a:t>
            </a:r>
            <a:r>
              <a:rPr lang="zh-CN" altLang="en-US" sz="2400" dirty="0">
                <a:latin typeface="+mj-lt"/>
              </a:rPr>
              <a:t>：传入图片，预测输出对应类别</a:t>
            </a:r>
            <a:r>
              <a:rPr lang="en-US" altLang="zh-CN" sz="2400" dirty="0">
                <a:latin typeface="+mj-lt"/>
              </a:rPr>
              <a:t>id</a:t>
            </a:r>
            <a:r>
              <a:rPr lang="zh-CN" altLang="en-US" sz="2400" dirty="0">
                <a:latin typeface="+mj-lt"/>
              </a:rPr>
              <a:t>和名称（思路</a:t>
            </a:r>
            <a:r>
              <a:rPr lang="en-US" altLang="zh-CN" sz="2400" dirty="0">
                <a:latin typeface="+mj-lt"/>
              </a:rPr>
              <a:t>4</a:t>
            </a:r>
            <a:r>
              <a:rPr lang="zh-CN" altLang="en-US" sz="2400" dirty="0">
                <a:latin typeface="+mj-lt"/>
              </a:rPr>
              <a:t>）</a:t>
            </a:r>
            <a:endParaRPr lang="zh-CN" altLang="en-US" sz="2400" dirty="0">
              <a:latin typeface="+mj-lt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TIMING" val="|0.1|0.2|0.2"/>
</p:tagLst>
</file>

<file path=ppt/tags/tag11.xml><?xml version="1.0" encoding="utf-8"?>
<p:tagLst xmlns:p="http://schemas.openxmlformats.org/presentationml/2006/main">
  <p:tag name="TIMING" val="|0.1|0.2|0.2"/>
</p:tagLst>
</file>

<file path=ppt/tags/tag12.xml><?xml version="1.0" encoding="utf-8"?>
<p:tagLst xmlns:p="http://schemas.openxmlformats.org/presentationml/2006/main">
  <p:tag name="TIMING" val="|0.1|0.2|0.2"/>
</p:tagLst>
</file>

<file path=ppt/tags/tag2.xml><?xml version="1.0" encoding="utf-8"?>
<p:tagLst xmlns:p="http://schemas.openxmlformats.org/presentationml/2006/main">
  <p:tag name="TIMING" val="|0.1|0.2|0.2"/>
</p:tagLst>
</file>

<file path=ppt/tags/tag3.xml><?xml version="1.0" encoding="utf-8"?>
<p:tagLst xmlns:p="http://schemas.openxmlformats.org/presentationml/2006/main">
  <p:tag name="TIMING" val="|0.1|0.2|0.2"/>
</p:tagLst>
</file>

<file path=ppt/tags/tag4.xml><?xml version="1.0" encoding="utf-8"?>
<p:tagLst xmlns:p="http://schemas.openxmlformats.org/presentationml/2006/main">
  <p:tag name="TIMING" val="|0.1|0.2|0.2"/>
</p:tagLst>
</file>

<file path=ppt/tags/tag5.xml><?xml version="1.0" encoding="utf-8"?>
<p:tagLst xmlns:p="http://schemas.openxmlformats.org/presentationml/2006/main">
  <p:tag name="TIMING" val="|0.1|0.2|0.2"/>
</p:tagLst>
</file>

<file path=ppt/tags/tag6.xml><?xml version="1.0" encoding="utf-8"?>
<p:tagLst xmlns:p="http://schemas.openxmlformats.org/presentationml/2006/main">
  <p:tag name="TIMING" val="|0.1|0.2|0.2"/>
</p:tagLst>
</file>

<file path=ppt/tags/tag7.xml><?xml version="1.0" encoding="utf-8"?>
<p:tagLst xmlns:p="http://schemas.openxmlformats.org/presentationml/2006/main">
  <p:tag name="TIMING" val="|0.1|0.2|0.2"/>
</p:tagLst>
</file>

<file path=ppt/tags/tag8.xml><?xml version="1.0" encoding="utf-8"?>
<p:tagLst xmlns:p="http://schemas.openxmlformats.org/presentationml/2006/main">
  <p:tag name="KSO_WM_UNIT_TABLE_BEAUTIFY" val="smartTable{5b80015a-1646-4e16-a8b8-bff39a585b9b}"/>
  <p:tag name="TABLE_ENDDRAG_ORIGIN_RECT" val="561*240"/>
  <p:tag name="TABLE_ENDDRAG_RECT" val="255*165*561*240"/>
</p:tagLst>
</file>

<file path=ppt/tags/tag9.xml><?xml version="1.0" encoding="utf-8"?>
<p:tagLst xmlns:p="http://schemas.openxmlformats.org/presentationml/2006/main">
  <p:tag name="TIMING" val="|0.1|0.2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演示</Application>
  <PresentationFormat>宽屏</PresentationFormat>
  <Paragraphs>249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Adobe Gothic Std B</vt:lpstr>
      <vt:lpstr>Yu Gothic UI Semibold</vt:lpstr>
      <vt:lpstr>Kozuka Gothic Pr6N H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gdfwj</dc:creator>
  <cp:lastModifiedBy>X骑士</cp:lastModifiedBy>
  <cp:revision>17</cp:revision>
  <dcterms:created xsi:type="dcterms:W3CDTF">2023-10-23T06:17:00Z</dcterms:created>
  <dcterms:modified xsi:type="dcterms:W3CDTF">2023-10-24T07:07:53Z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