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.jpeg" ContentType="image/jpeg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Simplify module definitions, use the power of Kotlin, write less Java code. </a:t>
            </a:r>
          </a:p>
          <a:p>
            <a:pPr/>
            <a:r>
              <a:t>No code generation</a:t>
            </a:r>
          </a:p>
          <a:p>
            <a:pPr/>
            <a:r>
              <a:t>Intuitive DSL to describe it, simple API to use it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2" indent="-305592">
              <a:buSzPct val="145000"/>
              <a:buChar char="-"/>
            </a:pPr>
            <a:r>
              <a:t>very simple to learn</a:t>
            </a:r>
          </a:p>
          <a:p>
            <a:pPr marL="305592" indent="-305592">
              <a:buSzPct val="145000"/>
              <a:buChar char="-"/>
            </a:pPr>
            <a:r>
              <a:t>beginners or experienced devs</a:t>
            </a:r>
          </a:p>
          <a:p>
            <a:pPr marL="305592" indent="-305592">
              <a:buSzPct val="145000"/>
              <a:buChar char="-"/>
            </a:pPr>
            <a:r>
              <a:t>show example with the graph on next slide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2" indent="-305592">
              <a:buSzPct val="145000"/>
              <a:buChar char="-"/>
            </a:pPr>
            <a:r>
              <a:t>presentation module - example of multiple definitions inside one module</a:t>
            </a:r>
          </a:p>
          <a:p>
            <a:pPr marL="305592" indent="-305592">
              <a:buSzPct val="145000"/>
              <a:buChar char="-"/>
            </a:pPr>
            <a:r>
              <a:t>one file for all definitions from our example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2" indent="-305592">
              <a:buSzPct val="145000"/>
              <a:buChar char="-"/>
            </a:pPr>
            <a:r>
              <a:t>startKoin - load modules and create definitions</a:t>
            </a:r>
          </a:p>
          <a:p>
            <a:pPr marL="305592" indent="-305592">
              <a:buSzPct val="145000"/>
              <a:buChar char="-"/>
            </a:pPr>
            <a:r>
              <a:t>KoinContext stored in StandaloneKoinContext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2" indent="-305592">
              <a:buSzPct val="145000"/>
              <a:buChar char="-"/>
            </a:pPr>
            <a:r>
              <a:t>stress private and val </a:t>
            </a:r>
          </a:p>
          <a:p>
            <a:pPr marL="305592" indent="-305592">
              <a:buSzPct val="145000"/>
              <a:buChar char="-"/>
            </a:pPr>
            <a:r>
              <a:t>not possible using dagger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by inject &amp; get extensions on ComponentCallbacks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2" indent="-305592">
              <a:buSzPct val="145000"/>
              <a:buChar char="-"/>
            </a:pPr>
            <a:r>
              <a:t>someone used viewmodel with dagger? </a:t>
            </a:r>
          </a:p>
          <a:p>
            <a:pPr marL="305592" indent="-305592">
              <a:buSzPct val="145000"/>
              <a:buChar char="-"/>
            </a:pPr>
            <a:r>
              <a:t>support comes out of the box, gradle dependency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 defTabSz="572516">
              <a:spcBef>
                <a:spcPts val="0"/>
              </a:spcBef>
              <a:buSzTx/>
              <a:buNone/>
              <a:defRPr sz="33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insert-koin.io/docs/2.0/quick-references/starting-koin/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ependency injection with Koin"/>
          <p:cNvSpPr txBox="1"/>
          <p:nvPr/>
        </p:nvSpPr>
        <p:spPr>
          <a:xfrm>
            <a:off x="500681" y="1638098"/>
            <a:ext cx="12003436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solidFill>
                  <a:srgbClr val="F7BA0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Dependency injection with Koin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1103" t="3442" r="1043" b="5762"/>
          <a:stretch>
            <a:fillRect/>
          </a:stretch>
        </p:blipFill>
        <p:spPr>
          <a:xfrm>
            <a:off x="3253537" y="4775696"/>
            <a:ext cx="6162279" cy="2019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491" fill="norm" stroke="1" extrusionOk="0">
                <a:moveTo>
                  <a:pt x="3068" y="3"/>
                </a:moveTo>
                <a:cubicBezTo>
                  <a:pt x="3062" y="-3"/>
                  <a:pt x="3051" y="-1"/>
                  <a:pt x="3036" y="16"/>
                </a:cubicBezTo>
                <a:cubicBezTo>
                  <a:pt x="3007" y="49"/>
                  <a:pt x="2975" y="179"/>
                  <a:pt x="2964" y="303"/>
                </a:cubicBezTo>
                <a:cubicBezTo>
                  <a:pt x="2949" y="476"/>
                  <a:pt x="2924" y="516"/>
                  <a:pt x="2854" y="476"/>
                </a:cubicBezTo>
                <a:cubicBezTo>
                  <a:pt x="2803" y="447"/>
                  <a:pt x="2758" y="469"/>
                  <a:pt x="2751" y="527"/>
                </a:cubicBezTo>
                <a:cubicBezTo>
                  <a:pt x="2741" y="621"/>
                  <a:pt x="2488" y="746"/>
                  <a:pt x="2309" y="742"/>
                </a:cubicBezTo>
                <a:cubicBezTo>
                  <a:pt x="2269" y="741"/>
                  <a:pt x="2197" y="761"/>
                  <a:pt x="2150" y="788"/>
                </a:cubicBezTo>
                <a:cubicBezTo>
                  <a:pt x="2082" y="828"/>
                  <a:pt x="2075" y="870"/>
                  <a:pt x="2110" y="995"/>
                </a:cubicBezTo>
                <a:cubicBezTo>
                  <a:pt x="2167" y="1204"/>
                  <a:pt x="2126" y="1370"/>
                  <a:pt x="2036" y="1299"/>
                </a:cubicBezTo>
                <a:cubicBezTo>
                  <a:pt x="1997" y="1268"/>
                  <a:pt x="1939" y="1304"/>
                  <a:pt x="1908" y="1380"/>
                </a:cubicBezTo>
                <a:cubicBezTo>
                  <a:pt x="1878" y="1456"/>
                  <a:pt x="1844" y="1489"/>
                  <a:pt x="1832" y="1452"/>
                </a:cubicBezTo>
                <a:cubicBezTo>
                  <a:pt x="1820" y="1416"/>
                  <a:pt x="1777" y="1505"/>
                  <a:pt x="1738" y="1654"/>
                </a:cubicBezTo>
                <a:cubicBezTo>
                  <a:pt x="1699" y="1803"/>
                  <a:pt x="1653" y="1900"/>
                  <a:pt x="1635" y="1865"/>
                </a:cubicBezTo>
                <a:cubicBezTo>
                  <a:pt x="1616" y="1831"/>
                  <a:pt x="1557" y="1946"/>
                  <a:pt x="1502" y="2123"/>
                </a:cubicBezTo>
                <a:cubicBezTo>
                  <a:pt x="1394" y="2475"/>
                  <a:pt x="1244" y="2751"/>
                  <a:pt x="1183" y="2714"/>
                </a:cubicBezTo>
                <a:cubicBezTo>
                  <a:pt x="1161" y="2701"/>
                  <a:pt x="1145" y="2803"/>
                  <a:pt x="1146" y="2938"/>
                </a:cubicBezTo>
                <a:cubicBezTo>
                  <a:pt x="1148" y="3073"/>
                  <a:pt x="1133" y="3185"/>
                  <a:pt x="1113" y="3187"/>
                </a:cubicBezTo>
                <a:cubicBezTo>
                  <a:pt x="1093" y="3190"/>
                  <a:pt x="1054" y="3238"/>
                  <a:pt x="1024" y="3297"/>
                </a:cubicBezTo>
                <a:cubicBezTo>
                  <a:pt x="953" y="3435"/>
                  <a:pt x="750" y="4259"/>
                  <a:pt x="761" y="4361"/>
                </a:cubicBezTo>
                <a:cubicBezTo>
                  <a:pt x="766" y="4405"/>
                  <a:pt x="737" y="4491"/>
                  <a:pt x="697" y="4556"/>
                </a:cubicBezTo>
                <a:cubicBezTo>
                  <a:pt x="658" y="4620"/>
                  <a:pt x="624" y="4742"/>
                  <a:pt x="624" y="4826"/>
                </a:cubicBezTo>
                <a:cubicBezTo>
                  <a:pt x="624" y="4910"/>
                  <a:pt x="587" y="5066"/>
                  <a:pt x="542" y="5176"/>
                </a:cubicBezTo>
                <a:cubicBezTo>
                  <a:pt x="496" y="5286"/>
                  <a:pt x="465" y="5456"/>
                  <a:pt x="471" y="5552"/>
                </a:cubicBezTo>
                <a:cubicBezTo>
                  <a:pt x="477" y="5648"/>
                  <a:pt x="458" y="5788"/>
                  <a:pt x="427" y="5865"/>
                </a:cubicBezTo>
                <a:cubicBezTo>
                  <a:pt x="397" y="5942"/>
                  <a:pt x="371" y="6066"/>
                  <a:pt x="371" y="6139"/>
                </a:cubicBezTo>
                <a:cubicBezTo>
                  <a:pt x="371" y="6213"/>
                  <a:pt x="341" y="6359"/>
                  <a:pt x="302" y="6464"/>
                </a:cubicBezTo>
                <a:cubicBezTo>
                  <a:pt x="264" y="6570"/>
                  <a:pt x="241" y="6728"/>
                  <a:pt x="252" y="6815"/>
                </a:cubicBezTo>
                <a:cubicBezTo>
                  <a:pt x="263" y="6902"/>
                  <a:pt x="244" y="7072"/>
                  <a:pt x="209" y="7191"/>
                </a:cubicBezTo>
                <a:cubicBezTo>
                  <a:pt x="173" y="7309"/>
                  <a:pt x="154" y="7439"/>
                  <a:pt x="167" y="7478"/>
                </a:cubicBezTo>
                <a:cubicBezTo>
                  <a:pt x="180" y="7517"/>
                  <a:pt x="174" y="7608"/>
                  <a:pt x="154" y="7681"/>
                </a:cubicBezTo>
                <a:cubicBezTo>
                  <a:pt x="86" y="7927"/>
                  <a:pt x="43" y="8881"/>
                  <a:pt x="24" y="10502"/>
                </a:cubicBezTo>
                <a:cubicBezTo>
                  <a:pt x="11" y="11563"/>
                  <a:pt x="15" y="12172"/>
                  <a:pt x="40" y="12263"/>
                </a:cubicBezTo>
                <a:cubicBezTo>
                  <a:pt x="67" y="12362"/>
                  <a:pt x="66" y="12483"/>
                  <a:pt x="31" y="12685"/>
                </a:cubicBezTo>
                <a:cubicBezTo>
                  <a:pt x="10" y="12806"/>
                  <a:pt x="0" y="12883"/>
                  <a:pt x="0" y="12947"/>
                </a:cubicBezTo>
                <a:cubicBezTo>
                  <a:pt x="1" y="13011"/>
                  <a:pt x="11" y="13062"/>
                  <a:pt x="33" y="13129"/>
                </a:cubicBezTo>
                <a:cubicBezTo>
                  <a:pt x="61" y="13215"/>
                  <a:pt x="91" y="13406"/>
                  <a:pt x="97" y="13551"/>
                </a:cubicBezTo>
                <a:cubicBezTo>
                  <a:pt x="103" y="13696"/>
                  <a:pt x="127" y="13949"/>
                  <a:pt x="149" y="14113"/>
                </a:cubicBezTo>
                <a:cubicBezTo>
                  <a:pt x="171" y="14276"/>
                  <a:pt x="214" y="14678"/>
                  <a:pt x="245" y="15004"/>
                </a:cubicBezTo>
                <a:cubicBezTo>
                  <a:pt x="277" y="15330"/>
                  <a:pt x="332" y="15683"/>
                  <a:pt x="371" y="15789"/>
                </a:cubicBezTo>
                <a:cubicBezTo>
                  <a:pt x="409" y="15895"/>
                  <a:pt x="434" y="16026"/>
                  <a:pt x="423" y="16077"/>
                </a:cubicBezTo>
                <a:cubicBezTo>
                  <a:pt x="413" y="16129"/>
                  <a:pt x="445" y="16335"/>
                  <a:pt x="496" y="16537"/>
                </a:cubicBezTo>
                <a:cubicBezTo>
                  <a:pt x="547" y="16738"/>
                  <a:pt x="582" y="16929"/>
                  <a:pt x="572" y="16959"/>
                </a:cubicBezTo>
                <a:cubicBezTo>
                  <a:pt x="562" y="16989"/>
                  <a:pt x="636" y="17269"/>
                  <a:pt x="736" y="17580"/>
                </a:cubicBezTo>
                <a:cubicBezTo>
                  <a:pt x="836" y="17891"/>
                  <a:pt x="905" y="18146"/>
                  <a:pt x="889" y="18150"/>
                </a:cubicBezTo>
                <a:cubicBezTo>
                  <a:pt x="874" y="18154"/>
                  <a:pt x="900" y="18204"/>
                  <a:pt x="946" y="18260"/>
                </a:cubicBezTo>
                <a:cubicBezTo>
                  <a:pt x="992" y="18316"/>
                  <a:pt x="1020" y="18402"/>
                  <a:pt x="1010" y="18454"/>
                </a:cubicBezTo>
                <a:cubicBezTo>
                  <a:pt x="987" y="18563"/>
                  <a:pt x="1120" y="18954"/>
                  <a:pt x="1213" y="19054"/>
                </a:cubicBezTo>
                <a:cubicBezTo>
                  <a:pt x="1248" y="19091"/>
                  <a:pt x="1277" y="19187"/>
                  <a:pt x="1277" y="19265"/>
                </a:cubicBezTo>
                <a:cubicBezTo>
                  <a:pt x="1277" y="19343"/>
                  <a:pt x="1325" y="19471"/>
                  <a:pt x="1386" y="19552"/>
                </a:cubicBezTo>
                <a:cubicBezTo>
                  <a:pt x="1446" y="19633"/>
                  <a:pt x="1554" y="19864"/>
                  <a:pt x="1623" y="20063"/>
                </a:cubicBezTo>
                <a:cubicBezTo>
                  <a:pt x="1709" y="20307"/>
                  <a:pt x="1778" y="20417"/>
                  <a:pt x="1838" y="20397"/>
                </a:cubicBezTo>
                <a:cubicBezTo>
                  <a:pt x="1892" y="20379"/>
                  <a:pt x="1965" y="20468"/>
                  <a:pt x="2021" y="20625"/>
                </a:cubicBezTo>
                <a:cubicBezTo>
                  <a:pt x="2075" y="20777"/>
                  <a:pt x="2157" y="20883"/>
                  <a:pt x="2220" y="20883"/>
                </a:cubicBezTo>
                <a:cubicBezTo>
                  <a:pt x="2282" y="20883"/>
                  <a:pt x="2335" y="20954"/>
                  <a:pt x="2347" y="21047"/>
                </a:cubicBezTo>
                <a:cubicBezTo>
                  <a:pt x="2363" y="21171"/>
                  <a:pt x="2386" y="21183"/>
                  <a:pt x="2438" y="21098"/>
                </a:cubicBezTo>
                <a:cubicBezTo>
                  <a:pt x="2491" y="21013"/>
                  <a:pt x="2512" y="21020"/>
                  <a:pt x="2527" y="21140"/>
                </a:cubicBezTo>
                <a:cubicBezTo>
                  <a:pt x="2540" y="21244"/>
                  <a:pt x="2583" y="21286"/>
                  <a:pt x="2648" y="21254"/>
                </a:cubicBezTo>
                <a:cubicBezTo>
                  <a:pt x="2708" y="21225"/>
                  <a:pt x="2766" y="21266"/>
                  <a:pt x="2792" y="21360"/>
                </a:cubicBezTo>
                <a:cubicBezTo>
                  <a:pt x="2827" y="21487"/>
                  <a:pt x="2951" y="21509"/>
                  <a:pt x="3459" y="21478"/>
                </a:cubicBezTo>
                <a:cubicBezTo>
                  <a:pt x="4083" y="21440"/>
                  <a:pt x="4174" y="21419"/>
                  <a:pt x="4285" y="21275"/>
                </a:cubicBezTo>
                <a:cubicBezTo>
                  <a:pt x="4317" y="21233"/>
                  <a:pt x="4365" y="21212"/>
                  <a:pt x="4392" y="21229"/>
                </a:cubicBezTo>
                <a:cubicBezTo>
                  <a:pt x="4419" y="21245"/>
                  <a:pt x="4494" y="21173"/>
                  <a:pt x="4559" y="21068"/>
                </a:cubicBezTo>
                <a:cubicBezTo>
                  <a:pt x="4624" y="20964"/>
                  <a:pt x="4677" y="20902"/>
                  <a:pt x="4677" y="20929"/>
                </a:cubicBezTo>
                <a:cubicBezTo>
                  <a:pt x="4677" y="20956"/>
                  <a:pt x="4802" y="20785"/>
                  <a:pt x="4956" y="20549"/>
                </a:cubicBezTo>
                <a:cubicBezTo>
                  <a:pt x="5110" y="20312"/>
                  <a:pt x="5260" y="20118"/>
                  <a:pt x="5286" y="20118"/>
                </a:cubicBezTo>
                <a:cubicBezTo>
                  <a:pt x="5313" y="20118"/>
                  <a:pt x="5401" y="19945"/>
                  <a:pt x="5482" y="19734"/>
                </a:cubicBezTo>
                <a:cubicBezTo>
                  <a:pt x="5564" y="19523"/>
                  <a:pt x="5644" y="19350"/>
                  <a:pt x="5660" y="19350"/>
                </a:cubicBezTo>
                <a:cubicBezTo>
                  <a:pt x="5677" y="19350"/>
                  <a:pt x="5691" y="19277"/>
                  <a:pt x="5691" y="19189"/>
                </a:cubicBezTo>
                <a:cubicBezTo>
                  <a:pt x="5691" y="19047"/>
                  <a:pt x="5770" y="18851"/>
                  <a:pt x="5844" y="18809"/>
                </a:cubicBezTo>
                <a:cubicBezTo>
                  <a:pt x="5891" y="18782"/>
                  <a:pt x="6268" y="17523"/>
                  <a:pt x="6268" y="17394"/>
                </a:cubicBezTo>
                <a:cubicBezTo>
                  <a:pt x="6268" y="17324"/>
                  <a:pt x="6297" y="17176"/>
                  <a:pt x="6334" y="17065"/>
                </a:cubicBezTo>
                <a:cubicBezTo>
                  <a:pt x="6420" y="16805"/>
                  <a:pt x="6524" y="16171"/>
                  <a:pt x="6501" y="16055"/>
                </a:cubicBezTo>
                <a:cubicBezTo>
                  <a:pt x="6491" y="16007"/>
                  <a:pt x="6500" y="15940"/>
                  <a:pt x="6519" y="15903"/>
                </a:cubicBezTo>
                <a:cubicBezTo>
                  <a:pt x="6563" y="15820"/>
                  <a:pt x="6531" y="15526"/>
                  <a:pt x="6443" y="15232"/>
                </a:cubicBezTo>
                <a:cubicBezTo>
                  <a:pt x="6406" y="15107"/>
                  <a:pt x="6388" y="14961"/>
                  <a:pt x="6403" y="14911"/>
                </a:cubicBezTo>
                <a:cubicBezTo>
                  <a:pt x="6418" y="14861"/>
                  <a:pt x="6404" y="14849"/>
                  <a:pt x="6371" y="14886"/>
                </a:cubicBezTo>
                <a:cubicBezTo>
                  <a:pt x="6337" y="14922"/>
                  <a:pt x="6271" y="14867"/>
                  <a:pt x="6225" y="14759"/>
                </a:cubicBezTo>
                <a:cubicBezTo>
                  <a:pt x="6179" y="14651"/>
                  <a:pt x="6059" y="14426"/>
                  <a:pt x="5960" y="14261"/>
                </a:cubicBezTo>
                <a:cubicBezTo>
                  <a:pt x="5860" y="14097"/>
                  <a:pt x="5761" y="13893"/>
                  <a:pt x="5739" y="13809"/>
                </a:cubicBezTo>
                <a:cubicBezTo>
                  <a:pt x="5717" y="13724"/>
                  <a:pt x="5690" y="13681"/>
                  <a:pt x="5679" y="13716"/>
                </a:cubicBezTo>
                <a:cubicBezTo>
                  <a:pt x="5668" y="13750"/>
                  <a:pt x="5640" y="13673"/>
                  <a:pt x="5617" y="13543"/>
                </a:cubicBezTo>
                <a:cubicBezTo>
                  <a:pt x="5591" y="13394"/>
                  <a:pt x="5555" y="13328"/>
                  <a:pt x="5520" y="13369"/>
                </a:cubicBezTo>
                <a:cubicBezTo>
                  <a:pt x="5445" y="13457"/>
                  <a:pt x="5364" y="13240"/>
                  <a:pt x="5392" y="13023"/>
                </a:cubicBezTo>
                <a:cubicBezTo>
                  <a:pt x="5409" y="12886"/>
                  <a:pt x="5394" y="12862"/>
                  <a:pt x="5330" y="12913"/>
                </a:cubicBezTo>
                <a:cubicBezTo>
                  <a:pt x="5274" y="12958"/>
                  <a:pt x="5189" y="12867"/>
                  <a:pt x="5062" y="12630"/>
                </a:cubicBezTo>
                <a:cubicBezTo>
                  <a:pt x="4960" y="12440"/>
                  <a:pt x="4860" y="12283"/>
                  <a:pt x="4840" y="12280"/>
                </a:cubicBezTo>
                <a:cubicBezTo>
                  <a:pt x="4781" y="12272"/>
                  <a:pt x="4534" y="11776"/>
                  <a:pt x="4534" y="11667"/>
                </a:cubicBezTo>
                <a:cubicBezTo>
                  <a:pt x="4534" y="11613"/>
                  <a:pt x="4496" y="11570"/>
                  <a:pt x="4454" y="11570"/>
                </a:cubicBezTo>
                <a:cubicBezTo>
                  <a:pt x="4366" y="11570"/>
                  <a:pt x="4121" y="10838"/>
                  <a:pt x="4155" y="10675"/>
                </a:cubicBezTo>
                <a:cubicBezTo>
                  <a:pt x="4167" y="10615"/>
                  <a:pt x="4199" y="10594"/>
                  <a:pt x="4225" y="10624"/>
                </a:cubicBezTo>
                <a:cubicBezTo>
                  <a:pt x="4252" y="10655"/>
                  <a:pt x="4293" y="10610"/>
                  <a:pt x="4317" y="10523"/>
                </a:cubicBezTo>
                <a:cubicBezTo>
                  <a:pt x="4341" y="10436"/>
                  <a:pt x="4383" y="10363"/>
                  <a:pt x="4410" y="10363"/>
                </a:cubicBezTo>
                <a:cubicBezTo>
                  <a:pt x="4438" y="10363"/>
                  <a:pt x="4488" y="10263"/>
                  <a:pt x="4522" y="10143"/>
                </a:cubicBezTo>
                <a:cubicBezTo>
                  <a:pt x="4556" y="10022"/>
                  <a:pt x="4607" y="9923"/>
                  <a:pt x="4636" y="9923"/>
                </a:cubicBezTo>
                <a:cubicBezTo>
                  <a:pt x="4665" y="9923"/>
                  <a:pt x="4714" y="9857"/>
                  <a:pt x="4746" y="9775"/>
                </a:cubicBezTo>
                <a:cubicBezTo>
                  <a:pt x="4848" y="9509"/>
                  <a:pt x="5286" y="8848"/>
                  <a:pt x="5310" y="8922"/>
                </a:cubicBezTo>
                <a:cubicBezTo>
                  <a:pt x="5323" y="8962"/>
                  <a:pt x="5329" y="8920"/>
                  <a:pt x="5323" y="8829"/>
                </a:cubicBezTo>
                <a:cubicBezTo>
                  <a:pt x="5316" y="8739"/>
                  <a:pt x="5334" y="8660"/>
                  <a:pt x="5364" y="8652"/>
                </a:cubicBezTo>
                <a:cubicBezTo>
                  <a:pt x="5394" y="8644"/>
                  <a:pt x="5438" y="8630"/>
                  <a:pt x="5463" y="8623"/>
                </a:cubicBezTo>
                <a:cubicBezTo>
                  <a:pt x="5487" y="8617"/>
                  <a:pt x="5538" y="8507"/>
                  <a:pt x="5577" y="8382"/>
                </a:cubicBezTo>
                <a:cubicBezTo>
                  <a:pt x="5615" y="8256"/>
                  <a:pt x="5750" y="7994"/>
                  <a:pt x="5876" y="7799"/>
                </a:cubicBezTo>
                <a:cubicBezTo>
                  <a:pt x="6002" y="7604"/>
                  <a:pt x="6195" y="7270"/>
                  <a:pt x="6304" y="7056"/>
                </a:cubicBezTo>
                <a:cubicBezTo>
                  <a:pt x="6487" y="6697"/>
                  <a:pt x="6503" y="6629"/>
                  <a:pt x="6512" y="6215"/>
                </a:cubicBezTo>
                <a:cubicBezTo>
                  <a:pt x="6519" y="5877"/>
                  <a:pt x="6497" y="5650"/>
                  <a:pt x="6423" y="5299"/>
                </a:cubicBezTo>
                <a:cubicBezTo>
                  <a:pt x="6368" y="5042"/>
                  <a:pt x="6329" y="4791"/>
                  <a:pt x="6334" y="4746"/>
                </a:cubicBezTo>
                <a:cubicBezTo>
                  <a:pt x="6338" y="4700"/>
                  <a:pt x="6324" y="4665"/>
                  <a:pt x="6304" y="4665"/>
                </a:cubicBezTo>
                <a:cubicBezTo>
                  <a:pt x="6284" y="4665"/>
                  <a:pt x="6241" y="4467"/>
                  <a:pt x="6209" y="4226"/>
                </a:cubicBezTo>
                <a:cubicBezTo>
                  <a:pt x="6177" y="3985"/>
                  <a:pt x="6137" y="3787"/>
                  <a:pt x="6118" y="3787"/>
                </a:cubicBezTo>
                <a:cubicBezTo>
                  <a:pt x="6069" y="3787"/>
                  <a:pt x="5778" y="2901"/>
                  <a:pt x="5750" y="2664"/>
                </a:cubicBezTo>
                <a:cubicBezTo>
                  <a:pt x="5737" y="2558"/>
                  <a:pt x="5700" y="2474"/>
                  <a:pt x="5668" y="2474"/>
                </a:cubicBezTo>
                <a:cubicBezTo>
                  <a:pt x="5635" y="2474"/>
                  <a:pt x="5559" y="2364"/>
                  <a:pt x="5496" y="2229"/>
                </a:cubicBezTo>
                <a:cubicBezTo>
                  <a:pt x="5434" y="2093"/>
                  <a:pt x="5333" y="1901"/>
                  <a:pt x="5273" y="1802"/>
                </a:cubicBezTo>
                <a:cubicBezTo>
                  <a:pt x="5212" y="1701"/>
                  <a:pt x="5169" y="1548"/>
                  <a:pt x="5175" y="1452"/>
                </a:cubicBezTo>
                <a:cubicBezTo>
                  <a:pt x="5183" y="1327"/>
                  <a:pt x="5160" y="1290"/>
                  <a:pt x="5086" y="1312"/>
                </a:cubicBezTo>
                <a:cubicBezTo>
                  <a:pt x="4973" y="1345"/>
                  <a:pt x="4846" y="1192"/>
                  <a:pt x="4873" y="1059"/>
                </a:cubicBezTo>
                <a:cubicBezTo>
                  <a:pt x="4883" y="1011"/>
                  <a:pt x="4835" y="920"/>
                  <a:pt x="4766" y="856"/>
                </a:cubicBezTo>
                <a:cubicBezTo>
                  <a:pt x="4688" y="783"/>
                  <a:pt x="4631" y="778"/>
                  <a:pt x="4618" y="843"/>
                </a:cubicBezTo>
                <a:cubicBezTo>
                  <a:pt x="4605" y="907"/>
                  <a:pt x="4577" y="900"/>
                  <a:pt x="4547" y="822"/>
                </a:cubicBezTo>
                <a:cubicBezTo>
                  <a:pt x="4519" y="752"/>
                  <a:pt x="4464" y="720"/>
                  <a:pt x="4426" y="750"/>
                </a:cubicBezTo>
                <a:cubicBezTo>
                  <a:pt x="4387" y="781"/>
                  <a:pt x="4321" y="732"/>
                  <a:pt x="4280" y="645"/>
                </a:cubicBezTo>
                <a:cubicBezTo>
                  <a:pt x="4239" y="558"/>
                  <a:pt x="4205" y="522"/>
                  <a:pt x="4205" y="565"/>
                </a:cubicBezTo>
                <a:cubicBezTo>
                  <a:pt x="4205" y="607"/>
                  <a:pt x="4178" y="569"/>
                  <a:pt x="4143" y="476"/>
                </a:cubicBezTo>
                <a:cubicBezTo>
                  <a:pt x="4102" y="365"/>
                  <a:pt x="4017" y="309"/>
                  <a:pt x="3898" y="320"/>
                </a:cubicBezTo>
                <a:cubicBezTo>
                  <a:pt x="3748" y="333"/>
                  <a:pt x="3719" y="306"/>
                  <a:pt x="3727" y="155"/>
                </a:cubicBezTo>
                <a:cubicBezTo>
                  <a:pt x="3741" y="-91"/>
                  <a:pt x="3592" y="20"/>
                  <a:pt x="3524" y="307"/>
                </a:cubicBezTo>
                <a:cubicBezTo>
                  <a:pt x="3479" y="501"/>
                  <a:pt x="3471" y="503"/>
                  <a:pt x="3409" y="332"/>
                </a:cubicBezTo>
                <a:cubicBezTo>
                  <a:pt x="3368" y="221"/>
                  <a:pt x="3323" y="184"/>
                  <a:pt x="3294" y="239"/>
                </a:cubicBezTo>
                <a:cubicBezTo>
                  <a:pt x="3199" y="420"/>
                  <a:pt x="3025" y="271"/>
                  <a:pt x="3071" y="49"/>
                </a:cubicBezTo>
                <a:cubicBezTo>
                  <a:pt x="3076" y="23"/>
                  <a:pt x="3074" y="9"/>
                  <a:pt x="3068" y="3"/>
                </a:cubicBezTo>
                <a:close/>
                <a:moveTo>
                  <a:pt x="16784" y="3732"/>
                </a:moveTo>
                <a:cubicBezTo>
                  <a:pt x="16765" y="3749"/>
                  <a:pt x="16741" y="3778"/>
                  <a:pt x="16721" y="3821"/>
                </a:cubicBezTo>
                <a:cubicBezTo>
                  <a:pt x="16648" y="3975"/>
                  <a:pt x="16648" y="4066"/>
                  <a:pt x="16646" y="11237"/>
                </a:cubicBezTo>
                <a:cubicBezTo>
                  <a:pt x="16644" y="15955"/>
                  <a:pt x="16656" y="18535"/>
                  <a:pt x="16680" y="18606"/>
                </a:cubicBezTo>
                <a:cubicBezTo>
                  <a:pt x="16703" y="18676"/>
                  <a:pt x="17234" y="18713"/>
                  <a:pt x="18147" y="18708"/>
                </a:cubicBezTo>
                <a:cubicBezTo>
                  <a:pt x="19079" y="18702"/>
                  <a:pt x="19586" y="18736"/>
                  <a:pt x="19600" y="18809"/>
                </a:cubicBezTo>
                <a:cubicBezTo>
                  <a:pt x="19615" y="18883"/>
                  <a:pt x="19639" y="18878"/>
                  <a:pt x="19672" y="18796"/>
                </a:cubicBezTo>
                <a:cubicBezTo>
                  <a:pt x="19702" y="18719"/>
                  <a:pt x="19843" y="18683"/>
                  <a:pt x="20040" y="18699"/>
                </a:cubicBezTo>
                <a:cubicBezTo>
                  <a:pt x="20215" y="18713"/>
                  <a:pt x="20537" y="18713"/>
                  <a:pt x="20756" y="18699"/>
                </a:cubicBezTo>
                <a:cubicBezTo>
                  <a:pt x="20975" y="18685"/>
                  <a:pt x="21194" y="18703"/>
                  <a:pt x="21245" y="18741"/>
                </a:cubicBezTo>
                <a:cubicBezTo>
                  <a:pt x="21371" y="18838"/>
                  <a:pt x="21548" y="18628"/>
                  <a:pt x="21521" y="18412"/>
                </a:cubicBezTo>
                <a:cubicBezTo>
                  <a:pt x="21509" y="18320"/>
                  <a:pt x="21520" y="18219"/>
                  <a:pt x="21547" y="18188"/>
                </a:cubicBezTo>
                <a:cubicBezTo>
                  <a:pt x="21600" y="18127"/>
                  <a:pt x="21164" y="16709"/>
                  <a:pt x="21052" y="16579"/>
                </a:cubicBezTo>
                <a:cubicBezTo>
                  <a:pt x="21019" y="16540"/>
                  <a:pt x="20990" y="16445"/>
                  <a:pt x="20988" y="16368"/>
                </a:cubicBezTo>
                <a:cubicBezTo>
                  <a:pt x="20986" y="16291"/>
                  <a:pt x="20848" y="15857"/>
                  <a:pt x="20683" y="15405"/>
                </a:cubicBezTo>
                <a:cubicBezTo>
                  <a:pt x="20517" y="14953"/>
                  <a:pt x="20381" y="14547"/>
                  <a:pt x="20379" y="14501"/>
                </a:cubicBezTo>
                <a:cubicBezTo>
                  <a:pt x="20376" y="14393"/>
                  <a:pt x="20015" y="13323"/>
                  <a:pt x="19982" y="13323"/>
                </a:cubicBezTo>
                <a:cubicBezTo>
                  <a:pt x="19933" y="13323"/>
                  <a:pt x="19689" y="12252"/>
                  <a:pt x="19689" y="12039"/>
                </a:cubicBezTo>
                <a:cubicBezTo>
                  <a:pt x="19689" y="11755"/>
                  <a:pt x="19653" y="11655"/>
                  <a:pt x="19599" y="11790"/>
                </a:cubicBezTo>
                <a:cubicBezTo>
                  <a:pt x="19569" y="11866"/>
                  <a:pt x="19524" y="11815"/>
                  <a:pt x="19455" y="11621"/>
                </a:cubicBezTo>
                <a:cubicBezTo>
                  <a:pt x="19375" y="11396"/>
                  <a:pt x="19365" y="11311"/>
                  <a:pt x="19400" y="11182"/>
                </a:cubicBezTo>
                <a:cubicBezTo>
                  <a:pt x="19424" y="11094"/>
                  <a:pt x="19462" y="11054"/>
                  <a:pt x="19485" y="11093"/>
                </a:cubicBezTo>
                <a:cubicBezTo>
                  <a:pt x="19508" y="11132"/>
                  <a:pt x="19513" y="11124"/>
                  <a:pt x="19497" y="11072"/>
                </a:cubicBezTo>
                <a:cubicBezTo>
                  <a:pt x="19471" y="10985"/>
                  <a:pt x="19569" y="10627"/>
                  <a:pt x="19791" y="9999"/>
                </a:cubicBezTo>
                <a:cubicBezTo>
                  <a:pt x="19837" y="9868"/>
                  <a:pt x="19935" y="9567"/>
                  <a:pt x="20008" y="9332"/>
                </a:cubicBezTo>
                <a:cubicBezTo>
                  <a:pt x="20128" y="8945"/>
                  <a:pt x="21039" y="6188"/>
                  <a:pt x="21135" y="5924"/>
                </a:cubicBezTo>
                <a:cubicBezTo>
                  <a:pt x="21384" y="5234"/>
                  <a:pt x="21575" y="4488"/>
                  <a:pt x="21583" y="4163"/>
                </a:cubicBezTo>
                <a:lnTo>
                  <a:pt x="21593" y="3795"/>
                </a:lnTo>
                <a:lnTo>
                  <a:pt x="19229" y="3795"/>
                </a:lnTo>
                <a:cubicBezTo>
                  <a:pt x="17929" y="3795"/>
                  <a:pt x="16849" y="3768"/>
                  <a:pt x="16830" y="3732"/>
                </a:cubicBezTo>
                <a:cubicBezTo>
                  <a:pt x="16821" y="3714"/>
                  <a:pt x="16804" y="3715"/>
                  <a:pt x="16784" y="3732"/>
                </a:cubicBezTo>
                <a:close/>
                <a:moveTo>
                  <a:pt x="8579" y="9357"/>
                </a:moveTo>
                <a:cubicBezTo>
                  <a:pt x="8496" y="9350"/>
                  <a:pt x="8419" y="9357"/>
                  <a:pt x="8402" y="9383"/>
                </a:cubicBezTo>
                <a:cubicBezTo>
                  <a:pt x="8392" y="9398"/>
                  <a:pt x="8369" y="9422"/>
                  <a:pt x="8350" y="9433"/>
                </a:cubicBezTo>
                <a:cubicBezTo>
                  <a:pt x="8165" y="9542"/>
                  <a:pt x="8028" y="10178"/>
                  <a:pt x="8023" y="10958"/>
                </a:cubicBezTo>
                <a:cubicBezTo>
                  <a:pt x="8019" y="11595"/>
                  <a:pt x="8053" y="11863"/>
                  <a:pt x="8173" y="12149"/>
                </a:cubicBezTo>
                <a:cubicBezTo>
                  <a:pt x="8220" y="12260"/>
                  <a:pt x="8249" y="12405"/>
                  <a:pt x="8236" y="12470"/>
                </a:cubicBezTo>
                <a:cubicBezTo>
                  <a:pt x="8222" y="12536"/>
                  <a:pt x="8227" y="12557"/>
                  <a:pt x="8248" y="12516"/>
                </a:cubicBezTo>
                <a:cubicBezTo>
                  <a:pt x="8270" y="12477"/>
                  <a:pt x="8326" y="12489"/>
                  <a:pt x="8372" y="12546"/>
                </a:cubicBezTo>
                <a:cubicBezTo>
                  <a:pt x="8476" y="12672"/>
                  <a:pt x="8671" y="12695"/>
                  <a:pt x="8707" y="12584"/>
                </a:cubicBezTo>
                <a:cubicBezTo>
                  <a:pt x="8722" y="12539"/>
                  <a:pt x="8745" y="12500"/>
                  <a:pt x="8758" y="12499"/>
                </a:cubicBezTo>
                <a:cubicBezTo>
                  <a:pt x="8828" y="12496"/>
                  <a:pt x="9015" y="12186"/>
                  <a:pt x="8998" y="12102"/>
                </a:cubicBezTo>
                <a:cubicBezTo>
                  <a:pt x="8987" y="12049"/>
                  <a:pt x="8999" y="11978"/>
                  <a:pt x="9027" y="11946"/>
                </a:cubicBezTo>
                <a:cubicBezTo>
                  <a:pt x="9087" y="11877"/>
                  <a:pt x="9092" y="11813"/>
                  <a:pt x="9106" y="11021"/>
                </a:cubicBezTo>
                <a:cubicBezTo>
                  <a:pt x="9117" y="10418"/>
                  <a:pt x="9110" y="10365"/>
                  <a:pt x="8931" y="9674"/>
                </a:cubicBezTo>
                <a:cubicBezTo>
                  <a:pt x="8903" y="9566"/>
                  <a:pt x="8843" y="9451"/>
                  <a:pt x="8796" y="9417"/>
                </a:cubicBezTo>
                <a:cubicBezTo>
                  <a:pt x="8754" y="9387"/>
                  <a:pt x="8663" y="9365"/>
                  <a:pt x="8579" y="9357"/>
                </a:cubicBezTo>
                <a:close/>
                <a:moveTo>
                  <a:pt x="11221" y="9366"/>
                </a:moveTo>
                <a:cubicBezTo>
                  <a:pt x="11129" y="9352"/>
                  <a:pt x="11029" y="9363"/>
                  <a:pt x="10965" y="9404"/>
                </a:cubicBezTo>
                <a:cubicBezTo>
                  <a:pt x="10932" y="9425"/>
                  <a:pt x="10849" y="9574"/>
                  <a:pt x="10778" y="9737"/>
                </a:cubicBezTo>
                <a:lnTo>
                  <a:pt x="10648" y="10037"/>
                </a:lnTo>
                <a:lnTo>
                  <a:pt x="10657" y="10907"/>
                </a:lnTo>
                <a:cubicBezTo>
                  <a:pt x="10664" y="11704"/>
                  <a:pt x="10672" y="11800"/>
                  <a:pt x="10769" y="12107"/>
                </a:cubicBezTo>
                <a:cubicBezTo>
                  <a:pt x="10827" y="12291"/>
                  <a:pt x="10884" y="12419"/>
                  <a:pt x="10893" y="12390"/>
                </a:cubicBezTo>
                <a:cubicBezTo>
                  <a:pt x="10903" y="12360"/>
                  <a:pt x="10949" y="12411"/>
                  <a:pt x="10996" y="12504"/>
                </a:cubicBezTo>
                <a:cubicBezTo>
                  <a:pt x="11043" y="12597"/>
                  <a:pt x="11092" y="12651"/>
                  <a:pt x="11107" y="12626"/>
                </a:cubicBezTo>
                <a:cubicBezTo>
                  <a:pt x="11121" y="12601"/>
                  <a:pt x="11167" y="12619"/>
                  <a:pt x="11206" y="12664"/>
                </a:cubicBezTo>
                <a:cubicBezTo>
                  <a:pt x="11246" y="12709"/>
                  <a:pt x="11297" y="12701"/>
                  <a:pt x="11321" y="12643"/>
                </a:cubicBezTo>
                <a:cubicBezTo>
                  <a:pt x="11345" y="12585"/>
                  <a:pt x="11380" y="12564"/>
                  <a:pt x="11397" y="12597"/>
                </a:cubicBezTo>
                <a:cubicBezTo>
                  <a:pt x="11440" y="12678"/>
                  <a:pt x="11611" y="12180"/>
                  <a:pt x="11682" y="11765"/>
                </a:cubicBezTo>
                <a:cubicBezTo>
                  <a:pt x="11761" y="11299"/>
                  <a:pt x="11730" y="10359"/>
                  <a:pt x="11618" y="9864"/>
                </a:cubicBezTo>
                <a:cubicBezTo>
                  <a:pt x="11572" y="9663"/>
                  <a:pt x="11527" y="9519"/>
                  <a:pt x="11519" y="9543"/>
                </a:cubicBezTo>
                <a:cubicBezTo>
                  <a:pt x="11511" y="9567"/>
                  <a:pt x="11471" y="9536"/>
                  <a:pt x="11431" y="9471"/>
                </a:cubicBezTo>
                <a:cubicBezTo>
                  <a:pt x="11396" y="9416"/>
                  <a:pt x="11312" y="9379"/>
                  <a:pt x="11221" y="9366"/>
                </a:cubicBezTo>
                <a:close/>
                <a:moveTo>
                  <a:pt x="13788" y="9370"/>
                </a:moveTo>
                <a:cubicBezTo>
                  <a:pt x="13590" y="9404"/>
                  <a:pt x="13566" y="9425"/>
                  <a:pt x="13456" y="9645"/>
                </a:cubicBezTo>
                <a:cubicBezTo>
                  <a:pt x="13315" y="9928"/>
                  <a:pt x="13260" y="10318"/>
                  <a:pt x="13259" y="11026"/>
                </a:cubicBezTo>
                <a:cubicBezTo>
                  <a:pt x="13258" y="11569"/>
                  <a:pt x="13272" y="11677"/>
                  <a:pt x="13387" y="12056"/>
                </a:cubicBezTo>
                <a:cubicBezTo>
                  <a:pt x="13463" y="12308"/>
                  <a:pt x="13574" y="12533"/>
                  <a:pt x="13662" y="12613"/>
                </a:cubicBezTo>
                <a:cubicBezTo>
                  <a:pt x="13790" y="12730"/>
                  <a:pt x="13836" y="12720"/>
                  <a:pt x="13992" y="12542"/>
                </a:cubicBezTo>
                <a:cubicBezTo>
                  <a:pt x="14091" y="12428"/>
                  <a:pt x="14174" y="12335"/>
                  <a:pt x="14175" y="12335"/>
                </a:cubicBezTo>
                <a:cubicBezTo>
                  <a:pt x="14177" y="12335"/>
                  <a:pt x="14213" y="12125"/>
                  <a:pt x="14256" y="11866"/>
                </a:cubicBezTo>
                <a:cubicBezTo>
                  <a:pt x="14382" y="11104"/>
                  <a:pt x="14366" y="10508"/>
                  <a:pt x="14208" y="9881"/>
                </a:cubicBezTo>
                <a:cubicBezTo>
                  <a:pt x="14105" y="9474"/>
                  <a:pt x="13990" y="9335"/>
                  <a:pt x="13788" y="937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lass WeatherApp : Application ( ) {…"/>
          <p:cNvSpPr txBox="1"/>
          <p:nvPr/>
        </p:nvSpPr>
        <p:spPr>
          <a:xfrm>
            <a:off x="975532" y="763071"/>
            <a:ext cx="6175249" cy="5631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class </a:t>
            </a:r>
            <a:r>
              <a:rPr>
                <a:solidFill>
                  <a:srgbClr val="A9B7C6"/>
                </a:solidFill>
              </a:rPr>
              <a:t>WeatherApp : Application ( ) {</a:t>
            </a:r>
            <a:endParaRPr>
              <a:solidFill>
                <a:srgbClr val="A9B7C6"/>
              </a:solidFill>
            </a:endParaR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override fun </a:t>
            </a:r>
            <a:r>
              <a:rPr>
                <a:solidFill>
                  <a:srgbClr val="FFC66E"/>
                </a:solidFill>
              </a:rPr>
              <a:t>onCreate </a:t>
            </a:r>
            <a:r>
              <a:t>( ) {</a:t>
            </a: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super</a:t>
            </a:r>
            <a:r>
              <a:t>.onCreate ( )</a:t>
            </a:r>
          </a:p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</a:t>
            </a:r>
            <a:r>
              <a:rPr i="1">
                <a:solidFill>
                  <a:srgbClr val="00D1FF"/>
                </a:solidFill>
              </a:rPr>
              <a:t>startKoin </a:t>
            </a:r>
            <a:r>
              <a:rPr>
                <a:solidFill>
                  <a:srgbClr val="A9B7C6"/>
                </a:solidFill>
              </a:rPr>
              <a:t>( </a:t>
            </a:r>
            <a:r>
              <a:t>this, </a:t>
            </a:r>
            <a:r>
              <a:rPr i="1">
                <a:solidFill>
                  <a:srgbClr val="9876AA"/>
                </a:solidFill>
              </a:rPr>
              <a:t>koinModules </a:t>
            </a:r>
            <a:r>
              <a:rPr i="1"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}</a:t>
            </a: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lass LoginActivity : AppCompatActivity ( ) {…"/>
          <p:cNvSpPr txBox="1"/>
          <p:nvPr/>
        </p:nvSpPr>
        <p:spPr>
          <a:xfrm>
            <a:off x="860361" y="49469"/>
            <a:ext cx="11495914" cy="7028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class </a:t>
            </a:r>
            <a:r>
              <a:rPr>
                <a:solidFill>
                  <a:srgbClr val="A9B7C6"/>
                </a:solidFill>
              </a:rPr>
              <a:t>LoginActivity : AppCompatActivity ( ) {</a:t>
            </a:r>
            <a:endParaRPr>
              <a:solidFill>
                <a:srgbClr val="A9B7C6"/>
              </a:solidFill>
            </a:endParaR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private val </a:t>
            </a:r>
            <a:r>
              <a:rPr>
                <a:solidFill>
                  <a:srgbClr val="9876AA"/>
                </a:solidFill>
              </a:rPr>
              <a:t>presenter</a:t>
            </a:r>
            <a:r>
              <a:t>: LoginPresenter </a:t>
            </a:r>
            <a:r>
              <a:rPr>
                <a:solidFill>
                  <a:srgbClr val="CC7831"/>
                </a:solidFill>
              </a:rPr>
              <a:t>by </a:t>
            </a:r>
            <a:r>
              <a:t>inject ( ) </a:t>
            </a:r>
            <a:r>
              <a:rPr>
                <a:solidFill>
                  <a:srgbClr val="808080"/>
                </a:solidFill>
              </a:rPr>
              <a:t>// lazy injection</a:t>
            </a:r>
            <a:endParaRPr>
              <a:solidFill>
                <a:srgbClr val="808080"/>
              </a:solidFill>
            </a:endParaRPr>
          </a:p>
          <a:p>
            <a:pPr algn="l" defTabSz="355600">
              <a:lnSpc>
                <a:spcPts val="5500"/>
              </a:lnSpc>
              <a:defRPr sz="30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 defTabSz="355600">
              <a:lnSpc>
                <a:spcPts val="5500"/>
              </a:lnSpc>
              <a:defRPr sz="30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override fun </a:t>
            </a:r>
            <a:r>
              <a:rPr>
                <a:solidFill>
                  <a:srgbClr val="FFC66E"/>
                </a:solidFill>
              </a:rPr>
              <a:t>onCreate </a:t>
            </a:r>
            <a:r>
              <a:rPr>
                <a:solidFill>
                  <a:srgbClr val="A9B7C6"/>
                </a:solidFill>
              </a:rPr>
              <a:t>( savedInstanceState: Bundle? ) {</a:t>
            </a:r>
            <a:endParaRPr>
              <a:solidFill>
                <a:srgbClr val="A9B7C6"/>
              </a:solidFill>
            </a:endParaR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super</a:t>
            </a:r>
            <a:r>
              <a:t>.onCreate(savedInstanceState )</a:t>
            </a: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</a:t>
            </a:r>
            <a:r>
              <a:rPr>
                <a:solidFill>
                  <a:srgbClr val="5E5E5E"/>
                </a:solidFill>
              </a:rPr>
              <a:t>val presenter: LoginPresenter = </a:t>
            </a:r>
            <a:r>
              <a:rPr i="1">
                <a:solidFill>
                  <a:srgbClr val="5E5E5E"/>
                </a:solidFill>
              </a:rPr>
              <a:t>get</a:t>
            </a:r>
            <a:r>
              <a:rPr>
                <a:solidFill>
                  <a:srgbClr val="5E5E5E"/>
                </a:solidFill>
              </a:rPr>
              <a:t>()  // eager instantiation</a:t>
            </a:r>
            <a:endParaRPr>
              <a:solidFill>
                <a:srgbClr val="808080"/>
              </a:solidFill>
            </a:endParaRPr>
          </a:p>
          <a:p>
            <a:pPr algn="l" defTabSz="355600">
              <a:lnSpc>
                <a:spcPts val="5500"/>
              </a:lnSpc>
              <a:defRPr sz="30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}</a:t>
            </a:r>
          </a:p>
        </p:txBody>
      </p:sp>
      <p:sp>
        <p:nvSpPr>
          <p:cNvPr id="199" name="Rectangle"/>
          <p:cNvSpPr/>
          <p:nvPr/>
        </p:nvSpPr>
        <p:spPr>
          <a:xfrm>
            <a:off x="1093088" y="1879600"/>
            <a:ext cx="2112966" cy="664767"/>
          </a:xfrm>
          <a:prstGeom prst="rect">
            <a:avLst/>
          </a:prstGeom>
          <a:ln w="50800">
            <a:solidFill>
              <a:srgbClr val="3EEE2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lass LoginActivity : AppCompatActivity ( ) {…"/>
          <p:cNvSpPr txBox="1"/>
          <p:nvPr/>
        </p:nvSpPr>
        <p:spPr>
          <a:xfrm>
            <a:off x="860361" y="-138429"/>
            <a:ext cx="11284078" cy="7028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class </a:t>
            </a:r>
            <a:r>
              <a:rPr>
                <a:solidFill>
                  <a:srgbClr val="A9B7C6"/>
                </a:solidFill>
              </a:rPr>
              <a:t>LoginActivity : AppCompatActivity ( ) {</a:t>
            </a:r>
            <a:endParaRPr>
              <a:solidFill>
                <a:srgbClr val="A9B7C6"/>
              </a:solidFill>
            </a:endParaR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</a:t>
            </a:r>
            <a:r>
              <a:rPr>
                <a:solidFill>
                  <a:srgbClr val="5E5E5E"/>
                </a:solidFill>
              </a:rPr>
              <a:t>private val presenter: LoginPresenter by inject() // lazy injection</a:t>
            </a:r>
            <a:endParaRPr>
              <a:solidFill>
                <a:srgbClr val="808080"/>
              </a:solidFill>
            </a:endParaRPr>
          </a:p>
          <a:p>
            <a:pPr algn="l" defTabSz="355600">
              <a:lnSpc>
                <a:spcPts val="5500"/>
              </a:lnSpc>
              <a:defRPr sz="30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 defTabSz="355600">
              <a:lnSpc>
                <a:spcPts val="5500"/>
              </a:lnSpc>
              <a:defRPr sz="30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override fun </a:t>
            </a:r>
            <a:r>
              <a:rPr>
                <a:solidFill>
                  <a:srgbClr val="FFC66E"/>
                </a:solidFill>
              </a:rPr>
              <a:t>onCreate </a:t>
            </a:r>
            <a:r>
              <a:rPr>
                <a:solidFill>
                  <a:srgbClr val="A9B7C6"/>
                </a:solidFill>
              </a:rPr>
              <a:t>( savedInstanceState: Bundle? ) {</a:t>
            </a:r>
            <a:endParaRPr>
              <a:solidFill>
                <a:srgbClr val="A9B7C6"/>
              </a:solidFill>
            </a:endParaR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super</a:t>
            </a:r>
            <a:r>
              <a:t>.onCreate ( savedInstanceState )</a:t>
            </a: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presenter: LoginPresenter = </a:t>
            </a:r>
            <a:r>
              <a:rPr i="1">
                <a:solidFill>
                  <a:srgbClr val="00D1FF"/>
                </a:solidFill>
              </a:rPr>
              <a:t>get </a:t>
            </a:r>
            <a:r>
              <a:t>( )  </a:t>
            </a:r>
            <a:r>
              <a:rPr>
                <a:solidFill>
                  <a:srgbClr val="808080"/>
                </a:solidFill>
              </a:rPr>
              <a:t>// eager instantiation</a:t>
            </a:r>
            <a:endParaRPr>
              <a:solidFill>
                <a:srgbClr val="808080"/>
              </a:solidFill>
            </a:endParaRPr>
          </a:p>
          <a:p>
            <a:pPr algn="l" defTabSz="355600">
              <a:lnSpc>
                <a:spcPts val="5500"/>
              </a:lnSpc>
              <a:defRPr sz="30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What about ViewModel?"/>
          <p:cNvSpPr txBox="1"/>
          <p:nvPr>
            <p:ph type="ctrTitle"/>
          </p:nvPr>
        </p:nvSpPr>
        <p:spPr>
          <a:xfrm>
            <a:off x="-301509" y="1518727"/>
            <a:ext cx="10464801" cy="33020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700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What about ViewModel?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lass LoginViewModel ( private val userRepository: UserRepository )…"/>
          <p:cNvSpPr txBox="1"/>
          <p:nvPr/>
        </p:nvSpPr>
        <p:spPr>
          <a:xfrm>
            <a:off x="705674" y="378332"/>
            <a:ext cx="11911204" cy="1440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class </a:t>
            </a:r>
            <a:r>
              <a:rPr>
                <a:solidFill>
                  <a:srgbClr val="A9B7C6"/>
                </a:solidFill>
              </a:rPr>
              <a:t>LoginViewModel ( </a:t>
            </a:r>
            <a:r>
              <a:t>private val </a:t>
            </a:r>
            <a:r>
              <a:rPr>
                <a:solidFill>
                  <a:srgbClr val="9876AA"/>
                </a:solidFill>
              </a:rPr>
              <a:t>userRepository</a:t>
            </a:r>
            <a:r>
              <a:rPr>
                <a:solidFill>
                  <a:srgbClr val="A9B7C6"/>
                </a:solidFill>
              </a:rPr>
              <a:t>: UserRepository ) </a:t>
            </a:r>
            <a:endParaRPr>
              <a:solidFill>
                <a:srgbClr val="A9B7C6"/>
              </a:solidFill>
            </a:endParaR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: ViewModel ( )</a:t>
            </a:r>
          </a:p>
        </p:txBody>
      </p:sp>
      <p:sp>
        <p:nvSpPr>
          <p:cNvPr id="210" name="class UserRepository(private val localStorage: LocalStorage,…"/>
          <p:cNvSpPr txBox="1"/>
          <p:nvPr/>
        </p:nvSpPr>
        <p:spPr>
          <a:xfrm>
            <a:off x="805199" y="1965456"/>
            <a:ext cx="10506457" cy="1440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class UserRepository(private val localStorage: LocalStorage,</a:t>
            </a:r>
          </a:p>
          <a:p>
            <a:pPr algn="l" defTabSz="355600">
              <a:lnSpc>
                <a:spcPts val="5500"/>
              </a:lnSpc>
              <a:defRPr sz="3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private val remoteSource: RemoteSource)</a:t>
            </a:r>
          </a:p>
        </p:txBody>
      </p:sp>
      <p:sp>
        <p:nvSpPr>
          <p:cNvPr id="211" name="class LocalStorageImpl() : LocalStorage"/>
          <p:cNvSpPr txBox="1"/>
          <p:nvPr/>
        </p:nvSpPr>
        <p:spPr>
          <a:xfrm>
            <a:off x="898583" y="3822759"/>
            <a:ext cx="6873622" cy="74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55600">
              <a:lnSpc>
                <a:spcPts val="5500"/>
              </a:lnSpc>
              <a:defRPr sz="3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class LocalStorageImpl() : LocalStorage</a:t>
            </a:r>
          </a:p>
        </p:txBody>
      </p:sp>
      <p:sp>
        <p:nvSpPr>
          <p:cNvPr id="212" name="class RemoteSourceImpl() : RemoteSource"/>
          <p:cNvSpPr txBox="1"/>
          <p:nvPr/>
        </p:nvSpPr>
        <p:spPr>
          <a:xfrm>
            <a:off x="913126" y="5439069"/>
            <a:ext cx="7425310" cy="74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55600">
              <a:lnSpc>
                <a:spcPts val="5500"/>
              </a:lnSpc>
              <a:defRPr sz="3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class RemoteSourceImpl() : RemoteSource</a:t>
            </a:r>
          </a:p>
        </p:txBody>
      </p:sp>
      <p:sp>
        <p:nvSpPr>
          <p:cNvPr id="213" name="val presentationModule = module {…"/>
          <p:cNvSpPr txBox="1"/>
          <p:nvPr/>
        </p:nvSpPr>
        <p:spPr>
          <a:xfrm>
            <a:off x="836479" y="6838525"/>
            <a:ext cx="7633336" cy="214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val </a:t>
            </a:r>
            <a:r>
              <a:rPr i="1">
                <a:solidFill>
                  <a:srgbClr val="9876AA"/>
                </a:solidFill>
              </a:rPr>
              <a:t>presentationModule </a:t>
            </a:r>
            <a:r>
              <a:rPr>
                <a:solidFill>
                  <a:srgbClr val="A9B7C6"/>
                </a:solidFill>
              </a:rPr>
              <a:t>= </a:t>
            </a:r>
            <a:r>
              <a:rPr i="1">
                <a:solidFill>
                  <a:srgbClr val="A9B7C6"/>
                </a:solidFill>
              </a:rPr>
              <a:t>module </a:t>
            </a:r>
            <a:r>
              <a:rPr b="1">
                <a:solidFill>
                  <a:srgbClr val="A9B7C6"/>
                </a:solidFill>
              </a:rPr>
              <a:t>{</a:t>
            </a:r>
            <a:endParaRPr b="1">
              <a:solidFill>
                <a:srgbClr val="A9B7C6"/>
              </a:solidFill>
            </a:endParaRPr>
          </a:p>
          <a:p>
            <a:pPr lvl="5" algn="l" defTabSz="355600">
              <a:lnSpc>
                <a:spcPts val="5500"/>
              </a:lnSpc>
              <a:defRPr b="1"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viewModel { LoginViewModel ( get ( ) ) }</a:t>
            </a:r>
            <a:endParaRPr i="1">
              <a:solidFill>
                <a:srgbClr val="9876AA"/>
              </a:solidFill>
            </a:endParaRPr>
          </a:p>
          <a:p>
            <a:pPr algn="l" defTabSz="355600">
              <a:lnSpc>
                <a:spcPts val="5500"/>
              </a:lnSpc>
              <a:defRPr b="1"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lass LoginActivity : AppCompatActivity ( ) {…"/>
          <p:cNvSpPr txBox="1"/>
          <p:nvPr/>
        </p:nvSpPr>
        <p:spPr>
          <a:xfrm>
            <a:off x="931607" y="269550"/>
            <a:ext cx="11353420" cy="7028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class </a:t>
            </a:r>
            <a:r>
              <a:rPr>
                <a:solidFill>
                  <a:srgbClr val="A9B7C6"/>
                </a:solidFill>
              </a:rPr>
              <a:t>LoginActivity : AppCompatActivity ( ) {</a:t>
            </a:r>
            <a:endParaRPr>
              <a:solidFill>
                <a:srgbClr val="A9B7C6"/>
              </a:solidFill>
            </a:endParaR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private val </a:t>
            </a:r>
            <a:r>
              <a:rPr>
                <a:solidFill>
                  <a:srgbClr val="9876AA"/>
                </a:solidFill>
              </a:rPr>
              <a:t>viewModel</a:t>
            </a:r>
            <a:r>
              <a:t>: LoginViewModel </a:t>
            </a:r>
            <a:r>
              <a:rPr>
                <a:solidFill>
                  <a:srgbClr val="CC7831"/>
                </a:solidFill>
              </a:rPr>
              <a:t>by </a:t>
            </a:r>
            <a:r>
              <a:rPr>
                <a:solidFill>
                  <a:srgbClr val="00D1FF"/>
                </a:solidFill>
              </a:rPr>
              <a:t>viewModel </a:t>
            </a:r>
            <a:r>
              <a:t>( ) </a:t>
            </a:r>
            <a:r>
              <a:rPr>
                <a:solidFill>
                  <a:srgbClr val="808080"/>
                </a:solidFill>
              </a:rPr>
              <a:t>// lazy</a:t>
            </a:r>
            <a:endParaRPr>
              <a:solidFill>
                <a:srgbClr val="808080"/>
              </a:solidFill>
            </a:endParaRPr>
          </a:p>
          <a:p>
            <a:pPr algn="l" defTabSz="355600">
              <a:lnSpc>
                <a:spcPts val="5500"/>
              </a:lnSpc>
              <a:defRPr sz="30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 defTabSz="355600">
              <a:lnSpc>
                <a:spcPts val="5500"/>
              </a:lnSpc>
              <a:defRPr sz="30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override fun </a:t>
            </a:r>
            <a:r>
              <a:rPr>
                <a:solidFill>
                  <a:srgbClr val="FFC66E"/>
                </a:solidFill>
              </a:rPr>
              <a:t>onCreate </a:t>
            </a:r>
            <a:r>
              <a:rPr>
                <a:solidFill>
                  <a:srgbClr val="A9B7C6"/>
                </a:solidFill>
              </a:rPr>
              <a:t>( savedInstanceState: Bundle? ) {</a:t>
            </a:r>
            <a:endParaRPr>
              <a:solidFill>
                <a:srgbClr val="A9B7C6"/>
              </a:solidFill>
            </a:endParaR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super</a:t>
            </a:r>
            <a:r>
              <a:t>.onCreate ( savedInstanceState )</a:t>
            </a: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val </a:t>
            </a:r>
            <a:r>
              <a:t>viewModel: LoginViewModel = </a:t>
            </a:r>
            <a:r>
              <a:rPr i="1">
                <a:solidFill>
                  <a:srgbClr val="00D1FF"/>
                </a:solidFill>
              </a:rPr>
              <a:t>getViewModel </a:t>
            </a:r>
            <a:r>
              <a:t>( )</a:t>
            </a:r>
            <a:endParaRPr>
              <a:solidFill>
                <a:srgbClr val="808080"/>
              </a:solidFill>
            </a:endParaRPr>
          </a:p>
          <a:p>
            <a:pPr algn="l" defTabSz="355600">
              <a:lnSpc>
                <a:spcPts val="5500"/>
              </a:lnSpc>
              <a:defRPr sz="30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lass LoginFragment : Fragment ( ) {…"/>
          <p:cNvSpPr txBox="1"/>
          <p:nvPr/>
        </p:nvSpPr>
        <p:spPr>
          <a:xfrm>
            <a:off x="435927" y="643500"/>
            <a:ext cx="12652249" cy="5631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class </a:t>
            </a:r>
            <a:r>
              <a:rPr>
                <a:solidFill>
                  <a:srgbClr val="A9B7C6"/>
                </a:solidFill>
              </a:rPr>
              <a:t>LoginFragment : Fragment ( ) {</a:t>
            </a:r>
            <a:endParaRPr>
              <a:solidFill>
                <a:srgbClr val="A9B7C6"/>
              </a:solidFill>
            </a:endParaR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private val </a:t>
            </a:r>
            <a:r>
              <a:rPr>
                <a:solidFill>
                  <a:srgbClr val="9876AA"/>
                </a:solidFill>
              </a:rPr>
              <a:t>viewModel</a:t>
            </a:r>
            <a:r>
              <a:t>: LoginViewModel </a:t>
            </a:r>
            <a:r>
              <a:rPr>
                <a:solidFill>
                  <a:srgbClr val="CC7831"/>
                </a:solidFill>
              </a:rPr>
              <a:t>by </a:t>
            </a:r>
            <a:r>
              <a:t>sharedViewModel ( ) </a:t>
            </a:r>
            <a:r>
              <a:rPr>
                <a:solidFill>
                  <a:srgbClr val="808080"/>
                </a:solidFill>
              </a:rPr>
              <a:t>// lazy </a:t>
            </a:r>
            <a:endParaRPr>
              <a:solidFill>
                <a:srgbClr val="808080"/>
              </a:solidFill>
            </a:endParaR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 defTabSz="355600">
              <a:lnSpc>
                <a:spcPts val="5500"/>
              </a:lnSpc>
              <a:defRPr sz="30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override fun </a:t>
            </a:r>
            <a:r>
              <a:rPr>
                <a:solidFill>
                  <a:srgbClr val="FFC66E"/>
                </a:solidFill>
              </a:rPr>
              <a:t>onCreate </a:t>
            </a:r>
            <a:r>
              <a:rPr>
                <a:solidFill>
                  <a:srgbClr val="A9B7C6"/>
                </a:solidFill>
              </a:rPr>
              <a:t>( savedInstanceState: Bundle? ) {</a:t>
            </a:r>
            <a:endParaRPr>
              <a:solidFill>
                <a:srgbClr val="A9B7C6"/>
              </a:solidFill>
            </a:endParaR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super</a:t>
            </a:r>
            <a:r>
              <a:t>.onCreate ( savedInstanceState )</a:t>
            </a: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}</a:t>
            </a: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Named definitions…"/>
          <p:cNvSpPr txBox="1"/>
          <p:nvPr>
            <p:ph type="title" idx="4294967295"/>
          </p:nvPr>
        </p:nvSpPr>
        <p:spPr>
          <a:xfrm>
            <a:off x="952500" y="3272180"/>
            <a:ext cx="11099800" cy="3209239"/>
          </a:xfrm>
          <a:prstGeom prst="rect">
            <a:avLst/>
          </a:prstGeom>
        </p:spPr>
        <p:txBody>
          <a:bodyPr/>
          <a:lstStyle/>
          <a:p>
            <a:pPr defTabSz="426466">
              <a:defRPr sz="5800">
                <a:solidFill>
                  <a:srgbClr val="F7BA01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Named definitions</a:t>
            </a:r>
          </a:p>
          <a:p>
            <a:pPr defTabSz="426466">
              <a:defRPr sz="5800">
                <a:solidFill>
                  <a:srgbClr val="F7BA01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&amp;</a:t>
            </a:r>
          </a:p>
          <a:p>
            <a:pPr defTabSz="426466">
              <a:defRPr sz="5800">
                <a:solidFill>
                  <a:srgbClr val="F7BA01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Injection parameters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val myModule = module {…"/>
          <p:cNvSpPr txBox="1"/>
          <p:nvPr/>
        </p:nvSpPr>
        <p:spPr>
          <a:xfrm>
            <a:off x="1295715" y="1537941"/>
            <a:ext cx="8968944" cy="565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32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val</a:t>
            </a:r>
            <a:r>
              <a:rPr>
                <a:solidFill>
                  <a:srgbClr val="D6D5D5"/>
                </a:solidFill>
              </a:rPr>
              <a:t> </a:t>
            </a:r>
            <a:r>
              <a:rPr>
                <a:solidFill>
                  <a:srgbClr val="9876AA"/>
                </a:solidFill>
              </a:rPr>
              <a:t>myModule</a:t>
            </a:r>
            <a:r>
              <a:rPr>
                <a:solidFill>
                  <a:srgbClr val="D6D5D5"/>
                </a:solidFill>
              </a:rPr>
              <a:t> = module {</a:t>
            </a:r>
            <a:endParaRPr>
              <a:solidFill>
                <a:srgbClr val="D6D5D5"/>
              </a:solidFill>
            </a:endParaRPr>
          </a:p>
          <a:p>
            <a:pPr algn="l">
              <a:spcBef>
                <a:spcPts val="4200"/>
              </a:spcBef>
              <a:defRPr sz="3200">
                <a:solidFill>
                  <a:srgbClr val="D6D5D5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single&lt;Service&gt; ( </a:t>
            </a:r>
            <a:r>
              <a:rPr>
                <a:solidFill>
                  <a:srgbClr val="6A8759"/>
                </a:solidFill>
              </a:rPr>
              <a:t>“default" </a:t>
            </a:r>
            <a:r>
              <a:t>) { ServiceImpl ( ) }</a:t>
            </a:r>
          </a:p>
          <a:p>
            <a:pPr algn="l">
              <a:spcBef>
                <a:spcPts val="4200"/>
              </a:spcBef>
              <a:defRPr sz="3200">
                <a:solidFill>
                  <a:srgbClr val="D6D5D5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single&lt;Service&gt; ( </a:t>
            </a:r>
            <a:r>
              <a:rPr>
                <a:solidFill>
                  <a:srgbClr val="6A8759"/>
                </a:solidFill>
              </a:rPr>
              <a:t>“test" </a:t>
            </a:r>
            <a:r>
              <a:t>) { ServiceImpl ( ) }</a:t>
            </a:r>
          </a:p>
          <a:p>
            <a:pPr algn="l">
              <a:spcBef>
                <a:spcPts val="4200"/>
              </a:spcBef>
              <a:defRPr sz="3200">
                <a:solidFill>
                  <a:srgbClr val="D6D5D5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}</a:t>
            </a:r>
          </a:p>
          <a:p>
            <a:pPr algn="l">
              <a:spcBef>
                <a:spcPts val="4200"/>
              </a:spcBef>
              <a:defRPr sz="3200">
                <a:solidFill>
                  <a:srgbClr val="D6D5D5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>
              <a:spcBef>
                <a:spcPts val="4200"/>
              </a:spcBef>
              <a:defRPr sz="32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val</a:t>
            </a:r>
            <a:r>
              <a:rPr>
                <a:solidFill>
                  <a:srgbClr val="D6D5D5"/>
                </a:solidFill>
              </a:rPr>
              <a:t> </a:t>
            </a:r>
            <a:r>
              <a:rPr>
                <a:solidFill>
                  <a:srgbClr val="9876AA"/>
                </a:solidFill>
              </a:rPr>
              <a:t>service</a:t>
            </a:r>
            <a:r>
              <a:rPr>
                <a:solidFill>
                  <a:srgbClr val="D6D5D5"/>
                </a:solidFill>
              </a:rPr>
              <a:t> : Service by inject ( </a:t>
            </a:r>
            <a:r>
              <a:rPr>
                <a:solidFill>
                  <a:srgbClr val="0076BA"/>
                </a:solidFill>
              </a:rPr>
              <a:t>name</a:t>
            </a:r>
            <a:r>
              <a:rPr>
                <a:solidFill>
                  <a:srgbClr val="D6D5D5"/>
                </a:solidFill>
              </a:rPr>
              <a:t> = </a:t>
            </a:r>
            <a:r>
              <a:rPr>
                <a:solidFill>
                  <a:srgbClr val="6A8759"/>
                </a:solidFill>
              </a:rPr>
              <a:t>“default" </a:t>
            </a:r>
            <a:r>
              <a:rPr>
                <a:solidFill>
                  <a:srgbClr val="D6D5D5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lass LoginActivity : AppCompatActivity ( ) {…"/>
          <p:cNvSpPr txBox="1"/>
          <p:nvPr/>
        </p:nvSpPr>
        <p:spPr>
          <a:xfrm>
            <a:off x="264137" y="2748826"/>
            <a:ext cx="11777956" cy="5124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000"/>
              </a:lnSpc>
              <a:defRPr sz="26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class </a:t>
            </a:r>
            <a:r>
              <a:rPr>
                <a:solidFill>
                  <a:srgbClr val="A9B7C6"/>
                </a:solidFill>
              </a:rPr>
              <a:t>LoginActivity : AppCompatActivity ( ) {</a:t>
            </a:r>
            <a:endParaRPr>
              <a:solidFill>
                <a:srgbClr val="A9B7C6"/>
              </a:solidFill>
            </a:endParaRPr>
          </a:p>
          <a:p>
            <a:pPr algn="l" defTabSz="355600">
              <a:lnSpc>
                <a:spcPts val="5000"/>
              </a:lnSpc>
              <a:defRPr sz="26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 defTabSz="355600">
              <a:lnSpc>
                <a:spcPts val="5000"/>
              </a:lnSpc>
              <a:defRPr sz="26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private</a:t>
            </a:r>
            <a:r>
              <a:t> </a:t>
            </a:r>
            <a:r>
              <a:rPr>
                <a:solidFill>
                  <a:srgbClr val="CC7831"/>
                </a:solidFill>
              </a:rPr>
              <a:t>val</a:t>
            </a:r>
            <a:r>
              <a:t> </a:t>
            </a:r>
            <a:r>
              <a:rPr>
                <a:solidFill>
                  <a:srgbClr val="9876AA"/>
                </a:solidFill>
              </a:rPr>
              <a:t>id</a:t>
            </a:r>
            <a:r>
              <a:t>: String = </a:t>
            </a:r>
            <a:r>
              <a:rPr>
                <a:solidFill>
                  <a:srgbClr val="6A8759"/>
                </a:solidFill>
              </a:rPr>
              <a:t>“id"</a:t>
            </a:r>
            <a:endParaRPr>
              <a:solidFill>
                <a:srgbClr val="6A8759"/>
              </a:solidFill>
            </a:endParaRPr>
          </a:p>
          <a:p>
            <a:pPr algn="l" defTabSz="355600">
              <a:lnSpc>
                <a:spcPts val="5000"/>
              </a:lnSpc>
              <a:defRPr sz="2600">
                <a:solidFill>
                  <a:srgbClr val="6A8759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private</a:t>
            </a:r>
            <a:r>
              <a:t> </a:t>
            </a:r>
            <a:r>
              <a:rPr>
                <a:solidFill>
                  <a:srgbClr val="CC7831"/>
                </a:solidFill>
              </a:rPr>
              <a:t>val</a:t>
            </a:r>
            <a:r>
              <a:t> </a:t>
            </a:r>
            <a:r>
              <a:rPr>
                <a:solidFill>
                  <a:srgbClr val="9876AA"/>
                </a:solidFill>
              </a:rPr>
              <a:t>number</a:t>
            </a:r>
            <a:r>
              <a:t>: </a:t>
            </a:r>
            <a:r>
              <a:rPr>
                <a:solidFill>
                  <a:srgbClr val="AAB7C7"/>
                </a:solidFill>
              </a:rPr>
              <a:t>Int</a:t>
            </a:r>
            <a:r>
              <a:t> = 20</a:t>
            </a:r>
            <a:endParaRPr>
              <a:solidFill>
                <a:srgbClr val="A9B7C6"/>
              </a:solidFill>
            </a:endParaRPr>
          </a:p>
          <a:p>
            <a:pPr algn="l" defTabSz="355600">
              <a:lnSpc>
                <a:spcPts val="5000"/>
              </a:lnSpc>
              <a:defRPr sz="26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 defTabSz="355600">
              <a:lnSpc>
                <a:spcPts val="5000"/>
              </a:lnSpc>
              <a:defRPr sz="26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</a:t>
            </a:r>
            <a:r>
              <a:rPr>
                <a:solidFill>
                  <a:srgbClr val="CC7831"/>
                </a:solidFill>
              </a:rPr>
              <a:t>private</a:t>
            </a:r>
            <a:r>
              <a:t> </a:t>
            </a:r>
            <a:r>
              <a:rPr>
                <a:solidFill>
                  <a:srgbClr val="CC7831"/>
                </a:solidFill>
              </a:rPr>
              <a:t>val</a:t>
            </a:r>
            <a:r>
              <a:t> </a:t>
            </a:r>
            <a:r>
              <a:rPr>
                <a:solidFill>
                  <a:srgbClr val="9876AA"/>
                </a:solidFill>
              </a:rPr>
              <a:t>presenter</a:t>
            </a:r>
            <a:r>
              <a:rPr>
                <a:solidFill>
                  <a:srgbClr val="AAB7C7"/>
                </a:solidFill>
              </a:rPr>
              <a:t>:</a:t>
            </a:r>
            <a:r>
              <a:t> </a:t>
            </a:r>
            <a:r>
              <a:rPr>
                <a:solidFill>
                  <a:srgbClr val="AAB7C7"/>
                </a:solidFill>
              </a:rPr>
              <a:t>LoginPresenter</a:t>
            </a:r>
            <a:r>
              <a:t> </a:t>
            </a:r>
            <a:r>
              <a:rPr>
                <a:solidFill>
                  <a:srgbClr val="AAB7C7"/>
                </a:solidFill>
              </a:rPr>
              <a:t>by</a:t>
            </a:r>
            <a:r>
              <a:t> </a:t>
            </a:r>
            <a:r>
              <a:rPr>
                <a:solidFill>
                  <a:srgbClr val="00D1FF"/>
                </a:solidFill>
              </a:rPr>
              <a:t>inject</a:t>
            </a:r>
            <a:r>
              <a:t> </a:t>
            </a:r>
            <a:r>
              <a:rPr>
                <a:solidFill>
                  <a:srgbClr val="AAB7C7"/>
                </a:solidFill>
              </a:rPr>
              <a:t>{ parametersOf ( id, number ) }</a:t>
            </a:r>
            <a:endParaRPr>
              <a:solidFill>
                <a:srgbClr val="A9B7C6"/>
              </a:solidFill>
            </a:endParaRPr>
          </a:p>
          <a:p>
            <a:pPr algn="l" defTabSz="355600">
              <a:lnSpc>
                <a:spcPts val="5000"/>
              </a:lnSpc>
              <a:defRPr sz="26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algn="l" defTabSz="355600">
              <a:lnSpc>
                <a:spcPts val="5000"/>
              </a:lnSpc>
              <a:defRPr sz="26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}</a:t>
            </a:r>
          </a:p>
        </p:txBody>
      </p:sp>
      <p:sp>
        <p:nvSpPr>
          <p:cNvPr id="226" name="val presentationModule = module {…"/>
          <p:cNvSpPr txBox="1"/>
          <p:nvPr/>
        </p:nvSpPr>
        <p:spPr>
          <a:xfrm>
            <a:off x="25665" y="979588"/>
            <a:ext cx="12953468" cy="1951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000"/>
              </a:lnSpc>
              <a:defRPr sz="26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val </a:t>
            </a:r>
            <a:r>
              <a:rPr i="1">
                <a:solidFill>
                  <a:srgbClr val="9876AA"/>
                </a:solidFill>
              </a:rPr>
              <a:t>presentationModule </a:t>
            </a:r>
            <a:r>
              <a:rPr>
                <a:solidFill>
                  <a:srgbClr val="A9B7C6"/>
                </a:solidFill>
              </a:rPr>
              <a:t>= </a:t>
            </a:r>
            <a:r>
              <a:rPr i="1">
                <a:solidFill>
                  <a:srgbClr val="A9B7C6"/>
                </a:solidFill>
              </a:rPr>
              <a:t>module </a:t>
            </a:r>
            <a:r>
              <a:rPr b="1">
                <a:solidFill>
                  <a:srgbClr val="A9B7C6"/>
                </a:solidFill>
              </a:rPr>
              <a:t>{</a:t>
            </a:r>
            <a:endParaRPr b="1">
              <a:solidFill>
                <a:srgbClr val="A9B7C6"/>
              </a:solidFill>
            </a:endParaRPr>
          </a:p>
          <a:p>
            <a:pPr lvl="5" algn="l" defTabSz="355600">
              <a:lnSpc>
                <a:spcPts val="5000"/>
              </a:lnSpc>
              <a:defRPr b="1" sz="26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</a:t>
            </a:r>
            <a:r>
              <a:rPr b="0"/>
              <a:t>factory&lt;LoginPresenter&gt; </a:t>
            </a:r>
            <a:r>
              <a:t>{ </a:t>
            </a:r>
            <a:r>
              <a:rPr b="0"/>
              <a:t>( id: String, number: Int ) -&gt; LoginPresenter ( id, number ) </a:t>
            </a:r>
            <a:r>
              <a:t>}</a:t>
            </a:r>
            <a:endParaRPr i="1">
              <a:solidFill>
                <a:srgbClr val="9876AA"/>
              </a:solidFill>
            </a:endParaRPr>
          </a:p>
          <a:p>
            <a:pPr algn="l" defTabSz="355600">
              <a:lnSpc>
                <a:spcPts val="5000"/>
              </a:lnSpc>
              <a:defRPr b="1" sz="26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“After many times trying to learn Dagger finally I found Koin. Koin saves my time, my life and my brain.”"/>
          <p:cNvSpPr txBox="1"/>
          <p:nvPr/>
        </p:nvSpPr>
        <p:spPr>
          <a:xfrm>
            <a:off x="646946" y="5133161"/>
            <a:ext cx="11369276" cy="22352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7BA0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“After many times trying to learn Dagger finally I found Koin. Koin saves my time, my life and my brain.”</a:t>
            </a:r>
          </a:p>
        </p:txBody>
      </p:sp>
      <p:pic>
        <p:nvPicPr>
          <p:cNvPr id="123" name="arnaud.jpg" descr="arnaud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07584" y="627170"/>
            <a:ext cx="3048002" cy="304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Arnaud Giuliani"/>
          <p:cNvSpPr txBox="1"/>
          <p:nvPr/>
        </p:nvSpPr>
        <p:spPr>
          <a:xfrm>
            <a:off x="3587284" y="4156581"/>
            <a:ext cx="5830231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B62C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Arnaud Giuliani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  <p:bldP build="whole" bldLvl="1" animBg="1" rev="0" advAuto="0" spid="122" grpId="3"/>
      <p:bldP build="whole" bldLvl="1" animBg="1" rev="0" advAuto="0" spid="124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sting with Koin"/>
          <p:cNvSpPr txBox="1"/>
          <p:nvPr>
            <p:ph type="title" idx="4294967295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BA0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Testing with Koin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tartKoin…"/>
          <p:cNvSpPr txBox="1"/>
          <p:nvPr/>
        </p:nvSpPr>
        <p:spPr>
          <a:xfrm>
            <a:off x="843781" y="3622146"/>
            <a:ext cx="7708566" cy="4636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-"/>
              <a:defRPr sz="3200">
                <a:solidFill>
                  <a:srgbClr val="AAB7C7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startKoin</a:t>
            </a:r>
          </a:p>
          <a:p>
            <a:pPr marL="444500" indent="-444500" algn="l">
              <a:spcBef>
                <a:spcPts val="4200"/>
              </a:spcBef>
              <a:buSzPct val="145000"/>
              <a:buChar char="-"/>
              <a:defRPr sz="3200">
                <a:solidFill>
                  <a:srgbClr val="AAB7C7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by inject ( ) &amp; get( )</a:t>
            </a:r>
          </a:p>
          <a:p>
            <a:pPr marL="444500" indent="-444500" algn="l">
              <a:spcBef>
                <a:spcPts val="4200"/>
              </a:spcBef>
              <a:buSzPct val="145000"/>
              <a:buChar char="-"/>
              <a:defRPr sz="3200">
                <a:solidFill>
                  <a:srgbClr val="AAB7C7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checkModules( )</a:t>
            </a:r>
          </a:p>
          <a:p>
            <a:pPr marL="444500" indent="-444500" algn="l">
              <a:spcBef>
                <a:spcPts val="4200"/>
              </a:spcBef>
              <a:buSzPct val="145000"/>
              <a:buChar char="-"/>
              <a:defRPr sz="3200">
                <a:solidFill>
                  <a:srgbClr val="AAB7C7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declareMock &amp; declare</a:t>
            </a:r>
          </a:p>
        </p:txBody>
      </p:sp>
      <p:sp>
        <p:nvSpPr>
          <p:cNvPr id="231" name="KoinTest"/>
          <p:cNvSpPr txBox="1"/>
          <p:nvPr/>
        </p:nvSpPr>
        <p:spPr>
          <a:xfrm>
            <a:off x="1729731" y="1257796"/>
            <a:ext cx="316279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AAB7C7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KoinTest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o sum up…"/>
          <p:cNvSpPr txBox="1"/>
          <p:nvPr>
            <p:ph type="title" idx="4294967295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BA0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To sum up…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intuitive DSL - module, single, factory, get…"/>
          <p:cNvSpPr txBox="1"/>
          <p:nvPr/>
        </p:nvSpPr>
        <p:spPr>
          <a:xfrm>
            <a:off x="916499" y="3217618"/>
            <a:ext cx="11171803" cy="4636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-"/>
              <a:defRPr sz="3200">
                <a:solidFill>
                  <a:srgbClr val="AAB7C7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intuitive DSL - module, single, factory, get</a:t>
            </a:r>
          </a:p>
          <a:p>
            <a:pPr marL="444500" indent="-444500" algn="l">
              <a:spcBef>
                <a:spcPts val="4200"/>
              </a:spcBef>
              <a:buSzPct val="145000"/>
              <a:buChar char="-"/>
              <a:defRPr sz="3200">
                <a:solidFill>
                  <a:srgbClr val="AAB7C7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very simple API - by inject, get, KoinComponent</a:t>
            </a:r>
          </a:p>
          <a:p>
            <a:pPr marL="444500" indent="-444500" algn="l">
              <a:spcBef>
                <a:spcPts val="4200"/>
              </a:spcBef>
              <a:buSzPct val="145000"/>
              <a:buChar char="-"/>
              <a:defRPr sz="3200">
                <a:solidFill>
                  <a:srgbClr val="AAB7C7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android &amp; viewModel support out of the box</a:t>
            </a:r>
          </a:p>
          <a:p>
            <a:pPr marL="444500" indent="-444500" algn="l">
              <a:spcBef>
                <a:spcPts val="4200"/>
              </a:spcBef>
              <a:buSzPct val="145000"/>
              <a:buChar char="-"/>
              <a:defRPr sz="3200">
                <a:solidFill>
                  <a:srgbClr val="AAB7C7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easy testing with Koin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intuitive DSL - module, single, factory, get…"/>
          <p:cNvSpPr txBox="1"/>
          <p:nvPr/>
        </p:nvSpPr>
        <p:spPr>
          <a:xfrm>
            <a:off x="916499" y="4583528"/>
            <a:ext cx="11171803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3200">
                <a:solidFill>
                  <a:srgbClr val="A7A7A7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Make sure you check out full documentation. Koin can help you in a lot of different cases.</a:t>
            </a:r>
          </a:p>
          <a:p>
            <a:pPr algn="l" defTabSz="457200">
              <a:lnSpc>
                <a:spcPts val="2800"/>
              </a:lnSpc>
              <a:defRPr sz="120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457200">
              <a:lnSpc>
                <a:spcPts val="2800"/>
              </a:lnSpc>
              <a:defRPr sz="120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457200">
              <a:lnSpc>
                <a:spcPts val="5200"/>
              </a:lnSpc>
              <a:defRPr sz="3200" u="sng">
                <a:solidFill>
                  <a:schemeClr val="accent4">
                    <a:lumOff val="10294"/>
                  </a:schemeClr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https://insert-koin.io/docs/2.0/quick-references/starting-koin/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questions.jpg" descr="question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9280" y="988844"/>
            <a:ext cx="7486240" cy="7486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Koin DS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BA0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Koin DSL</a:t>
            </a:r>
          </a:p>
        </p:txBody>
      </p:sp>
      <p:sp>
        <p:nvSpPr>
          <p:cNvPr id="129" name="module { }…"/>
          <p:cNvSpPr txBox="1"/>
          <p:nvPr>
            <p:ph type="body" idx="1"/>
          </p:nvPr>
        </p:nvSpPr>
        <p:spPr>
          <a:xfrm>
            <a:off x="952500" y="2567601"/>
            <a:ext cx="11099800" cy="557081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7BA01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module { }</a:t>
            </a:r>
          </a:p>
          <a:p>
            <a:pPr>
              <a:defRPr>
                <a:solidFill>
                  <a:srgbClr val="F7BA01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factory { }</a:t>
            </a:r>
          </a:p>
          <a:p>
            <a:pPr>
              <a:defRPr>
                <a:solidFill>
                  <a:srgbClr val="F7BA01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single { }</a:t>
            </a:r>
          </a:p>
          <a:p>
            <a:pPr>
              <a:defRPr>
                <a:solidFill>
                  <a:srgbClr val="F7BA01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get(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LoginPresenterImpl"/>
          <p:cNvGrpSpPr/>
          <p:nvPr/>
        </p:nvGrpSpPr>
        <p:grpSpPr>
          <a:xfrm>
            <a:off x="4863820" y="2201914"/>
            <a:ext cx="3277158" cy="1336728"/>
            <a:chOff x="0" y="0"/>
            <a:chExt cx="3277156" cy="1336726"/>
          </a:xfrm>
        </p:grpSpPr>
        <p:sp>
          <p:nvSpPr>
            <p:cNvPr id="133" name="Rectangle"/>
            <p:cNvSpPr/>
            <p:nvPr/>
          </p:nvSpPr>
          <p:spPr>
            <a:xfrm>
              <a:off x="0" y="-1"/>
              <a:ext cx="3277157" cy="133672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" name="LoginPresenterImpl"/>
            <p:cNvSpPr txBox="1"/>
            <p:nvPr/>
          </p:nvSpPr>
          <p:spPr>
            <a:xfrm>
              <a:off x="0" y="-1"/>
              <a:ext cx="3277157" cy="779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defRPr sz="2200" u="sng">
                  <a:solidFill>
                    <a:srgbClr val="FFFFFF"/>
                  </a:solidFill>
                </a:defRPr>
              </a:pP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LoginPresenterImpl</a:t>
              </a:r>
            </a:p>
          </p:txBody>
        </p:sp>
      </p:grpSp>
      <p:grpSp>
        <p:nvGrpSpPr>
          <p:cNvPr id="138" name="LoginPresenter"/>
          <p:cNvGrpSpPr/>
          <p:nvPr/>
        </p:nvGrpSpPr>
        <p:grpSpPr>
          <a:xfrm>
            <a:off x="4822854" y="72173"/>
            <a:ext cx="3277158" cy="1336728"/>
            <a:chOff x="0" y="0"/>
            <a:chExt cx="3277156" cy="1336726"/>
          </a:xfrm>
        </p:grpSpPr>
        <p:sp>
          <p:nvSpPr>
            <p:cNvPr id="136" name="Rectangle"/>
            <p:cNvSpPr/>
            <p:nvPr/>
          </p:nvSpPr>
          <p:spPr>
            <a:xfrm>
              <a:off x="0" y="-1"/>
              <a:ext cx="3277157" cy="133672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" name="LoginPresenter"/>
            <p:cNvSpPr txBox="1"/>
            <p:nvPr/>
          </p:nvSpPr>
          <p:spPr>
            <a:xfrm>
              <a:off x="0" y="450165"/>
              <a:ext cx="3277157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LoginPresenter</a:t>
              </a:r>
            </a:p>
          </p:txBody>
        </p:sp>
      </p:grpSp>
      <p:sp>
        <p:nvSpPr>
          <p:cNvPr id="139" name="Line"/>
          <p:cNvSpPr/>
          <p:nvPr/>
        </p:nvSpPr>
        <p:spPr>
          <a:xfrm>
            <a:off x="6461433" y="1362167"/>
            <a:ext cx="1" cy="905531"/>
          </a:xfrm>
          <a:prstGeom prst="line">
            <a:avLst/>
          </a:prstGeom>
          <a:ln w="38100" cap="rnd">
            <a:solidFill>
              <a:srgbClr val="F7BA01"/>
            </a:solidFill>
            <a:custDash>
              <a:ds d="1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42" name="UserRepository"/>
          <p:cNvGrpSpPr/>
          <p:nvPr/>
        </p:nvGrpSpPr>
        <p:grpSpPr>
          <a:xfrm>
            <a:off x="4863820" y="4399962"/>
            <a:ext cx="3277158" cy="1336726"/>
            <a:chOff x="0" y="0"/>
            <a:chExt cx="3277156" cy="1336724"/>
          </a:xfrm>
        </p:grpSpPr>
        <p:sp>
          <p:nvSpPr>
            <p:cNvPr id="140" name="Rectangle"/>
            <p:cNvSpPr/>
            <p:nvPr/>
          </p:nvSpPr>
          <p:spPr>
            <a:xfrm>
              <a:off x="0" y="0"/>
              <a:ext cx="3277157" cy="133672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" name="UserRepository"/>
            <p:cNvSpPr txBox="1"/>
            <p:nvPr/>
          </p:nvSpPr>
          <p:spPr>
            <a:xfrm>
              <a:off x="0" y="450164"/>
              <a:ext cx="3277157" cy="436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UserRepository</a:t>
              </a:r>
            </a:p>
          </p:txBody>
        </p:sp>
      </p:grpSp>
      <p:sp>
        <p:nvSpPr>
          <p:cNvPr id="143" name="Line"/>
          <p:cNvSpPr/>
          <p:nvPr/>
        </p:nvSpPr>
        <p:spPr>
          <a:xfrm>
            <a:off x="6461433" y="3550689"/>
            <a:ext cx="1" cy="905531"/>
          </a:xfrm>
          <a:prstGeom prst="line">
            <a:avLst/>
          </a:prstGeom>
          <a:ln w="25400">
            <a:solidFill>
              <a:srgbClr val="F7BA0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46" name="RemoteSource"/>
          <p:cNvGrpSpPr/>
          <p:nvPr/>
        </p:nvGrpSpPr>
        <p:grpSpPr>
          <a:xfrm>
            <a:off x="8215697" y="6028473"/>
            <a:ext cx="3277158" cy="1336727"/>
            <a:chOff x="0" y="0"/>
            <a:chExt cx="3277156" cy="1336726"/>
          </a:xfrm>
        </p:grpSpPr>
        <p:sp>
          <p:nvSpPr>
            <p:cNvPr id="144" name="Rectangle"/>
            <p:cNvSpPr/>
            <p:nvPr/>
          </p:nvSpPr>
          <p:spPr>
            <a:xfrm>
              <a:off x="0" y="-1"/>
              <a:ext cx="3277157" cy="133672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RemoteSource"/>
            <p:cNvSpPr txBox="1"/>
            <p:nvPr/>
          </p:nvSpPr>
          <p:spPr>
            <a:xfrm>
              <a:off x="0" y="450165"/>
              <a:ext cx="3277157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RemoteSource</a:t>
              </a:r>
            </a:p>
          </p:txBody>
        </p:sp>
      </p:grpSp>
      <p:grpSp>
        <p:nvGrpSpPr>
          <p:cNvPr id="149" name="LocalStorage"/>
          <p:cNvGrpSpPr/>
          <p:nvPr/>
        </p:nvGrpSpPr>
        <p:grpSpPr>
          <a:xfrm>
            <a:off x="1560897" y="6028473"/>
            <a:ext cx="3277160" cy="1336727"/>
            <a:chOff x="0" y="0"/>
            <a:chExt cx="3277158" cy="1336726"/>
          </a:xfrm>
        </p:grpSpPr>
        <p:sp>
          <p:nvSpPr>
            <p:cNvPr id="147" name="Rectangle"/>
            <p:cNvSpPr/>
            <p:nvPr/>
          </p:nvSpPr>
          <p:spPr>
            <a:xfrm>
              <a:off x="-1" y="-1"/>
              <a:ext cx="3277160" cy="133672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LocalStorage"/>
            <p:cNvSpPr txBox="1"/>
            <p:nvPr/>
          </p:nvSpPr>
          <p:spPr>
            <a:xfrm>
              <a:off x="-1" y="450165"/>
              <a:ext cx="3277160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LocalStorage</a:t>
              </a:r>
            </a:p>
          </p:txBody>
        </p:sp>
      </p:grpSp>
      <p:grpSp>
        <p:nvGrpSpPr>
          <p:cNvPr id="152" name="LocalStorageImpl"/>
          <p:cNvGrpSpPr/>
          <p:nvPr/>
        </p:nvGrpSpPr>
        <p:grpSpPr>
          <a:xfrm>
            <a:off x="1560897" y="8230555"/>
            <a:ext cx="3277160" cy="1336727"/>
            <a:chOff x="0" y="0"/>
            <a:chExt cx="3277158" cy="1336726"/>
          </a:xfrm>
        </p:grpSpPr>
        <p:sp>
          <p:nvSpPr>
            <p:cNvPr id="150" name="Rectangle"/>
            <p:cNvSpPr/>
            <p:nvPr/>
          </p:nvSpPr>
          <p:spPr>
            <a:xfrm>
              <a:off x="-1" y="-1"/>
              <a:ext cx="3277160" cy="133672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" name="LocalStorageImpl"/>
            <p:cNvSpPr txBox="1"/>
            <p:nvPr/>
          </p:nvSpPr>
          <p:spPr>
            <a:xfrm>
              <a:off x="-1" y="450165"/>
              <a:ext cx="3277160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LocalStorageImpl</a:t>
              </a:r>
            </a:p>
          </p:txBody>
        </p:sp>
      </p:grpSp>
      <p:sp>
        <p:nvSpPr>
          <p:cNvPr id="153" name="Line"/>
          <p:cNvSpPr/>
          <p:nvPr/>
        </p:nvSpPr>
        <p:spPr>
          <a:xfrm flipH="1">
            <a:off x="3185390" y="5712269"/>
            <a:ext cx="3276045" cy="293055"/>
          </a:xfrm>
          <a:prstGeom prst="line">
            <a:avLst/>
          </a:prstGeom>
          <a:ln w="25400">
            <a:solidFill>
              <a:srgbClr val="F7BA0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Line"/>
          <p:cNvSpPr/>
          <p:nvPr/>
        </p:nvSpPr>
        <p:spPr>
          <a:xfrm>
            <a:off x="6461433" y="5712269"/>
            <a:ext cx="3606156" cy="294904"/>
          </a:xfrm>
          <a:prstGeom prst="line">
            <a:avLst/>
          </a:prstGeom>
          <a:ln w="25400">
            <a:solidFill>
              <a:srgbClr val="F7BA0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>
            <a:off x="3199476" y="7318467"/>
            <a:ext cx="2" cy="905531"/>
          </a:xfrm>
          <a:prstGeom prst="line">
            <a:avLst/>
          </a:prstGeom>
          <a:ln w="38100" cap="rnd">
            <a:solidFill>
              <a:srgbClr val="F7BA01"/>
            </a:solidFill>
            <a:custDash>
              <a:ds d="1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58" name="RemoteSourceImpl"/>
          <p:cNvGrpSpPr/>
          <p:nvPr/>
        </p:nvGrpSpPr>
        <p:grpSpPr>
          <a:xfrm>
            <a:off x="8215697" y="8216156"/>
            <a:ext cx="3277158" cy="1336727"/>
            <a:chOff x="0" y="0"/>
            <a:chExt cx="3277156" cy="1336726"/>
          </a:xfrm>
        </p:grpSpPr>
        <p:sp>
          <p:nvSpPr>
            <p:cNvPr id="156" name="Rectangle"/>
            <p:cNvSpPr/>
            <p:nvPr/>
          </p:nvSpPr>
          <p:spPr>
            <a:xfrm>
              <a:off x="0" y="-1"/>
              <a:ext cx="3277157" cy="133672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" name="RemoteSourceImpl"/>
            <p:cNvSpPr txBox="1"/>
            <p:nvPr/>
          </p:nvSpPr>
          <p:spPr>
            <a:xfrm>
              <a:off x="0" y="450165"/>
              <a:ext cx="3277157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RemoteSourceImpl</a:t>
              </a:r>
            </a:p>
          </p:txBody>
        </p:sp>
      </p:grpSp>
      <p:sp>
        <p:nvSpPr>
          <p:cNvPr id="159" name="Line"/>
          <p:cNvSpPr/>
          <p:nvPr/>
        </p:nvSpPr>
        <p:spPr>
          <a:xfrm>
            <a:off x="9854276" y="7325511"/>
            <a:ext cx="2" cy="905531"/>
          </a:xfrm>
          <a:prstGeom prst="line">
            <a:avLst/>
          </a:prstGeom>
          <a:ln w="38100" cap="rnd">
            <a:solidFill>
              <a:srgbClr val="F7BA01"/>
            </a:solidFill>
            <a:custDash>
              <a:ds d="1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lass LoginPresenterImpl ( private val userRepository: UserRepository ) : LoginPresenter"/>
          <p:cNvSpPr txBox="1"/>
          <p:nvPr/>
        </p:nvSpPr>
        <p:spPr>
          <a:xfrm>
            <a:off x="707302" y="587629"/>
            <a:ext cx="11191723" cy="1440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class </a:t>
            </a:r>
            <a:r>
              <a:rPr>
                <a:solidFill>
                  <a:srgbClr val="A9B7C6"/>
                </a:solidFill>
              </a:rPr>
              <a:t>LoginPresenterImpl ( </a:t>
            </a:r>
            <a:r>
              <a:t>private val </a:t>
            </a:r>
            <a:r>
              <a:rPr>
                <a:solidFill>
                  <a:srgbClr val="9876AA"/>
                </a:solidFill>
              </a:rPr>
              <a:t>userRepository</a:t>
            </a:r>
            <a:r>
              <a:rPr>
                <a:solidFill>
                  <a:srgbClr val="A9B7C6"/>
                </a:solidFill>
              </a:rPr>
              <a:t>: UserRepository ) : LoginPresenter</a:t>
            </a:r>
          </a:p>
        </p:txBody>
      </p:sp>
      <p:sp>
        <p:nvSpPr>
          <p:cNvPr id="162" name="class UserRepository ( private val localStorage: LocalStorage,…"/>
          <p:cNvSpPr txBox="1"/>
          <p:nvPr/>
        </p:nvSpPr>
        <p:spPr>
          <a:xfrm>
            <a:off x="631024" y="2244364"/>
            <a:ext cx="11238358" cy="1440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class </a:t>
            </a:r>
            <a:r>
              <a:rPr>
                <a:solidFill>
                  <a:srgbClr val="A9B7C6"/>
                </a:solidFill>
              </a:rPr>
              <a:t>UserRepository ( </a:t>
            </a:r>
            <a:r>
              <a:t>private val </a:t>
            </a:r>
            <a:r>
              <a:rPr>
                <a:solidFill>
                  <a:srgbClr val="9876AA"/>
                </a:solidFill>
              </a:rPr>
              <a:t>localStorage</a:t>
            </a:r>
            <a:r>
              <a:rPr>
                <a:solidFill>
                  <a:srgbClr val="A9B7C6"/>
                </a:solidFill>
              </a:rPr>
              <a:t>: LocalStorage</a:t>
            </a:r>
            <a:r>
              <a:t>,</a:t>
            </a:r>
          </a:p>
          <a:p>
            <a:pPr lvl="2"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            private val </a:t>
            </a:r>
            <a:r>
              <a:rPr>
                <a:solidFill>
                  <a:srgbClr val="9876AA"/>
                </a:solidFill>
              </a:rPr>
              <a:t>remoteSource</a:t>
            </a:r>
            <a:r>
              <a:rPr>
                <a:solidFill>
                  <a:srgbClr val="A9B7C6"/>
                </a:solidFill>
              </a:rPr>
              <a:t>: RemoteSource )</a:t>
            </a:r>
          </a:p>
        </p:txBody>
      </p:sp>
      <p:sp>
        <p:nvSpPr>
          <p:cNvPr id="163" name="class LocalStorageImpl ( ) : LocalStorage"/>
          <p:cNvSpPr txBox="1"/>
          <p:nvPr/>
        </p:nvSpPr>
        <p:spPr>
          <a:xfrm>
            <a:off x="816149" y="4215398"/>
            <a:ext cx="7085458" cy="74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class </a:t>
            </a:r>
            <a:r>
              <a:rPr>
                <a:solidFill>
                  <a:srgbClr val="A9B7C6"/>
                </a:solidFill>
              </a:rPr>
              <a:t>LocalStorageImpl </a:t>
            </a:r>
            <a:r>
              <a:rPr>
                <a:solidFill>
                  <a:srgbClr val="808080"/>
                </a:solidFill>
              </a:rPr>
              <a:t>( ) </a:t>
            </a:r>
            <a:r>
              <a:rPr>
                <a:solidFill>
                  <a:srgbClr val="A9B7C6"/>
                </a:solidFill>
              </a:rPr>
              <a:t>: LocalStorage</a:t>
            </a:r>
          </a:p>
        </p:txBody>
      </p:sp>
      <p:sp>
        <p:nvSpPr>
          <p:cNvPr id="164" name="class RemoteSourceImpl ( ) : RemoteSource"/>
          <p:cNvSpPr txBox="1"/>
          <p:nvPr/>
        </p:nvSpPr>
        <p:spPr>
          <a:xfrm>
            <a:off x="808877" y="5608583"/>
            <a:ext cx="7637146" cy="74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class </a:t>
            </a:r>
            <a:r>
              <a:rPr>
                <a:solidFill>
                  <a:srgbClr val="A9B7C6"/>
                </a:solidFill>
              </a:rPr>
              <a:t>RemoteSourceImpl </a:t>
            </a:r>
            <a:r>
              <a:rPr>
                <a:solidFill>
                  <a:srgbClr val="808080"/>
                </a:solidFill>
              </a:rPr>
              <a:t>( ) </a:t>
            </a:r>
            <a:r>
              <a:rPr>
                <a:solidFill>
                  <a:srgbClr val="A9B7C6"/>
                </a:solidFill>
              </a:rPr>
              <a:t>: RemoteSource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lass LoginPresenterImpl(private val userRepository: UserRepository)…"/>
          <p:cNvSpPr txBox="1"/>
          <p:nvPr/>
        </p:nvSpPr>
        <p:spPr>
          <a:xfrm>
            <a:off x="785572" y="194373"/>
            <a:ext cx="12087988" cy="1440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class LoginPresenterImpl(private val userRepository: UserRepository) </a:t>
            </a:r>
          </a:p>
          <a:p>
            <a:pPr algn="l" defTabSz="355600">
              <a:lnSpc>
                <a:spcPts val="5500"/>
              </a:lnSpc>
              <a:defRPr sz="3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: LoginPresenter</a:t>
            </a:r>
          </a:p>
        </p:txBody>
      </p:sp>
      <p:sp>
        <p:nvSpPr>
          <p:cNvPr id="167" name="class UserRepository(private val localStorage: LocalStorage,…"/>
          <p:cNvSpPr txBox="1"/>
          <p:nvPr/>
        </p:nvSpPr>
        <p:spPr>
          <a:xfrm>
            <a:off x="738785" y="1482790"/>
            <a:ext cx="10506457" cy="1440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class UserRepository(private val localStorage: LocalStorage,</a:t>
            </a:r>
          </a:p>
          <a:p>
            <a:pPr algn="l" defTabSz="355600">
              <a:lnSpc>
                <a:spcPts val="5500"/>
              </a:lnSpc>
              <a:defRPr sz="3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private val remoteSource: RemoteSource)</a:t>
            </a:r>
          </a:p>
        </p:txBody>
      </p:sp>
      <p:sp>
        <p:nvSpPr>
          <p:cNvPr id="168" name="class LocalStorageImpl() : LocalStorage"/>
          <p:cNvSpPr txBox="1"/>
          <p:nvPr/>
        </p:nvSpPr>
        <p:spPr>
          <a:xfrm>
            <a:off x="701849" y="3082689"/>
            <a:ext cx="6873622" cy="74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class </a:t>
            </a:r>
            <a:r>
              <a:rPr>
                <a:solidFill>
                  <a:srgbClr val="A9B7C6"/>
                </a:solidFill>
              </a:rPr>
              <a:t>LocalStorageImpl</a:t>
            </a:r>
            <a:r>
              <a:rPr>
                <a:solidFill>
                  <a:srgbClr val="808080"/>
                </a:solidFill>
              </a:rPr>
              <a:t>() </a:t>
            </a:r>
            <a:r>
              <a:rPr>
                <a:solidFill>
                  <a:srgbClr val="A9B7C6"/>
                </a:solidFill>
              </a:rPr>
              <a:t>: LocalStorage</a:t>
            </a:r>
          </a:p>
        </p:txBody>
      </p:sp>
      <p:sp>
        <p:nvSpPr>
          <p:cNvPr id="169" name="class RemoteSourceImpl() : RemoteSource"/>
          <p:cNvSpPr txBox="1"/>
          <p:nvPr/>
        </p:nvSpPr>
        <p:spPr>
          <a:xfrm>
            <a:off x="681301" y="4104739"/>
            <a:ext cx="7425310" cy="74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class </a:t>
            </a:r>
            <a:r>
              <a:rPr>
                <a:solidFill>
                  <a:srgbClr val="A9B7C6"/>
                </a:solidFill>
              </a:rPr>
              <a:t>RemoteSourceImpl</a:t>
            </a:r>
            <a:r>
              <a:rPr>
                <a:solidFill>
                  <a:srgbClr val="808080"/>
                </a:solidFill>
              </a:rPr>
              <a:t>() </a:t>
            </a:r>
            <a:r>
              <a:rPr>
                <a:solidFill>
                  <a:srgbClr val="A9B7C6"/>
                </a:solidFill>
              </a:rPr>
              <a:t>: RemoteSource</a:t>
            </a:r>
          </a:p>
        </p:txBody>
      </p:sp>
      <p:sp>
        <p:nvSpPr>
          <p:cNvPr id="170" name="val networkingModule = module {…"/>
          <p:cNvSpPr txBox="1"/>
          <p:nvPr/>
        </p:nvSpPr>
        <p:spPr>
          <a:xfrm>
            <a:off x="684432" y="5100310"/>
            <a:ext cx="8891779" cy="214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val </a:t>
            </a:r>
            <a:r>
              <a:rPr>
                <a:solidFill>
                  <a:srgbClr val="9876AA"/>
                </a:solidFill>
              </a:rPr>
              <a:t>networkingModule</a:t>
            </a:r>
            <a:r>
              <a:t> </a:t>
            </a:r>
            <a:r>
              <a:rPr>
                <a:solidFill>
                  <a:srgbClr val="A9B7C6"/>
                </a:solidFill>
              </a:rPr>
              <a:t>= </a:t>
            </a:r>
            <a:r>
              <a:rPr i="1">
                <a:solidFill>
                  <a:srgbClr val="A9B7C6"/>
                </a:solidFill>
              </a:rPr>
              <a:t>module </a:t>
            </a:r>
            <a:r>
              <a:rPr b="1">
                <a:solidFill>
                  <a:srgbClr val="A9B7C6"/>
                </a:solidFill>
              </a:rPr>
              <a:t>{</a:t>
            </a:r>
            <a:endParaRPr b="1">
              <a:solidFill>
                <a:srgbClr val="A9B7C6"/>
              </a:solidFill>
            </a:endParaRPr>
          </a:p>
          <a:p>
            <a:pPr algn="l" defTabSz="355600">
              <a:lnSpc>
                <a:spcPts val="5500"/>
              </a:lnSpc>
              <a:defRPr b="1"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</a:t>
            </a:r>
            <a:r>
              <a:rPr b="0"/>
              <a:t>single&lt;RemoteSource&gt; </a:t>
            </a:r>
            <a:r>
              <a:t>{ </a:t>
            </a:r>
            <a:r>
              <a:rPr b="0"/>
              <a:t>RemoteSourceImpl ( ) </a:t>
            </a:r>
            <a:r>
              <a:t>}</a:t>
            </a:r>
          </a:p>
          <a:p>
            <a:pPr algn="l" defTabSz="355600">
              <a:lnSpc>
                <a:spcPts val="5500"/>
              </a:lnSpc>
              <a:defRPr b="1"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}</a:t>
            </a:r>
          </a:p>
        </p:txBody>
      </p:sp>
      <p:sp>
        <p:nvSpPr>
          <p:cNvPr id="171" name="val localStorageModule = module {…"/>
          <p:cNvSpPr txBox="1"/>
          <p:nvPr/>
        </p:nvSpPr>
        <p:spPr>
          <a:xfrm>
            <a:off x="660999" y="6918838"/>
            <a:ext cx="8489824" cy="214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val </a:t>
            </a:r>
            <a:r>
              <a:rPr i="1">
                <a:solidFill>
                  <a:srgbClr val="9876AA"/>
                </a:solidFill>
              </a:rPr>
              <a:t>localStorageModule </a:t>
            </a:r>
            <a:r>
              <a:rPr>
                <a:solidFill>
                  <a:srgbClr val="A9B7C6"/>
                </a:solidFill>
              </a:rPr>
              <a:t>= </a:t>
            </a:r>
            <a:r>
              <a:rPr i="1">
                <a:solidFill>
                  <a:srgbClr val="A9B7C6"/>
                </a:solidFill>
              </a:rPr>
              <a:t>module </a:t>
            </a:r>
            <a:r>
              <a:rPr b="1">
                <a:solidFill>
                  <a:srgbClr val="A9B7C6"/>
                </a:solidFill>
              </a:rPr>
              <a:t>{</a:t>
            </a:r>
            <a:endParaRPr b="1">
              <a:solidFill>
                <a:srgbClr val="A9B7C6"/>
              </a:solidFill>
            </a:endParaRPr>
          </a:p>
          <a:p>
            <a:pPr algn="l" defTabSz="355600">
              <a:lnSpc>
                <a:spcPts val="5500"/>
              </a:lnSpc>
              <a:defRPr b="1"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</a:t>
            </a:r>
            <a:r>
              <a:rPr b="0"/>
              <a:t>single </a:t>
            </a:r>
            <a:r>
              <a:t>{ </a:t>
            </a:r>
            <a:r>
              <a:rPr b="0"/>
              <a:t>LocalStorageImpl ( ) </a:t>
            </a:r>
            <a:r>
              <a:rPr b="0">
                <a:solidFill>
                  <a:srgbClr val="CC7831"/>
                </a:solidFill>
              </a:rPr>
              <a:t>as</a:t>
            </a:r>
            <a:r>
              <a:rPr b="0"/>
              <a:t> LocalStorage </a:t>
            </a:r>
            <a:r>
              <a:t>}</a:t>
            </a:r>
          </a:p>
          <a:p>
            <a:pPr algn="l" defTabSz="355600">
              <a:lnSpc>
                <a:spcPts val="5500"/>
              </a:lnSpc>
              <a:defRPr b="1"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lass LoginPresenterImpl(private val userRepository: UserRepository)…"/>
          <p:cNvSpPr txBox="1"/>
          <p:nvPr/>
        </p:nvSpPr>
        <p:spPr>
          <a:xfrm>
            <a:off x="723628" y="451487"/>
            <a:ext cx="12087988" cy="1440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class LoginPresenterImpl(private val userRepository: UserRepository) </a:t>
            </a:r>
          </a:p>
          <a:p>
            <a:pPr algn="l" defTabSz="355600">
              <a:lnSpc>
                <a:spcPts val="5500"/>
              </a:lnSpc>
              <a:defRPr sz="3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: LoginPresenter</a:t>
            </a:r>
          </a:p>
        </p:txBody>
      </p:sp>
      <p:sp>
        <p:nvSpPr>
          <p:cNvPr id="174" name="class UserRepository ( private val localStorage: LocalStorage,…"/>
          <p:cNvSpPr txBox="1"/>
          <p:nvPr/>
        </p:nvSpPr>
        <p:spPr>
          <a:xfrm>
            <a:off x="688585" y="1990668"/>
            <a:ext cx="11238358" cy="1440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class </a:t>
            </a:r>
            <a:r>
              <a:rPr>
                <a:solidFill>
                  <a:srgbClr val="A9B7C6"/>
                </a:solidFill>
              </a:rPr>
              <a:t>UserRepository ( </a:t>
            </a:r>
            <a:r>
              <a:t>private val </a:t>
            </a:r>
            <a:r>
              <a:rPr>
                <a:solidFill>
                  <a:srgbClr val="9876AA"/>
                </a:solidFill>
              </a:rPr>
              <a:t>localStorage</a:t>
            </a:r>
            <a:r>
              <a:rPr>
                <a:solidFill>
                  <a:srgbClr val="A9B7C6"/>
                </a:solidFill>
              </a:rPr>
              <a:t>: LocalStorage</a:t>
            </a:r>
            <a:r>
              <a:t>,</a:t>
            </a:r>
          </a:p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            private val </a:t>
            </a:r>
            <a:r>
              <a:rPr>
                <a:solidFill>
                  <a:srgbClr val="9876AA"/>
                </a:solidFill>
              </a:rPr>
              <a:t>remoteSource</a:t>
            </a:r>
            <a:r>
              <a:rPr>
                <a:solidFill>
                  <a:srgbClr val="A9B7C6"/>
                </a:solidFill>
              </a:rPr>
              <a:t>: RemoteSource )</a:t>
            </a:r>
          </a:p>
        </p:txBody>
      </p:sp>
      <p:sp>
        <p:nvSpPr>
          <p:cNvPr id="175" name="class LocalStorageImpl ( ) : LocalStorage"/>
          <p:cNvSpPr txBox="1"/>
          <p:nvPr/>
        </p:nvSpPr>
        <p:spPr>
          <a:xfrm>
            <a:off x="675515" y="3650499"/>
            <a:ext cx="7085458" cy="74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55600">
              <a:lnSpc>
                <a:spcPts val="5500"/>
              </a:lnSpc>
              <a:defRPr sz="3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class LocalStorageImpl ( ) : LocalStorage</a:t>
            </a:r>
          </a:p>
        </p:txBody>
      </p:sp>
      <p:sp>
        <p:nvSpPr>
          <p:cNvPr id="176" name="class RemoteSourceImpl ( ) : RemoteSource"/>
          <p:cNvSpPr txBox="1"/>
          <p:nvPr/>
        </p:nvSpPr>
        <p:spPr>
          <a:xfrm>
            <a:off x="712372" y="4876181"/>
            <a:ext cx="7637146" cy="74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55600">
              <a:lnSpc>
                <a:spcPts val="5500"/>
              </a:lnSpc>
              <a:defRPr sz="3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class RemoteSourceImpl ( ) : RemoteSource</a:t>
            </a:r>
          </a:p>
        </p:txBody>
      </p:sp>
      <p:sp>
        <p:nvSpPr>
          <p:cNvPr id="177" name="val repositoryModule = module {…"/>
          <p:cNvSpPr txBox="1"/>
          <p:nvPr/>
        </p:nvSpPr>
        <p:spPr>
          <a:xfrm>
            <a:off x="761875" y="6093074"/>
            <a:ext cx="7480555" cy="2138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val </a:t>
            </a:r>
            <a:r>
              <a:rPr i="1">
                <a:solidFill>
                  <a:srgbClr val="9876AA"/>
                </a:solidFill>
              </a:rPr>
              <a:t>repositoryModule </a:t>
            </a:r>
            <a:r>
              <a:rPr>
                <a:solidFill>
                  <a:srgbClr val="A9B7C6"/>
                </a:solidFill>
              </a:rPr>
              <a:t>= </a:t>
            </a:r>
            <a:r>
              <a:rPr i="1">
                <a:solidFill>
                  <a:srgbClr val="A9B7C6"/>
                </a:solidFill>
              </a:rPr>
              <a:t>module </a:t>
            </a:r>
            <a:r>
              <a:rPr b="1">
                <a:solidFill>
                  <a:srgbClr val="A9B7C6"/>
                </a:solidFill>
              </a:rPr>
              <a:t>{</a:t>
            </a:r>
            <a:endParaRPr b="1">
              <a:solidFill>
                <a:srgbClr val="A9B7C6"/>
              </a:solidFill>
            </a:endParaRPr>
          </a:p>
          <a:p>
            <a:pPr algn="l" defTabSz="355600">
              <a:lnSpc>
                <a:spcPts val="5500"/>
              </a:lnSpc>
              <a:defRPr b="1"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</a:t>
            </a:r>
            <a:r>
              <a:rPr b="0"/>
              <a:t>single</a:t>
            </a:r>
            <a:r>
              <a:t> { </a:t>
            </a:r>
            <a:r>
              <a:rPr b="0"/>
              <a:t>UserRepository ( get ( ), get ( ) )</a:t>
            </a:r>
            <a:r>
              <a:t> }</a:t>
            </a: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lass LoginPresenterImpl ( private val userRepository: UserRepository )…"/>
          <p:cNvSpPr txBox="1"/>
          <p:nvPr/>
        </p:nvSpPr>
        <p:spPr>
          <a:xfrm>
            <a:off x="552813" y="109855"/>
            <a:ext cx="12405742" cy="1440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class </a:t>
            </a:r>
            <a:r>
              <a:rPr>
                <a:solidFill>
                  <a:srgbClr val="A9B7C6"/>
                </a:solidFill>
              </a:rPr>
              <a:t>LoginPresenterImpl ( </a:t>
            </a:r>
            <a:r>
              <a:t>private val </a:t>
            </a:r>
            <a:r>
              <a:rPr>
                <a:solidFill>
                  <a:srgbClr val="9876AA"/>
                </a:solidFill>
              </a:rPr>
              <a:t>userRepository</a:t>
            </a:r>
            <a:r>
              <a:rPr>
                <a:solidFill>
                  <a:srgbClr val="A9B7C6"/>
                </a:solidFill>
              </a:rPr>
              <a:t>: UserRepository ) </a:t>
            </a:r>
            <a:endParaRPr>
              <a:solidFill>
                <a:srgbClr val="A9B7C6"/>
              </a:solidFill>
            </a:endParaRPr>
          </a:p>
          <a:p>
            <a:pPr algn="l" defTabSz="355600">
              <a:lnSpc>
                <a:spcPts val="5500"/>
              </a:lnSpc>
              <a:defRPr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: LoginPresenter</a:t>
            </a:r>
          </a:p>
        </p:txBody>
      </p:sp>
      <p:sp>
        <p:nvSpPr>
          <p:cNvPr id="180" name="class UserRepository(private val localStorage: LocalStorage,…"/>
          <p:cNvSpPr txBox="1"/>
          <p:nvPr/>
        </p:nvSpPr>
        <p:spPr>
          <a:xfrm>
            <a:off x="570282" y="1148767"/>
            <a:ext cx="10506457" cy="1440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class UserRepository(private val localStorage: LocalStorage,</a:t>
            </a:r>
          </a:p>
          <a:p>
            <a:pPr algn="l" defTabSz="355600">
              <a:lnSpc>
                <a:spcPts val="5500"/>
              </a:lnSpc>
              <a:defRPr sz="3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private val remoteSource: RemoteSource)</a:t>
            </a:r>
          </a:p>
        </p:txBody>
      </p:sp>
      <p:sp>
        <p:nvSpPr>
          <p:cNvPr id="181" name="class LocalStorageImpl() : LocalStorage"/>
          <p:cNvSpPr txBox="1"/>
          <p:nvPr/>
        </p:nvSpPr>
        <p:spPr>
          <a:xfrm>
            <a:off x="521781" y="2509649"/>
            <a:ext cx="6873622" cy="74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55600">
              <a:lnSpc>
                <a:spcPts val="5500"/>
              </a:lnSpc>
              <a:defRPr sz="3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class LocalStorageImpl() : LocalStorage</a:t>
            </a:r>
          </a:p>
        </p:txBody>
      </p:sp>
      <p:sp>
        <p:nvSpPr>
          <p:cNvPr id="182" name="class RemoteSourceImpl() : RemoteSource"/>
          <p:cNvSpPr txBox="1"/>
          <p:nvPr/>
        </p:nvSpPr>
        <p:spPr>
          <a:xfrm>
            <a:off x="490312" y="3496731"/>
            <a:ext cx="7425310" cy="74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55600">
              <a:lnSpc>
                <a:spcPts val="5500"/>
              </a:lnSpc>
              <a:defRPr sz="30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class RemoteSourceImpl() : RemoteSource</a:t>
            </a:r>
          </a:p>
        </p:txBody>
      </p:sp>
      <p:sp>
        <p:nvSpPr>
          <p:cNvPr id="183" name="val presentationModule = module {…"/>
          <p:cNvSpPr txBox="1"/>
          <p:nvPr/>
        </p:nvSpPr>
        <p:spPr>
          <a:xfrm>
            <a:off x="8063" y="4267060"/>
            <a:ext cx="12974575" cy="2838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val </a:t>
            </a:r>
            <a:r>
              <a:rPr i="1">
                <a:solidFill>
                  <a:srgbClr val="9876AA"/>
                </a:solidFill>
              </a:rPr>
              <a:t>presentationModule </a:t>
            </a:r>
            <a:r>
              <a:rPr>
                <a:solidFill>
                  <a:srgbClr val="A9B7C6"/>
                </a:solidFill>
              </a:rPr>
              <a:t>= </a:t>
            </a:r>
            <a:r>
              <a:rPr i="1">
                <a:solidFill>
                  <a:srgbClr val="A9B7C6"/>
                </a:solidFill>
              </a:rPr>
              <a:t>module </a:t>
            </a:r>
            <a:r>
              <a:rPr b="1">
                <a:solidFill>
                  <a:srgbClr val="A9B7C6"/>
                </a:solidFill>
              </a:rPr>
              <a:t>{</a:t>
            </a:r>
            <a:endParaRPr b="1">
              <a:solidFill>
                <a:srgbClr val="A9B7C6"/>
              </a:solidFill>
            </a:endParaRPr>
          </a:p>
          <a:p>
            <a:pPr lvl="5" algn="l" defTabSz="355600">
              <a:lnSpc>
                <a:spcPts val="5500"/>
              </a:lnSpc>
              <a:defRPr b="1"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</a:t>
            </a:r>
            <a:r>
              <a:rPr b="0"/>
              <a:t>factory&lt;LoginPresenter&gt;</a:t>
            </a:r>
            <a:r>
              <a:t> { </a:t>
            </a:r>
            <a:r>
              <a:rPr b="0"/>
              <a:t>LoginPresenterImpl ( get&lt;UserRepository&gt; ( )</a:t>
            </a:r>
            <a:r>
              <a:t> )</a:t>
            </a:r>
          </a:p>
          <a:p>
            <a:pPr lvl="5" algn="l" defTabSz="355600">
              <a:lnSpc>
                <a:spcPts val="5500"/>
              </a:lnSpc>
              <a:defRPr b="1"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}</a:t>
            </a:r>
            <a:endParaRPr i="1">
              <a:solidFill>
                <a:srgbClr val="9876AA"/>
              </a:solidFill>
            </a:endParaRPr>
          </a:p>
          <a:p>
            <a:pPr algn="l" defTabSz="355600">
              <a:lnSpc>
                <a:spcPts val="5500"/>
              </a:lnSpc>
              <a:defRPr b="1"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}</a:t>
            </a:r>
          </a:p>
        </p:txBody>
      </p:sp>
      <p:sp>
        <p:nvSpPr>
          <p:cNvPr id="184" name="val presentationModule = module {…"/>
          <p:cNvSpPr txBox="1"/>
          <p:nvPr/>
        </p:nvSpPr>
        <p:spPr>
          <a:xfrm>
            <a:off x="466865" y="6917557"/>
            <a:ext cx="10097644" cy="214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500"/>
              </a:lnSpc>
              <a:defRPr sz="30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val </a:t>
            </a:r>
            <a:r>
              <a:rPr i="1">
                <a:solidFill>
                  <a:srgbClr val="9876AA"/>
                </a:solidFill>
              </a:rPr>
              <a:t>presentationModule </a:t>
            </a:r>
            <a:r>
              <a:rPr>
                <a:solidFill>
                  <a:srgbClr val="A9B7C6"/>
                </a:solidFill>
              </a:rPr>
              <a:t>= </a:t>
            </a:r>
            <a:r>
              <a:rPr i="1">
                <a:solidFill>
                  <a:srgbClr val="A9B7C6"/>
                </a:solidFill>
              </a:rPr>
              <a:t>module </a:t>
            </a:r>
            <a:r>
              <a:rPr b="1">
                <a:solidFill>
                  <a:srgbClr val="A9B7C6"/>
                </a:solidFill>
              </a:rPr>
              <a:t>{</a:t>
            </a:r>
            <a:endParaRPr b="1">
              <a:solidFill>
                <a:srgbClr val="A9B7C6"/>
              </a:solidFill>
            </a:endParaRPr>
          </a:p>
          <a:p>
            <a:pPr lvl="5" algn="l" defTabSz="355600">
              <a:lnSpc>
                <a:spcPts val="5500"/>
              </a:lnSpc>
              <a:defRPr b="1"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</a:t>
            </a:r>
            <a:r>
              <a:rPr b="0"/>
              <a:t>factory&lt;LoginPresenter&gt; </a:t>
            </a:r>
            <a:r>
              <a:t>{</a:t>
            </a:r>
            <a:r>
              <a:rPr b="0"/>
              <a:t> LoginPresenterImpl ( get ( ) ) </a:t>
            </a:r>
            <a:r>
              <a:t>}</a:t>
            </a:r>
            <a:endParaRPr i="1">
              <a:solidFill>
                <a:srgbClr val="9876AA"/>
              </a:solidFill>
            </a:endParaRPr>
          </a:p>
          <a:p>
            <a:pPr algn="l" defTabSz="355600">
              <a:lnSpc>
                <a:spcPts val="5500"/>
              </a:lnSpc>
              <a:defRPr b="1" sz="30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val networkingModule = module {…"/>
          <p:cNvSpPr txBox="1"/>
          <p:nvPr/>
        </p:nvSpPr>
        <p:spPr>
          <a:xfrm>
            <a:off x="459546" y="135623"/>
            <a:ext cx="7721448" cy="1951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000"/>
              </a:lnSpc>
              <a:defRPr sz="26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val </a:t>
            </a:r>
            <a:r>
              <a:rPr>
                <a:solidFill>
                  <a:srgbClr val="9876AA"/>
                </a:solidFill>
              </a:rPr>
              <a:t>networkingModule</a:t>
            </a:r>
            <a:r>
              <a:t> </a:t>
            </a:r>
            <a:r>
              <a:rPr>
                <a:solidFill>
                  <a:srgbClr val="A9B7C6"/>
                </a:solidFill>
              </a:rPr>
              <a:t>= </a:t>
            </a:r>
            <a:r>
              <a:rPr i="1">
                <a:solidFill>
                  <a:srgbClr val="A9B7C6"/>
                </a:solidFill>
              </a:rPr>
              <a:t>module </a:t>
            </a:r>
            <a:r>
              <a:rPr b="1">
                <a:solidFill>
                  <a:srgbClr val="A9B7C6"/>
                </a:solidFill>
              </a:rPr>
              <a:t>{</a:t>
            </a:r>
            <a:endParaRPr b="1">
              <a:solidFill>
                <a:srgbClr val="A9B7C6"/>
              </a:solidFill>
            </a:endParaRPr>
          </a:p>
          <a:p>
            <a:pPr algn="l" defTabSz="355600">
              <a:lnSpc>
                <a:spcPts val="5000"/>
              </a:lnSpc>
              <a:defRPr b="1" sz="26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</a:t>
            </a:r>
            <a:r>
              <a:rPr b="0"/>
              <a:t>single&lt;RemoteSource&gt; </a:t>
            </a:r>
            <a:r>
              <a:t>{ </a:t>
            </a:r>
            <a:r>
              <a:rPr b="0"/>
              <a:t>RemoteSourceImpl ( ) </a:t>
            </a:r>
            <a:r>
              <a:t>}</a:t>
            </a:r>
          </a:p>
          <a:p>
            <a:pPr algn="l" defTabSz="355600">
              <a:lnSpc>
                <a:spcPts val="5000"/>
              </a:lnSpc>
              <a:defRPr b="1" sz="26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}</a:t>
            </a:r>
          </a:p>
        </p:txBody>
      </p:sp>
      <p:sp>
        <p:nvSpPr>
          <p:cNvPr id="187" name="val localStorageModule = module {…"/>
          <p:cNvSpPr txBox="1"/>
          <p:nvPr/>
        </p:nvSpPr>
        <p:spPr>
          <a:xfrm>
            <a:off x="548420" y="1745666"/>
            <a:ext cx="7243319" cy="1951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000"/>
              </a:lnSpc>
              <a:defRPr sz="26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val </a:t>
            </a:r>
            <a:r>
              <a:rPr i="1">
                <a:solidFill>
                  <a:srgbClr val="9876AA"/>
                </a:solidFill>
              </a:rPr>
              <a:t>localStorageModule </a:t>
            </a:r>
            <a:r>
              <a:rPr>
                <a:solidFill>
                  <a:srgbClr val="A9B7C6"/>
                </a:solidFill>
              </a:rPr>
              <a:t>= </a:t>
            </a:r>
            <a:r>
              <a:rPr i="1">
                <a:solidFill>
                  <a:srgbClr val="A9B7C6"/>
                </a:solidFill>
              </a:rPr>
              <a:t>module </a:t>
            </a:r>
            <a:r>
              <a:rPr b="1">
                <a:solidFill>
                  <a:srgbClr val="A9B7C6"/>
                </a:solidFill>
              </a:rPr>
              <a:t>{</a:t>
            </a:r>
            <a:endParaRPr b="1">
              <a:solidFill>
                <a:srgbClr val="A9B7C6"/>
              </a:solidFill>
            </a:endParaRPr>
          </a:p>
          <a:p>
            <a:pPr algn="l" defTabSz="355600">
              <a:lnSpc>
                <a:spcPts val="5000"/>
              </a:lnSpc>
              <a:defRPr b="1" sz="26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</a:t>
            </a:r>
            <a:r>
              <a:rPr b="0"/>
              <a:t>single&lt;LocalStorage&gt; </a:t>
            </a:r>
            <a:r>
              <a:t>{ </a:t>
            </a:r>
            <a:r>
              <a:rPr b="0"/>
              <a:t>LocalStorageImpl ( ) </a:t>
            </a:r>
            <a:r>
              <a:t>}</a:t>
            </a:r>
          </a:p>
          <a:p>
            <a:pPr algn="l" defTabSz="355600">
              <a:lnSpc>
                <a:spcPts val="5000"/>
              </a:lnSpc>
              <a:defRPr b="1" sz="26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}</a:t>
            </a:r>
          </a:p>
        </p:txBody>
      </p:sp>
      <p:sp>
        <p:nvSpPr>
          <p:cNvPr id="188" name="val repositoryModule = module {…"/>
          <p:cNvSpPr txBox="1"/>
          <p:nvPr/>
        </p:nvSpPr>
        <p:spPr>
          <a:xfrm>
            <a:off x="514972" y="3338588"/>
            <a:ext cx="8266279" cy="1949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000"/>
              </a:lnSpc>
              <a:defRPr sz="26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val </a:t>
            </a:r>
            <a:r>
              <a:rPr i="1">
                <a:solidFill>
                  <a:srgbClr val="9876AA"/>
                </a:solidFill>
              </a:rPr>
              <a:t>repositoryModule </a:t>
            </a:r>
            <a:r>
              <a:rPr>
                <a:solidFill>
                  <a:srgbClr val="A9B7C6"/>
                </a:solidFill>
              </a:rPr>
              <a:t>= </a:t>
            </a:r>
            <a:r>
              <a:rPr i="1">
                <a:solidFill>
                  <a:srgbClr val="A9B7C6"/>
                </a:solidFill>
              </a:rPr>
              <a:t>module </a:t>
            </a:r>
            <a:r>
              <a:rPr b="1">
                <a:solidFill>
                  <a:srgbClr val="A9B7C6"/>
                </a:solidFill>
              </a:rPr>
              <a:t>{</a:t>
            </a:r>
            <a:endParaRPr b="1">
              <a:solidFill>
                <a:srgbClr val="A9B7C6"/>
              </a:solidFill>
            </a:endParaRPr>
          </a:p>
          <a:p>
            <a:pPr lvl="3" algn="l" defTabSz="355600">
              <a:lnSpc>
                <a:spcPts val="5000"/>
              </a:lnSpc>
              <a:defRPr b="1" sz="26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</a:t>
            </a:r>
            <a:r>
              <a:rPr b="0"/>
              <a:t>single</a:t>
            </a:r>
            <a:r>
              <a:t> { </a:t>
            </a:r>
            <a:r>
              <a:rPr b="0"/>
              <a:t>UserRepository ( get ( ), get ( ) )</a:t>
            </a:r>
            <a:r>
              <a:t> } // </a:t>
            </a:r>
            <a:r>
              <a:rPr b="0"/>
              <a:t>singleton</a:t>
            </a:r>
          </a:p>
          <a:p>
            <a:pPr algn="l" defTabSz="355600">
              <a:lnSpc>
                <a:spcPts val="5000"/>
              </a:lnSpc>
              <a:defRPr sz="26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}</a:t>
            </a:r>
          </a:p>
        </p:txBody>
      </p:sp>
      <p:sp>
        <p:nvSpPr>
          <p:cNvPr id="189" name="val presentationModule = module {…"/>
          <p:cNvSpPr txBox="1"/>
          <p:nvPr/>
        </p:nvSpPr>
        <p:spPr>
          <a:xfrm>
            <a:off x="636291" y="4779963"/>
            <a:ext cx="8808467" cy="385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000"/>
              </a:lnSpc>
              <a:defRPr sz="26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val </a:t>
            </a:r>
            <a:r>
              <a:rPr i="1">
                <a:solidFill>
                  <a:srgbClr val="9876AA"/>
                </a:solidFill>
              </a:rPr>
              <a:t>presentationModule </a:t>
            </a:r>
            <a:r>
              <a:rPr>
                <a:solidFill>
                  <a:srgbClr val="A9B7C6"/>
                </a:solidFill>
              </a:rPr>
              <a:t>= </a:t>
            </a:r>
            <a:r>
              <a:rPr i="1">
                <a:solidFill>
                  <a:srgbClr val="A9B7C6"/>
                </a:solidFill>
              </a:rPr>
              <a:t>module </a:t>
            </a:r>
            <a:r>
              <a:rPr b="1">
                <a:solidFill>
                  <a:srgbClr val="A9B7C6"/>
                </a:solidFill>
              </a:rPr>
              <a:t>{</a:t>
            </a:r>
            <a:endParaRPr b="1">
              <a:solidFill>
                <a:srgbClr val="A9B7C6"/>
              </a:solidFill>
            </a:endParaRPr>
          </a:p>
          <a:p>
            <a:pPr algn="l" defTabSz="355600">
              <a:lnSpc>
                <a:spcPts val="5000"/>
              </a:lnSpc>
              <a:defRPr b="1" sz="26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// </a:t>
            </a:r>
            <a:r>
              <a:rPr b="0"/>
              <a:t>new instance each time</a:t>
            </a:r>
          </a:p>
          <a:p>
            <a:pPr lvl="5" algn="l" defTabSz="355600">
              <a:lnSpc>
                <a:spcPts val="5000"/>
              </a:lnSpc>
              <a:defRPr b="1" sz="26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</a:t>
            </a:r>
            <a:r>
              <a:rPr b="0"/>
              <a:t>factory&lt;LoginPresenter&gt;</a:t>
            </a:r>
            <a:r>
              <a:t> { </a:t>
            </a:r>
            <a:r>
              <a:rPr b="0"/>
              <a:t>LoginPresenterImpl ( get ( )</a:t>
            </a:r>
            <a:r>
              <a:t> }</a:t>
            </a:r>
          </a:p>
          <a:p>
            <a:pPr lvl="5" algn="l" defTabSz="355600">
              <a:lnSpc>
                <a:spcPts val="5000"/>
              </a:lnSpc>
              <a:defRPr b="1" sz="26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</a:t>
            </a:r>
            <a:r>
              <a:rPr b="0"/>
              <a:t>factory&lt;ProfilePresenter&gt;</a:t>
            </a:r>
            <a:r>
              <a:t> { </a:t>
            </a:r>
            <a:r>
              <a:rPr b="0"/>
              <a:t>ProfilePresenterImpl ( get ( )</a:t>
            </a:r>
            <a:r>
              <a:t> }</a:t>
            </a:r>
          </a:p>
          <a:p>
            <a:pPr lvl="5" algn="l" defTabSz="355600">
              <a:lnSpc>
                <a:spcPts val="5000"/>
              </a:lnSpc>
              <a:defRPr b="1" sz="26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</a:t>
            </a:r>
            <a:r>
              <a:rPr b="0"/>
              <a:t>factory&lt;FeedPresenter&gt;</a:t>
            </a:r>
            <a:r>
              <a:t> { </a:t>
            </a:r>
            <a:r>
              <a:rPr b="0"/>
              <a:t>FeedPresenterImpl ( get ( )</a:t>
            </a:r>
            <a:r>
              <a:t> }</a:t>
            </a:r>
            <a:endParaRPr i="1">
              <a:solidFill>
                <a:srgbClr val="9876AA"/>
              </a:solidFill>
            </a:endParaRPr>
          </a:p>
          <a:p>
            <a:pPr algn="l" defTabSz="355600">
              <a:lnSpc>
                <a:spcPts val="5000"/>
              </a:lnSpc>
              <a:defRPr b="1" sz="2600">
                <a:solidFill>
                  <a:srgbClr val="A9B7C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}</a:t>
            </a:r>
          </a:p>
        </p:txBody>
      </p:sp>
      <p:sp>
        <p:nvSpPr>
          <p:cNvPr id="190" name="val koinModules = listOf ( presentationModule, repositoryModule, localStorageModule, networkingModule )"/>
          <p:cNvSpPr txBox="1"/>
          <p:nvPr/>
        </p:nvSpPr>
        <p:spPr>
          <a:xfrm>
            <a:off x="133146" y="8241297"/>
            <a:ext cx="12922098" cy="1314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lnSpc>
                <a:spcPts val="5000"/>
              </a:lnSpc>
              <a:defRPr sz="2600">
                <a:solidFill>
                  <a:srgbClr val="CC783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val </a:t>
            </a:r>
            <a:r>
              <a:rPr i="1">
                <a:solidFill>
                  <a:srgbClr val="9876AA"/>
                </a:solidFill>
              </a:rPr>
              <a:t>koinModules </a:t>
            </a:r>
            <a:r>
              <a:rPr>
                <a:solidFill>
                  <a:srgbClr val="A9B7C6"/>
                </a:solidFill>
              </a:rPr>
              <a:t>= </a:t>
            </a:r>
            <a:r>
              <a:rPr i="1">
                <a:solidFill>
                  <a:srgbClr val="A9B7C6"/>
                </a:solidFill>
              </a:rPr>
              <a:t>listOf </a:t>
            </a:r>
            <a:r>
              <a:rPr>
                <a:solidFill>
                  <a:srgbClr val="A9B7C6"/>
                </a:solidFill>
              </a:rPr>
              <a:t>( </a:t>
            </a:r>
            <a:r>
              <a:rPr i="1">
                <a:solidFill>
                  <a:srgbClr val="9876AA"/>
                </a:solidFill>
              </a:rPr>
              <a:t>presentationModule</a:t>
            </a:r>
            <a:r>
              <a:t>, </a:t>
            </a:r>
            <a:r>
              <a:rPr>
                <a:solidFill>
                  <a:srgbClr val="9876AA"/>
                </a:solidFill>
              </a:rPr>
              <a:t>repositoryModule</a:t>
            </a:r>
            <a:r>
              <a:t>, </a:t>
            </a:r>
            <a:r>
              <a:rPr>
                <a:solidFill>
                  <a:srgbClr val="9876AA"/>
                </a:solidFill>
              </a:rPr>
              <a:t>localStorageModule</a:t>
            </a:r>
            <a:r>
              <a:t>, </a:t>
            </a:r>
            <a:r>
              <a:rPr i="1">
                <a:solidFill>
                  <a:srgbClr val="9876AA"/>
                </a:solidFill>
              </a:rPr>
              <a:t>networkingModule </a:t>
            </a:r>
            <a:r>
              <a:rPr>
                <a:solidFill>
                  <a:srgbClr val="A9B7C6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