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8" r:id="rId1"/>
  </p:sldMasterIdLst>
  <p:notesMasterIdLst>
    <p:notesMasterId r:id="rId26"/>
  </p:notesMasterIdLst>
  <p:sldIdLst>
    <p:sldId id="256" r:id="rId2"/>
    <p:sldId id="267" r:id="rId3"/>
    <p:sldId id="270" r:id="rId4"/>
    <p:sldId id="266" r:id="rId5"/>
    <p:sldId id="268" r:id="rId6"/>
    <p:sldId id="257" r:id="rId7"/>
    <p:sldId id="258" r:id="rId8"/>
    <p:sldId id="259" r:id="rId9"/>
    <p:sldId id="260" r:id="rId10"/>
    <p:sldId id="261" r:id="rId11"/>
    <p:sldId id="262" r:id="rId12"/>
    <p:sldId id="263" r:id="rId13"/>
    <p:sldId id="264" r:id="rId14"/>
    <p:sldId id="265" r:id="rId15"/>
    <p:sldId id="271" r:id="rId16"/>
    <p:sldId id="272" r:id="rId17"/>
    <p:sldId id="273" r:id="rId18"/>
    <p:sldId id="274" r:id="rId19"/>
    <p:sldId id="275" r:id="rId20"/>
    <p:sldId id="276" r:id="rId21"/>
    <p:sldId id="279" r:id="rId22"/>
    <p:sldId id="277" r:id="rId23"/>
    <p:sldId id="278" r:id="rId24"/>
    <p:sldId id="26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87086-8DA0-4879-88D8-5B98E633B167}" type="datetimeFigureOut">
              <a:rPr lang="en-US" smtClean="0"/>
              <a:t>6/27/2019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8D1FF-30BB-4E2E-A07D-E38C9C5F50A3}" type="slidenum">
              <a:rPr lang="en-US" smtClean="0"/>
              <a:t>‹#›</a:t>
            </a:fld>
            <a:endParaRPr lang="en-US"/>
          </a:p>
        </p:txBody>
      </p:sp>
    </p:spTree>
    <p:extLst>
      <p:ext uri="{BB962C8B-B14F-4D97-AF65-F5344CB8AC3E}">
        <p14:creationId xmlns:p14="http://schemas.microsoft.com/office/powerpoint/2010/main" val="409719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to handle resource type changes </a:t>
            </a:r>
          </a:p>
        </p:txBody>
      </p:sp>
      <p:sp>
        <p:nvSpPr>
          <p:cNvPr id="4" name="Slide Number Placeholder 3"/>
          <p:cNvSpPr>
            <a:spLocks noGrp="1"/>
          </p:cNvSpPr>
          <p:nvPr>
            <p:ph type="sldNum" sz="quarter" idx="10"/>
          </p:nvPr>
        </p:nvSpPr>
        <p:spPr/>
        <p:txBody>
          <a:bodyPr/>
          <a:lstStyle/>
          <a:p>
            <a:fld id="{B498D1FF-30BB-4E2E-A07D-E38C9C5F50A3}" type="slidenum">
              <a:rPr lang="en-US" smtClean="0"/>
              <a:t>14</a:t>
            </a:fld>
            <a:endParaRPr lang="en-US"/>
          </a:p>
        </p:txBody>
      </p:sp>
    </p:spTree>
    <p:extLst>
      <p:ext uri="{BB962C8B-B14F-4D97-AF65-F5344CB8AC3E}">
        <p14:creationId xmlns:p14="http://schemas.microsoft.com/office/powerpoint/2010/main" val="259922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up and down ( increase/</a:t>
            </a:r>
            <a:r>
              <a:rPr lang="en-US" dirty="0" err="1"/>
              <a:t>dec</a:t>
            </a:r>
            <a:r>
              <a:rPr lang="en-US" dirty="0"/>
              <a:t> # of pods)</a:t>
            </a:r>
          </a:p>
          <a:p>
            <a:r>
              <a:rPr lang="en-US" dirty="0"/>
              <a:t>progressive upgrade and rollbacks of pods without user </a:t>
            </a:r>
          </a:p>
        </p:txBody>
      </p:sp>
      <p:sp>
        <p:nvSpPr>
          <p:cNvPr id="4" name="Slide Number Placeholder 3"/>
          <p:cNvSpPr>
            <a:spLocks noGrp="1"/>
          </p:cNvSpPr>
          <p:nvPr>
            <p:ph type="sldNum" sz="quarter" idx="10"/>
          </p:nvPr>
        </p:nvSpPr>
        <p:spPr/>
        <p:txBody>
          <a:bodyPr/>
          <a:lstStyle/>
          <a:p>
            <a:fld id="{B498D1FF-30BB-4E2E-A07D-E38C9C5F50A3}" type="slidenum">
              <a:rPr lang="en-US" smtClean="0"/>
              <a:t>16</a:t>
            </a:fld>
            <a:endParaRPr lang="en-US"/>
          </a:p>
        </p:txBody>
      </p:sp>
    </p:spTree>
    <p:extLst>
      <p:ext uri="{BB962C8B-B14F-4D97-AF65-F5344CB8AC3E}">
        <p14:creationId xmlns:p14="http://schemas.microsoft.com/office/powerpoint/2010/main" val="3909466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AD6EE87-EBD5-4F12-A48A-63ACA297AC8F}" type="datetimeFigureOut">
              <a:rPr lang="en-US" smtClean="0"/>
              <a:t>6/27/2019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208267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69920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10780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61450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29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298CD5-6C1E-4009-B41F-6DF62E31D3BE}" type="datetimeFigureOut">
              <a:rPr lang="en-US" smtClean="0"/>
              <a:pPr/>
              <a:t>6/27/2019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39489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298CD5-6C1E-4009-B41F-6DF62E31D3BE}" type="datetimeFigureOut">
              <a:rPr lang="en-US" smtClean="0"/>
              <a:pPr/>
              <a:t>6/27/2019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94444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CD73815-2707-4475-8F1A-B873CB631BB4}" type="datetimeFigureOut">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8321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A4AFB99-0EAB-4182-AFF8-E214C82A68F6}" type="datetimeFigureOut">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77940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8042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4340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8307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6/27/2019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5026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6/27/2019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7423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6/27/2019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5128051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239301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25265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0298CD5-6C1E-4009-B41F-6DF62E31D3BE}" type="datetimeFigureOut">
              <a:rPr lang="en-US" smtClean="0"/>
              <a:pPr/>
              <a:t>6/27/2019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1200212"/>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hyperlink" Target="https://www.docker.com/resources/what-contain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3341-C89B-430E-8AEC-DAC4B478A578}"/>
              </a:ext>
            </a:extLst>
          </p:cNvPr>
          <p:cNvSpPr>
            <a:spLocks noGrp="1"/>
          </p:cNvSpPr>
          <p:nvPr>
            <p:ph type="ctrTitle"/>
          </p:nvPr>
        </p:nvSpPr>
        <p:spPr/>
        <p:txBody>
          <a:bodyPr/>
          <a:lstStyle/>
          <a:p>
            <a:r>
              <a:rPr lang="en-US" dirty="0"/>
              <a:t>Introduction to Kubernetes</a:t>
            </a:r>
          </a:p>
        </p:txBody>
      </p:sp>
      <p:sp>
        <p:nvSpPr>
          <p:cNvPr id="3" name="Subtitle 2">
            <a:extLst>
              <a:ext uri="{FF2B5EF4-FFF2-40B4-BE49-F238E27FC236}">
                <a16:creationId xmlns:a16="http://schemas.microsoft.com/office/drawing/2014/main" id="{7682C6B5-879B-4C1A-89A7-7FF55B3777D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79377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D4DF-DA42-415E-A67E-276A8FDE82DF}"/>
              </a:ext>
            </a:extLst>
          </p:cNvPr>
          <p:cNvSpPr>
            <a:spLocks noGrp="1"/>
          </p:cNvSpPr>
          <p:nvPr>
            <p:ph type="title"/>
          </p:nvPr>
        </p:nvSpPr>
        <p:spPr/>
        <p:txBody>
          <a:bodyPr/>
          <a:lstStyle/>
          <a:p>
            <a:r>
              <a:rPr lang="en-US" dirty="0"/>
              <a:t>Deployments</a:t>
            </a:r>
          </a:p>
        </p:txBody>
      </p:sp>
      <p:sp>
        <p:nvSpPr>
          <p:cNvPr id="3" name="Content Placeholder 2">
            <a:extLst>
              <a:ext uri="{FF2B5EF4-FFF2-40B4-BE49-F238E27FC236}">
                <a16:creationId xmlns:a16="http://schemas.microsoft.com/office/drawing/2014/main" id="{0734855C-9CCA-4A1F-BAB1-346BFD9D4796}"/>
              </a:ext>
            </a:extLst>
          </p:cNvPr>
          <p:cNvSpPr>
            <a:spLocks noGrp="1"/>
          </p:cNvSpPr>
          <p:nvPr>
            <p:ph sz="half" idx="1"/>
          </p:nvPr>
        </p:nvSpPr>
        <p:spPr/>
        <p:txBody>
          <a:bodyPr>
            <a:normAutofit/>
          </a:bodyPr>
          <a:lstStyle/>
          <a:p>
            <a:r>
              <a:rPr lang="en-US" dirty="0"/>
              <a:t>A Deployment is a higher-order abstraction that controls deploying and maintaining a set of Pods. Behind the scenes, it uses a </a:t>
            </a:r>
            <a:r>
              <a:rPr lang="en-US" dirty="0" err="1"/>
              <a:t>ReplicaSet</a:t>
            </a:r>
            <a:r>
              <a:rPr lang="en-US" dirty="0"/>
              <a:t> to keep the Pods running, but it offers sophisticated logic for deploying, updating, and scaling a set of Pods within a cluster.</a:t>
            </a:r>
          </a:p>
          <a:p>
            <a:r>
              <a:rPr lang="en-US" dirty="0"/>
              <a:t>Support rolling updates and rollbacks</a:t>
            </a:r>
          </a:p>
          <a:p>
            <a:r>
              <a:rPr lang="en-US" dirty="0"/>
              <a:t>Rollouts can be paused</a:t>
            </a:r>
          </a:p>
        </p:txBody>
      </p:sp>
      <p:pic>
        <p:nvPicPr>
          <p:cNvPr id="7" name="Content Placeholder 6">
            <a:extLst>
              <a:ext uri="{FF2B5EF4-FFF2-40B4-BE49-F238E27FC236}">
                <a16:creationId xmlns:a16="http://schemas.microsoft.com/office/drawing/2014/main" id="{EA8E3395-956B-4266-ACFE-4E3F50DAAB45}"/>
              </a:ext>
            </a:extLst>
          </p:cNvPr>
          <p:cNvPicPr>
            <a:picLocks noGrp="1" noChangeAspect="1"/>
          </p:cNvPicPr>
          <p:nvPr>
            <p:ph sz="half" idx="2"/>
          </p:nvPr>
        </p:nvPicPr>
        <p:blipFill>
          <a:blip r:embed="rId2"/>
          <a:stretch>
            <a:fillRect/>
          </a:stretch>
        </p:blipFill>
        <p:spPr>
          <a:xfrm>
            <a:off x="6208713" y="2902857"/>
            <a:ext cx="4824412" cy="2817585"/>
          </a:xfrm>
        </p:spPr>
      </p:pic>
    </p:spTree>
    <p:extLst>
      <p:ext uri="{BB962C8B-B14F-4D97-AF65-F5344CB8AC3E}">
        <p14:creationId xmlns:p14="http://schemas.microsoft.com/office/powerpoint/2010/main" val="2923920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BAD1-E3CC-4DBE-A6CD-845532AAC8C3}"/>
              </a:ext>
            </a:extLst>
          </p:cNvPr>
          <p:cNvSpPr>
            <a:spLocks noGrp="1"/>
          </p:cNvSpPr>
          <p:nvPr>
            <p:ph type="title"/>
          </p:nvPr>
        </p:nvSpPr>
        <p:spPr/>
        <p:txBody>
          <a:bodyPr/>
          <a:lstStyle/>
          <a:p>
            <a:r>
              <a:rPr lang="en-US" dirty="0" err="1"/>
              <a:t>Daemonsets</a:t>
            </a:r>
            <a:endParaRPr lang="en-US" dirty="0"/>
          </a:p>
        </p:txBody>
      </p:sp>
      <p:sp>
        <p:nvSpPr>
          <p:cNvPr id="3" name="Content Placeholder 2">
            <a:extLst>
              <a:ext uri="{FF2B5EF4-FFF2-40B4-BE49-F238E27FC236}">
                <a16:creationId xmlns:a16="http://schemas.microsoft.com/office/drawing/2014/main" id="{E59A60C2-259D-4307-BF0B-90F20D9E19C0}"/>
              </a:ext>
            </a:extLst>
          </p:cNvPr>
          <p:cNvSpPr>
            <a:spLocks noGrp="1"/>
          </p:cNvSpPr>
          <p:nvPr>
            <p:ph sz="half" idx="1"/>
          </p:nvPr>
        </p:nvSpPr>
        <p:spPr/>
        <p:txBody>
          <a:bodyPr>
            <a:normAutofit/>
          </a:bodyPr>
          <a:lstStyle/>
          <a:p>
            <a:r>
              <a:rPr lang="en-US" dirty="0" err="1"/>
              <a:t>DaemonSets</a:t>
            </a:r>
            <a:r>
              <a:rPr lang="en-US" dirty="0"/>
              <a:t> provide a way to ensure that a copy of a Pod is running on every node in the cluster. As a cluster grows and shrinks, the </a:t>
            </a:r>
            <a:r>
              <a:rPr lang="en-US" dirty="0" err="1"/>
              <a:t>DaemonSet</a:t>
            </a:r>
            <a:r>
              <a:rPr lang="en-US" dirty="0"/>
              <a:t> spreads these specially labeled Pods across all of the nodes.</a:t>
            </a:r>
          </a:p>
          <a:p>
            <a:r>
              <a:rPr lang="en-US" dirty="0"/>
              <a:t>One frequent pattern install or configure software on each host node</a:t>
            </a:r>
          </a:p>
        </p:txBody>
      </p:sp>
      <p:pic>
        <p:nvPicPr>
          <p:cNvPr id="6" name="Content Placeholder 5">
            <a:extLst>
              <a:ext uri="{FF2B5EF4-FFF2-40B4-BE49-F238E27FC236}">
                <a16:creationId xmlns:a16="http://schemas.microsoft.com/office/drawing/2014/main" id="{97446535-94B5-43FE-AE40-2133D765F433}"/>
              </a:ext>
            </a:extLst>
          </p:cNvPr>
          <p:cNvPicPr>
            <a:picLocks noGrp="1" noChangeAspect="1"/>
          </p:cNvPicPr>
          <p:nvPr>
            <p:ph sz="half" idx="2"/>
          </p:nvPr>
        </p:nvPicPr>
        <p:blipFill>
          <a:blip r:embed="rId2"/>
          <a:stretch>
            <a:fillRect/>
          </a:stretch>
        </p:blipFill>
        <p:spPr>
          <a:xfrm>
            <a:off x="6208713" y="3056932"/>
            <a:ext cx="4824412" cy="2509435"/>
          </a:xfrm>
        </p:spPr>
      </p:pic>
    </p:spTree>
    <p:extLst>
      <p:ext uri="{BB962C8B-B14F-4D97-AF65-F5344CB8AC3E}">
        <p14:creationId xmlns:p14="http://schemas.microsoft.com/office/powerpoint/2010/main" val="1230922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A875-AED7-4507-BF88-BCA8427FC370}"/>
              </a:ext>
            </a:extLst>
          </p:cNvPr>
          <p:cNvSpPr>
            <a:spLocks noGrp="1"/>
          </p:cNvSpPr>
          <p:nvPr>
            <p:ph type="title"/>
          </p:nvPr>
        </p:nvSpPr>
        <p:spPr/>
        <p:txBody>
          <a:bodyPr/>
          <a:lstStyle/>
          <a:p>
            <a:r>
              <a:rPr lang="en-US" dirty="0"/>
              <a:t>Ingresses</a:t>
            </a:r>
          </a:p>
        </p:txBody>
      </p:sp>
      <p:sp>
        <p:nvSpPr>
          <p:cNvPr id="3" name="Content Placeholder 2">
            <a:extLst>
              <a:ext uri="{FF2B5EF4-FFF2-40B4-BE49-F238E27FC236}">
                <a16:creationId xmlns:a16="http://schemas.microsoft.com/office/drawing/2014/main" id="{274D7A23-073E-455C-AF97-1A0CF8B662B3}"/>
              </a:ext>
            </a:extLst>
          </p:cNvPr>
          <p:cNvSpPr>
            <a:spLocks noGrp="1"/>
          </p:cNvSpPr>
          <p:nvPr>
            <p:ph sz="half" idx="1"/>
          </p:nvPr>
        </p:nvSpPr>
        <p:spPr/>
        <p:txBody>
          <a:bodyPr>
            <a:normAutofit/>
          </a:bodyPr>
          <a:lstStyle/>
          <a:p>
            <a:r>
              <a:rPr lang="en-US" dirty="0"/>
              <a:t>Ingresses provide a way to declare that traffic ought to be channeled from the outside of the cluster into destination points within the cluster. One single external Ingress point can accept traffic destined to many different internal services.</a:t>
            </a:r>
          </a:p>
          <a:p>
            <a:r>
              <a:rPr lang="en-US" dirty="0"/>
              <a:t>Route traffic to and from the cluster </a:t>
            </a:r>
          </a:p>
          <a:p>
            <a:r>
              <a:rPr lang="en-US" dirty="0"/>
              <a:t>Provide a single SSL endpoint for multiple applications</a:t>
            </a:r>
          </a:p>
        </p:txBody>
      </p:sp>
      <p:pic>
        <p:nvPicPr>
          <p:cNvPr id="6" name="Content Placeholder 5">
            <a:extLst>
              <a:ext uri="{FF2B5EF4-FFF2-40B4-BE49-F238E27FC236}">
                <a16:creationId xmlns:a16="http://schemas.microsoft.com/office/drawing/2014/main" id="{8601803C-D38F-4D67-BA58-994D0F05A77D}"/>
              </a:ext>
            </a:extLst>
          </p:cNvPr>
          <p:cNvPicPr>
            <a:picLocks noGrp="1" noChangeAspect="1"/>
          </p:cNvPicPr>
          <p:nvPr>
            <p:ph sz="half" idx="2"/>
          </p:nvPr>
        </p:nvPicPr>
        <p:blipFill>
          <a:blip r:embed="rId2"/>
          <a:stretch>
            <a:fillRect/>
          </a:stretch>
        </p:blipFill>
        <p:spPr>
          <a:xfrm>
            <a:off x="6208713" y="2979961"/>
            <a:ext cx="4824412" cy="2663378"/>
          </a:xfrm>
        </p:spPr>
      </p:pic>
    </p:spTree>
    <p:extLst>
      <p:ext uri="{BB962C8B-B14F-4D97-AF65-F5344CB8AC3E}">
        <p14:creationId xmlns:p14="http://schemas.microsoft.com/office/powerpoint/2010/main" val="2336744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E4BFC-AD39-4C76-BA31-98D5B2AAC687}"/>
              </a:ext>
            </a:extLst>
          </p:cNvPr>
          <p:cNvSpPr>
            <a:spLocks noGrp="1"/>
          </p:cNvSpPr>
          <p:nvPr>
            <p:ph type="title"/>
          </p:nvPr>
        </p:nvSpPr>
        <p:spPr/>
        <p:txBody>
          <a:bodyPr/>
          <a:lstStyle/>
          <a:p>
            <a:r>
              <a:rPr lang="en-US" dirty="0"/>
              <a:t>Cronjobs</a:t>
            </a:r>
          </a:p>
        </p:txBody>
      </p:sp>
      <p:sp>
        <p:nvSpPr>
          <p:cNvPr id="3" name="Content Placeholder 2">
            <a:extLst>
              <a:ext uri="{FF2B5EF4-FFF2-40B4-BE49-F238E27FC236}">
                <a16:creationId xmlns:a16="http://schemas.microsoft.com/office/drawing/2014/main" id="{3A3C68CF-4F1D-46ED-AE13-ADDBE9DB4CFB}"/>
              </a:ext>
            </a:extLst>
          </p:cNvPr>
          <p:cNvSpPr>
            <a:spLocks noGrp="1"/>
          </p:cNvSpPr>
          <p:nvPr>
            <p:ph sz="half" idx="1"/>
          </p:nvPr>
        </p:nvSpPr>
        <p:spPr/>
        <p:txBody>
          <a:bodyPr>
            <a:normAutofit/>
          </a:bodyPr>
          <a:lstStyle/>
          <a:p>
            <a:r>
              <a:rPr lang="en-US" dirty="0" err="1"/>
              <a:t>CronJobs</a:t>
            </a:r>
            <a:r>
              <a:rPr lang="en-US" dirty="0"/>
              <a:t> provide a method for scheduling the execution of Pods. They are excellent for running periodic tasks like backups, reports, and automated tests.</a:t>
            </a:r>
          </a:p>
          <a:p>
            <a:r>
              <a:rPr lang="en-US" dirty="0"/>
              <a:t>Used to schedule tasks</a:t>
            </a:r>
          </a:p>
          <a:p>
            <a:r>
              <a:rPr lang="en-US" dirty="0"/>
              <a:t>Are part of the batch API for creating short lived non-server tools</a:t>
            </a:r>
          </a:p>
        </p:txBody>
      </p:sp>
      <p:sp>
        <p:nvSpPr>
          <p:cNvPr id="4" name="Content Placeholder 3">
            <a:extLst>
              <a:ext uri="{FF2B5EF4-FFF2-40B4-BE49-F238E27FC236}">
                <a16:creationId xmlns:a16="http://schemas.microsoft.com/office/drawing/2014/main" id="{579B0BF1-6D8B-4DE0-BFBA-A662A1F0150B}"/>
              </a:ext>
            </a:extLst>
          </p:cNvPr>
          <p:cNvSpPr>
            <a:spLocks noGrp="1"/>
          </p:cNvSpPr>
          <p:nvPr>
            <p:ph sz="half" idx="2"/>
          </p:nvPr>
        </p:nvSpPr>
        <p:spPr/>
        <p:txBody>
          <a:bodyPr>
            <a:normAutofit/>
          </a:bodyPr>
          <a:lstStyle/>
          <a:p>
            <a:endParaRPr lang="en-US"/>
          </a:p>
        </p:txBody>
      </p:sp>
      <p:pic>
        <p:nvPicPr>
          <p:cNvPr id="5" name="Picture 4">
            <a:extLst>
              <a:ext uri="{FF2B5EF4-FFF2-40B4-BE49-F238E27FC236}">
                <a16:creationId xmlns:a16="http://schemas.microsoft.com/office/drawing/2014/main" id="{6137265A-2CDD-42E6-AC3A-8D2CD1E29314}"/>
              </a:ext>
            </a:extLst>
          </p:cNvPr>
          <p:cNvPicPr>
            <a:picLocks noChangeAspect="1"/>
          </p:cNvPicPr>
          <p:nvPr/>
        </p:nvPicPr>
        <p:blipFill>
          <a:blip r:embed="rId2"/>
          <a:stretch>
            <a:fillRect/>
          </a:stretch>
        </p:blipFill>
        <p:spPr>
          <a:xfrm>
            <a:off x="6672072" y="1289685"/>
            <a:ext cx="4495800" cy="5019675"/>
          </a:xfrm>
          <a:prstGeom prst="rect">
            <a:avLst/>
          </a:prstGeom>
        </p:spPr>
      </p:pic>
    </p:spTree>
    <p:extLst>
      <p:ext uri="{BB962C8B-B14F-4D97-AF65-F5344CB8AC3E}">
        <p14:creationId xmlns:p14="http://schemas.microsoft.com/office/powerpoint/2010/main" val="2566516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04EC-85A7-45ED-92F2-E96ED233BFF0}"/>
              </a:ext>
            </a:extLst>
          </p:cNvPr>
          <p:cNvSpPr>
            <a:spLocks noGrp="1"/>
          </p:cNvSpPr>
          <p:nvPr>
            <p:ph type="title"/>
          </p:nvPr>
        </p:nvSpPr>
        <p:spPr/>
        <p:txBody>
          <a:bodyPr/>
          <a:lstStyle/>
          <a:p>
            <a:r>
              <a:rPr lang="en-US" dirty="0"/>
              <a:t>CRD’s</a:t>
            </a:r>
          </a:p>
        </p:txBody>
      </p:sp>
      <p:sp>
        <p:nvSpPr>
          <p:cNvPr id="3" name="Content Placeholder 2">
            <a:extLst>
              <a:ext uri="{FF2B5EF4-FFF2-40B4-BE49-F238E27FC236}">
                <a16:creationId xmlns:a16="http://schemas.microsoft.com/office/drawing/2014/main" id="{0812050A-BE55-439D-BB34-B5711B47BCC0}"/>
              </a:ext>
            </a:extLst>
          </p:cNvPr>
          <p:cNvSpPr>
            <a:spLocks noGrp="1"/>
          </p:cNvSpPr>
          <p:nvPr>
            <p:ph sz="half" idx="1"/>
          </p:nvPr>
        </p:nvSpPr>
        <p:spPr/>
        <p:txBody>
          <a:bodyPr>
            <a:normAutofit/>
          </a:bodyPr>
          <a:lstStyle/>
          <a:p>
            <a:r>
              <a:rPr lang="en-US" dirty="0" err="1"/>
              <a:t>CustomResourceDefinitions</a:t>
            </a:r>
            <a:r>
              <a:rPr lang="en-US" dirty="0"/>
              <a:t>, or CRDs, provide an extension mechanism that cluster operators and developers can use to create their own resource types.</a:t>
            </a:r>
          </a:p>
          <a:p>
            <a:r>
              <a:rPr lang="en-US" dirty="0"/>
              <a:t>CRD defines new resource type and tell K8  about it</a:t>
            </a:r>
          </a:p>
          <a:p>
            <a:r>
              <a:rPr lang="en-US" dirty="0"/>
              <a:t>Once a new resource type is added, new instances of that resource may be created</a:t>
            </a:r>
          </a:p>
        </p:txBody>
      </p:sp>
      <p:sp>
        <p:nvSpPr>
          <p:cNvPr id="4" name="Content Placeholder 3">
            <a:extLst>
              <a:ext uri="{FF2B5EF4-FFF2-40B4-BE49-F238E27FC236}">
                <a16:creationId xmlns:a16="http://schemas.microsoft.com/office/drawing/2014/main" id="{2BB0E5AC-114B-4C90-96FC-0C54818D541C}"/>
              </a:ext>
            </a:extLst>
          </p:cNvPr>
          <p:cNvSpPr>
            <a:spLocks noGrp="1"/>
          </p:cNvSpPr>
          <p:nvPr>
            <p:ph sz="half" idx="2"/>
          </p:nvPr>
        </p:nvSpPr>
        <p:spPr/>
        <p:txBody>
          <a:bodyPr>
            <a:normAutofit/>
          </a:bodyPr>
          <a:lstStyle/>
          <a:p>
            <a:endParaRPr lang="en-US"/>
          </a:p>
        </p:txBody>
      </p:sp>
    </p:spTree>
    <p:extLst>
      <p:ext uri="{BB962C8B-B14F-4D97-AF65-F5344CB8AC3E}">
        <p14:creationId xmlns:p14="http://schemas.microsoft.com/office/powerpoint/2010/main" val="4238999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7876-27EE-4095-A711-4F6AABD68184}"/>
              </a:ext>
            </a:extLst>
          </p:cNvPr>
          <p:cNvSpPr>
            <a:spLocks noGrp="1"/>
          </p:cNvSpPr>
          <p:nvPr>
            <p:ph type="title"/>
          </p:nvPr>
        </p:nvSpPr>
        <p:spPr/>
        <p:txBody>
          <a:bodyPr/>
          <a:lstStyle/>
          <a:p>
            <a:r>
              <a:rPr lang="en-US" dirty="0"/>
              <a:t>Service</a:t>
            </a:r>
          </a:p>
        </p:txBody>
      </p:sp>
      <p:sp>
        <p:nvSpPr>
          <p:cNvPr id="5" name="Content Placeholder 4">
            <a:extLst>
              <a:ext uri="{FF2B5EF4-FFF2-40B4-BE49-F238E27FC236}">
                <a16:creationId xmlns:a16="http://schemas.microsoft.com/office/drawing/2014/main" id="{E5F2C5C9-19FA-4246-9B6A-953D9767F70C}"/>
              </a:ext>
            </a:extLst>
          </p:cNvPr>
          <p:cNvSpPr>
            <a:spLocks noGrp="1"/>
          </p:cNvSpPr>
          <p:nvPr>
            <p:ph idx="1"/>
          </p:nvPr>
        </p:nvSpPr>
        <p:spPr/>
        <p:txBody>
          <a:bodyPr/>
          <a:lstStyle/>
          <a:p>
            <a:r>
              <a:rPr lang="en-US" dirty="0"/>
              <a:t>is an abstraction which defines a logical set of Pods and a policy by which to access them</a:t>
            </a:r>
          </a:p>
          <a:p>
            <a:r>
              <a:rPr lang="en-US" dirty="0"/>
              <a:t>The set of Pods targeted by a Service is usually determined by filters based on labels </a:t>
            </a:r>
          </a:p>
        </p:txBody>
      </p:sp>
    </p:spTree>
    <p:extLst>
      <p:ext uri="{BB962C8B-B14F-4D97-AF65-F5344CB8AC3E}">
        <p14:creationId xmlns:p14="http://schemas.microsoft.com/office/powerpoint/2010/main" val="342406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71270-6E4C-4DD8-AFE8-B532717A00F2}"/>
              </a:ext>
            </a:extLst>
          </p:cNvPr>
          <p:cNvSpPr>
            <a:spLocks noGrp="1"/>
          </p:cNvSpPr>
          <p:nvPr>
            <p:ph type="title"/>
          </p:nvPr>
        </p:nvSpPr>
        <p:spPr/>
        <p:txBody>
          <a:bodyPr/>
          <a:lstStyle/>
          <a:p>
            <a:r>
              <a:rPr lang="en-US" dirty="0"/>
              <a:t>How Kubernetes works</a:t>
            </a:r>
          </a:p>
        </p:txBody>
      </p:sp>
      <p:pic>
        <p:nvPicPr>
          <p:cNvPr id="9" name="Content Placeholder 8">
            <a:extLst>
              <a:ext uri="{FF2B5EF4-FFF2-40B4-BE49-F238E27FC236}">
                <a16:creationId xmlns:a16="http://schemas.microsoft.com/office/drawing/2014/main" id="{C20BADFB-F0E5-46DE-88F9-42D6B201F99B}"/>
              </a:ext>
            </a:extLst>
          </p:cNvPr>
          <p:cNvPicPr>
            <a:picLocks noGrp="1" noChangeAspect="1"/>
          </p:cNvPicPr>
          <p:nvPr>
            <p:ph idx="1"/>
          </p:nvPr>
        </p:nvPicPr>
        <p:blipFill>
          <a:blip r:embed="rId3"/>
          <a:stretch>
            <a:fillRect/>
          </a:stretch>
        </p:blipFill>
        <p:spPr>
          <a:xfrm>
            <a:off x="3345682" y="2406553"/>
            <a:ext cx="5500635" cy="4286304"/>
          </a:xfrm>
        </p:spPr>
      </p:pic>
    </p:spTree>
    <p:extLst>
      <p:ext uri="{BB962C8B-B14F-4D97-AF65-F5344CB8AC3E}">
        <p14:creationId xmlns:p14="http://schemas.microsoft.com/office/powerpoint/2010/main" val="700122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5E49-2E86-485B-B436-286466AB52CD}"/>
              </a:ext>
            </a:extLst>
          </p:cNvPr>
          <p:cNvSpPr>
            <a:spLocks noGrp="1"/>
          </p:cNvSpPr>
          <p:nvPr>
            <p:ph type="title"/>
          </p:nvPr>
        </p:nvSpPr>
        <p:spPr/>
        <p:txBody>
          <a:bodyPr/>
          <a:lstStyle/>
          <a:p>
            <a:r>
              <a:rPr lang="en-US" dirty="0"/>
              <a:t>How k8 deployments work</a:t>
            </a:r>
          </a:p>
        </p:txBody>
      </p:sp>
      <p:sp>
        <p:nvSpPr>
          <p:cNvPr id="3" name="Content Placeholder 2">
            <a:extLst>
              <a:ext uri="{FF2B5EF4-FFF2-40B4-BE49-F238E27FC236}">
                <a16:creationId xmlns:a16="http://schemas.microsoft.com/office/drawing/2014/main" id="{2AA0CB20-B204-4B7A-AC62-A234887BFB75}"/>
              </a:ext>
            </a:extLst>
          </p:cNvPr>
          <p:cNvSpPr>
            <a:spLocks noGrp="1"/>
          </p:cNvSpPr>
          <p:nvPr>
            <p:ph idx="1"/>
          </p:nvPr>
        </p:nvSpPr>
        <p:spPr/>
        <p:txBody>
          <a:bodyPr/>
          <a:lstStyle/>
          <a:p>
            <a:r>
              <a:rPr lang="en-US" dirty="0"/>
              <a:t>Pods </a:t>
            </a:r>
          </a:p>
          <a:p>
            <a:pPr lvl="1"/>
            <a:r>
              <a:rPr lang="en-US" dirty="0"/>
              <a:t>Liveness check – should be automatically restarted or not</a:t>
            </a:r>
          </a:p>
          <a:p>
            <a:pPr lvl="1"/>
            <a:r>
              <a:rPr lang="en-US" dirty="0"/>
              <a:t>Readiness check – app is ready to serve? </a:t>
            </a:r>
          </a:p>
          <a:p>
            <a:pPr lvl="1"/>
            <a:r>
              <a:rPr lang="en-US" dirty="0"/>
              <a:t>Termination grace period – how long container remains “up “ after marked for deletion by def 30 seconds</a:t>
            </a:r>
          </a:p>
        </p:txBody>
      </p:sp>
    </p:spTree>
    <p:extLst>
      <p:ext uri="{BB962C8B-B14F-4D97-AF65-F5344CB8AC3E}">
        <p14:creationId xmlns:p14="http://schemas.microsoft.com/office/powerpoint/2010/main" val="1220891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543862-0689-4A54-B70D-B29B8176537E}"/>
              </a:ext>
            </a:extLst>
          </p:cNvPr>
          <p:cNvSpPr/>
          <p:nvPr/>
        </p:nvSpPr>
        <p:spPr>
          <a:xfrm>
            <a:off x="410894" y="262820"/>
            <a:ext cx="1786597" cy="80185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Deployment </a:t>
            </a:r>
          </a:p>
        </p:txBody>
      </p:sp>
      <p:sp>
        <p:nvSpPr>
          <p:cNvPr id="5" name="Rectangle 4">
            <a:extLst>
              <a:ext uri="{FF2B5EF4-FFF2-40B4-BE49-F238E27FC236}">
                <a16:creationId xmlns:a16="http://schemas.microsoft.com/office/drawing/2014/main" id="{C926C80E-3EC9-44E7-92AE-C518F65E3791}"/>
              </a:ext>
            </a:extLst>
          </p:cNvPr>
          <p:cNvSpPr/>
          <p:nvPr/>
        </p:nvSpPr>
        <p:spPr>
          <a:xfrm>
            <a:off x="3767798" y="182634"/>
            <a:ext cx="1786597" cy="88204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LB</a:t>
            </a:r>
          </a:p>
        </p:txBody>
      </p:sp>
      <p:sp>
        <p:nvSpPr>
          <p:cNvPr id="6" name="Rectangle: Rounded Corners 5">
            <a:extLst>
              <a:ext uri="{FF2B5EF4-FFF2-40B4-BE49-F238E27FC236}">
                <a16:creationId xmlns:a16="http://schemas.microsoft.com/office/drawing/2014/main" id="{FEA2622B-15FE-4C4D-AA59-46C885EE5649}"/>
              </a:ext>
            </a:extLst>
          </p:cNvPr>
          <p:cNvSpPr/>
          <p:nvPr/>
        </p:nvSpPr>
        <p:spPr>
          <a:xfrm>
            <a:off x="2771335" y="2006920"/>
            <a:ext cx="1336431" cy="723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(v1)</a:t>
            </a:r>
          </a:p>
        </p:txBody>
      </p:sp>
      <p:sp>
        <p:nvSpPr>
          <p:cNvPr id="7" name="Rectangle: Rounded Corners 6">
            <a:extLst>
              <a:ext uri="{FF2B5EF4-FFF2-40B4-BE49-F238E27FC236}">
                <a16:creationId xmlns:a16="http://schemas.microsoft.com/office/drawing/2014/main" id="{365D317D-8F48-4788-86A2-AB1740BF7258}"/>
              </a:ext>
            </a:extLst>
          </p:cNvPr>
          <p:cNvSpPr/>
          <p:nvPr/>
        </p:nvSpPr>
        <p:spPr>
          <a:xfrm>
            <a:off x="4492283" y="2006920"/>
            <a:ext cx="1336431" cy="723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(v1)</a:t>
            </a:r>
          </a:p>
        </p:txBody>
      </p:sp>
      <p:sp>
        <p:nvSpPr>
          <p:cNvPr id="8" name="Rectangle: Rounded Corners 7">
            <a:extLst>
              <a:ext uri="{FF2B5EF4-FFF2-40B4-BE49-F238E27FC236}">
                <a16:creationId xmlns:a16="http://schemas.microsoft.com/office/drawing/2014/main" id="{4CB56A88-6C6B-478B-95B1-30839BA5A794}"/>
              </a:ext>
            </a:extLst>
          </p:cNvPr>
          <p:cNvSpPr/>
          <p:nvPr/>
        </p:nvSpPr>
        <p:spPr>
          <a:xfrm>
            <a:off x="6213231" y="2006919"/>
            <a:ext cx="1336431" cy="723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(v1)</a:t>
            </a:r>
          </a:p>
        </p:txBody>
      </p:sp>
      <p:cxnSp>
        <p:nvCxnSpPr>
          <p:cNvPr id="10" name="Straight Arrow Connector 9">
            <a:extLst>
              <a:ext uri="{FF2B5EF4-FFF2-40B4-BE49-F238E27FC236}">
                <a16:creationId xmlns:a16="http://schemas.microsoft.com/office/drawing/2014/main" id="{40739285-4805-4F96-99D4-EAAA38782CF9}"/>
              </a:ext>
            </a:extLst>
          </p:cNvPr>
          <p:cNvCxnSpPr>
            <a:cxnSpLocks/>
            <a:endCxn id="6" idx="0"/>
          </p:cNvCxnSpPr>
          <p:nvPr/>
        </p:nvCxnSpPr>
        <p:spPr>
          <a:xfrm flipH="1">
            <a:off x="3439551" y="961820"/>
            <a:ext cx="1384496" cy="10451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57CE2C-00E0-473B-BB07-DACD9965BCA0}"/>
              </a:ext>
            </a:extLst>
          </p:cNvPr>
          <p:cNvCxnSpPr>
            <a:cxnSpLocks/>
          </p:cNvCxnSpPr>
          <p:nvPr/>
        </p:nvCxnSpPr>
        <p:spPr>
          <a:xfrm>
            <a:off x="4824046" y="973824"/>
            <a:ext cx="184052" cy="111674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37748DB-0725-4375-8203-1E5D59FB746D}"/>
              </a:ext>
            </a:extLst>
          </p:cNvPr>
          <p:cNvCxnSpPr>
            <a:cxnSpLocks/>
          </p:cNvCxnSpPr>
          <p:nvPr/>
        </p:nvCxnSpPr>
        <p:spPr>
          <a:xfrm>
            <a:off x="4793568" y="973824"/>
            <a:ext cx="1969477" cy="111674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Arrow: Right 16">
            <a:extLst>
              <a:ext uri="{FF2B5EF4-FFF2-40B4-BE49-F238E27FC236}">
                <a16:creationId xmlns:a16="http://schemas.microsoft.com/office/drawing/2014/main" id="{8CE2F013-F7CB-46D8-A1CB-7BB0FB79D96B}"/>
              </a:ext>
            </a:extLst>
          </p:cNvPr>
          <p:cNvSpPr/>
          <p:nvPr/>
        </p:nvSpPr>
        <p:spPr>
          <a:xfrm rot="2340255">
            <a:off x="2158567" y="872331"/>
            <a:ext cx="1163650" cy="57677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4838F990-0D8E-4B3E-AB35-F0A590558914}"/>
              </a:ext>
            </a:extLst>
          </p:cNvPr>
          <p:cNvCxnSpPr>
            <a:cxnSpLocks/>
          </p:cNvCxnSpPr>
          <p:nvPr/>
        </p:nvCxnSpPr>
        <p:spPr>
          <a:xfrm flipV="1">
            <a:off x="0" y="2859648"/>
            <a:ext cx="12192000" cy="89513"/>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4C4C03C-7F8A-4F1F-B9EB-D872604FB2AE}"/>
              </a:ext>
            </a:extLst>
          </p:cNvPr>
          <p:cNvSpPr/>
          <p:nvPr/>
        </p:nvSpPr>
        <p:spPr>
          <a:xfrm>
            <a:off x="774312" y="3144356"/>
            <a:ext cx="1786597" cy="80185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Deployment </a:t>
            </a:r>
          </a:p>
        </p:txBody>
      </p:sp>
      <p:sp>
        <p:nvSpPr>
          <p:cNvPr id="23" name="Rectangle 22">
            <a:extLst>
              <a:ext uri="{FF2B5EF4-FFF2-40B4-BE49-F238E27FC236}">
                <a16:creationId xmlns:a16="http://schemas.microsoft.com/office/drawing/2014/main" id="{108BDDA4-DF95-4797-A4D8-26AC95A6F660}"/>
              </a:ext>
            </a:extLst>
          </p:cNvPr>
          <p:cNvSpPr/>
          <p:nvPr/>
        </p:nvSpPr>
        <p:spPr>
          <a:xfrm>
            <a:off x="4131216" y="3064170"/>
            <a:ext cx="1786597" cy="88204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LB</a:t>
            </a:r>
          </a:p>
        </p:txBody>
      </p:sp>
      <p:sp>
        <p:nvSpPr>
          <p:cNvPr id="24" name="Rectangle: Rounded Corners 23">
            <a:extLst>
              <a:ext uri="{FF2B5EF4-FFF2-40B4-BE49-F238E27FC236}">
                <a16:creationId xmlns:a16="http://schemas.microsoft.com/office/drawing/2014/main" id="{85AD7345-F4E3-4B51-B823-56A69EAF8E15}"/>
              </a:ext>
            </a:extLst>
          </p:cNvPr>
          <p:cNvSpPr/>
          <p:nvPr/>
        </p:nvSpPr>
        <p:spPr>
          <a:xfrm>
            <a:off x="3134753" y="4888456"/>
            <a:ext cx="1336431" cy="723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(v1)</a:t>
            </a:r>
          </a:p>
        </p:txBody>
      </p:sp>
      <p:sp>
        <p:nvSpPr>
          <p:cNvPr id="25" name="Rectangle: Rounded Corners 24">
            <a:extLst>
              <a:ext uri="{FF2B5EF4-FFF2-40B4-BE49-F238E27FC236}">
                <a16:creationId xmlns:a16="http://schemas.microsoft.com/office/drawing/2014/main" id="{E4461BCD-F770-4488-9A8E-E53631E0B664}"/>
              </a:ext>
            </a:extLst>
          </p:cNvPr>
          <p:cNvSpPr/>
          <p:nvPr/>
        </p:nvSpPr>
        <p:spPr>
          <a:xfrm>
            <a:off x="4855701" y="4888456"/>
            <a:ext cx="1336431" cy="723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(v1)</a:t>
            </a:r>
          </a:p>
        </p:txBody>
      </p:sp>
      <p:sp>
        <p:nvSpPr>
          <p:cNvPr id="26" name="Rectangle: Rounded Corners 25">
            <a:extLst>
              <a:ext uri="{FF2B5EF4-FFF2-40B4-BE49-F238E27FC236}">
                <a16:creationId xmlns:a16="http://schemas.microsoft.com/office/drawing/2014/main" id="{59977F3F-8F04-483C-AF22-BDCDC2C304C9}"/>
              </a:ext>
            </a:extLst>
          </p:cNvPr>
          <p:cNvSpPr/>
          <p:nvPr/>
        </p:nvSpPr>
        <p:spPr>
          <a:xfrm>
            <a:off x="6576649" y="4888455"/>
            <a:ext cx="1336431" cy="723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(v1)</a:t>
            </a:r>
          </a:p>
        </p:txBody>
      </p:sp>
      <p:cxnSp>
        <p:nvCxnSpPr>
          <p:cNvPr id="27" name="Straight Arrow Connector 26">
            <a:extLst>
              <a:ext uri="{FF2B5EF4-FFF2-40B4-BE49-F238E27FC236}">
                <a16:creationId xmlns:a16="http://schemas.microsoft.com/office/drawing/2014/main" id="{6F7B0549-9FA1-4947-ABD0-0436B321A90C}"/>
              </a:ext>
            </a:extLst>
          </p:cNvPr>
          <p:cNvCxnSpPr>
            <a:cxnSpLocks/>
            <a:endCxn id="24" idx="0"/>
          </p:cNvCxnSpPr>
          <p:nvPr/>
        </p:nvCxnSpPr>
        <p:spPr>
          <a:xfrm flipH="1">
            <a:off x="3802969" y="3843356"/>
            <a:ext cx="1384496" cy="10451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2F0D8D7-AF2E-4B62-BFF8-EF8EE3779DD5}"/>
              </a:ext>
            </a:extLst>
          </p:cNvPr>
          <p:cNvCxnSpPr>
            <a:cxnSpLocks/>
          </p:cNvCxnSpPr>
          <p:nvPr/>
        </p:nvCxnSpPr>
        <p:spPr>
          <a:xfrm>
            <a:off x="5187464" y="3855360"/>
            <a:ext cx="184052" cy="111674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BFE0C94-B1A4-4A4E-A416-828E78922F26}"/>
              </a:ext>
            </a:extLst>
          </p:cNvPr>
          <p:cNvCxnSpPr>
            <a:cxnSpLocks/>
          </p:cNvCxnSpPr>
          <p:nvPr/>
        </p:nvCxnSpPr>
        <p:spPr>
          <a:xfrm>
            <a:off x="5156986" y="3855360"/>
            <a:ext cx="1969477" cy="111674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Arrow: Right 29">
            <a:extLst>
              <a:ext uri="{FF2B5EF4-FFF2-40B4-BE49-F238E27FC236}">
                <a16:creationId xmlns:a16="http://schemas.microsoft.com/office/drawing/2014/main" id="{0B3085E6-EEDC-43D4-BF83-94E68B959A65}"/>
              </a:ext>
            </a:extLst>
          </p:cNvPr>
          <p:cNvSpPr/>
          <p:nvPr/>
        </p:nvSpPr>
        <p:spPr>
          <a:xfrm rot="2340255">
            <a:off x="2521985" y="3753867"/>
            <a:ext cx="1163650" cy="57677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351D395-F74D-418A-8D1C-47FF3E7EBE08}"/>
              </a:ext>
            </a:extLst>
          </p:cNvPr>
          <p:cNvSpPr txBox="1"/>
          <p:nvPr/>
        </p:nvSpPr>
        <p:spPr>
          <a:xfrm>
            <a:off x="9861452" y="2006919"/>
            <a:ext cx="1556236" cy="369332"/>
          </a:xfrm>
          <a:prstGeom prst="rect">
            <a:avLst/>
          </a:prstGeom>
          <a:noFill/>
        </p:spPr>
        <p:txBody>
          <a:bodyPr wrap="square" rtlCol="0">
            <a:spAutoFit/>
          </a:bodyPr>
          <a:lstStyle/>
          <a:p>
            <a:r>
              <a:rPr lang="en-US" b="1" dirty="0"/>
              <a:t>Img:V1</a:t>
            </a:r>
          </a:p>
        </p:txBody>
      </p:sp>
      <p:sp>
        <p:nvSpPr>
          <p:cNvPr id="32" name="TextBox 31">
            <a:extLst>
              <a:ext uri="{FF2B5EF4-FFF2-40B4-BE49-F238E27FC236}">
                <a16:creationId xmlns:a16="http://schemas.microsoft.com/office/drawing/2014/main" id="{94239FE8-2AAA-4D35-AA6F-331700E65EF8}"/>
              </a:ext>
            </a:extLst>
          </p:cNvPr>
          <p:cNvSpPr txBox="1"/>
          <p:nvPr/>
        </p:nvSpPr>
        <p:spPr>
          <a:xfrm>
            <a:off x="10168596" y="3875182"/>
            <a:ext cx="1556236" cy="369332"/>
          </a:xfrm>
          <a:prstGeom prst="rect">
            <a:avLst/>
          </a:prstGeom>
          <a:noFill/>
        </p:spPr>
        <p:txBody>
          <a:bodyPr wrap="square" rtlCol="0">
            <a:spAutoFit/>
          </a:bodyPr>
          <a:lstStyle/>
          <a:p>
            <a:r>
              <a:rPr lang="en-US" b="1" dirty="0"/>
              <a:t>Img:V2</a:t>
            </a:r>
          </a:p>
        </p:txBody>
      </p:sp>
      <p:sp>
        <p:nvSpPr>
          <p:cNvPr id="33" name="Rectangle: Rounded Corners 32">
            <a:extLst>
              <a:ext uri="{FF2B5EF4-FFF2-40B4-BE49-F238E27FC236}">
                <a16:creationId xmlns:a16="http://schemas.microsoft.com/office/drawing/2014/main" id="{E423EC15-1916-4C27-9327-5FF484FD1EAF}"/>
              </a:ext>
            </a:extLst>
          </p:cNvPr>
          <p:cNvSpPr/>
          <p:nvPr/>
        </p:nvSpPr>
        <p:spPr>
          <a:xfrm>
            <a:off x="3155852" y="5837193"/>
            <a:ext cx="1336431" cy="723432"/>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(v2)</a:t>
            </a:r>
          </a:p>
        </p:txBody>
      </p:sp>
      <p:sp>
        <p:nvSpPr>
          <p:cNvPr id="34" name="TextBox 33">
            <a:extLst>
              <a:ext uri="{FF2B5EF4-FFF2-40B4-BE49-F238E27FC236}">
                <a16:creationId xmlns:a16="http://schemas.microsoft.com/office/drawing/2014/main" id="{7FD1A8F7-E3AB-44E4-813E-2C0E6CE8DCFD}"/>
              </a:ext>
            </a:extLst>
          </p:cNvPr>
          <p:cNvSpPr txBox="1"/>
          <p:nvPr/>
        </p:nvSpPr>
        <p:spPr>
          <a:xfrm>
            <a:off x="4447735" y="5937299"/>
            <a:ext cx="3251984" cy="523220"/>
          </a:xfrm>
          <a:prstGeom prst="rect">
            <a:avLst/>
          </a:prstGeom>
          <a:noFill/>
        </p:spPr>
        <p:txBody>
          <a:bodyPr wrap="square" rtlCol="0">
            <a:spAutoFit/>
          </a:bodyPr>
          <a:lstStyle/>
          <a:p>
            <a:r>
              <a:rPr lang="en-US" sz="1400" dirty="0"/>
              <a:t>Check of liveness </a:t>
            </a:r>
          </a:p>
          <a:p>
            <a:r>
              <a:rPr lang="en-US" sz="1400" dirty="0"/>
              <a:t>Check for readiness</a:t>
            </a:r>
          </a:p>
        </p:txBody>
      </p:sp>
    </p:spTree>
    <p:extLst>
      <p:ext uri="{BB962C8B-B14F-4D97-AF65-F5344CB8AC3E}">
        <p14:creationId xmlns:p14="http://schemas.microsoft.com/office/powerpoint/2010/main" val="75541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4C4C03C-7F8A-4F1F-B9EB-D872604FB2AE}"/>
              </a:ext>
            </a:extLst>
          </p:cNvPr>
          <p:cNvSpPr/>
          <p:nvPr/>
        </p:nvSpPr>
        <p:spPr>
          <a:xfrm>
            <a:off x="774312" y="190135"/>
            <a:ext cx="1786597" cy="58078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Deployment </a:t>
            </a:r>
          </a:p>
        </p:txBody>
      </p:sp>
      <p:sp>
        <p:nvSpPr>
          <p:cNvPr id="23" name="Rectangle 22">
            <a:extLst>
              <a:ext uri="{FF2B5EF4-FFF2-40B4-BE49-F238E27FC236}">
                <a16:creationId xmlns:a16="http://schemas.microsoft.com/office/drawing/2014/main" id="{108BDDA4-DF95-4797-A4D8-26AC95A6F660}"/>
              </a:ext>
            </a:extLst>
          </p:cNvPr>
          <p:cNvSpPr/>
          <p:nvPr/>
        </p:nvSpPr>
        <p:spPr>
          <a:xfrm>
            <a:off x="4131216" y="109948"/>
            <a:ext cx="1786597" cy="58078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LB</a:t>
            </a:r>
          </a:p>
        </p:txBody>
      </p:sp>
      <p:sp>
        <p:nvSpPr>
          <p:cNvPr id="24" name="Rectangle: Rounded Corners 23">
            <a:extLst>
              <a:ext uri="{FF2B5EF4-FFF2-40B4-BE49-F238E27FC236}">
                <a16:creationId xmlns:a16="http://schemas.microsoft.com/office/drawing/2014/main" id="{85AD7345-F4E3-4B51-B823-56A69EAF8E15}"/>
              </a:ext>
            </a:extLst>
          </p:cNvPr>
          <p:cNvSpPr/>
          <p:nvPr/>
        </p:nvSpPr>
        <p:spPr>
          <a:xfrm>
            <a:off x="3134753" y="1934234"/>
            <a:ext cx="1336431" cy="418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(v1)</a:t>
            </a:r>
          </a:p>
        </p:txBody>
      </p:sp>
      <p:sp>
        <p:nvSpPr>
          <p:cNvPr id="25" name="Rectangle: Rounded Corners 24">
            <a:extLst>
              <a:ext uri="{FF2B5EF4-FFF2-40B4-BE49-F238E27FC236}">
                <a16:creationId xmlns:a16="http://schemas.microsoft.com/office/drawing/2014/main" id="{E4461BCD-F770-4488-9A8E-E53631E0B664}"/>
              </a:ext>
            </a:extLst>
          </p:cNvPr>
          <p:cNvSpPr/>
          <p:nvPr/>
        </p:nvSpPr>
        <p:spPr>
          <a:xfrm>
            <a:off x="4855701" y="1934234"/>
            <a:ext cx="1336431" cy="406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(v1)</a:t>
            </a:r>
          </a:p>
        </p:txBody>
      </p:sp>
      <p:sp>
        <p:nvSpPr>
          <p:cNvPr id="26" name="Rectangle: Rounded Corners 25">
            <a:extLst>
              <a:ext uri="{FF2B5EF4-FFF2-40B4-BE49-F238E27FC236}">
                <a16:creationId xmlns:a16="http://schemas.microsoft.com/office/drawing/2014/main" id="{59977F3F-8F04-483C-AF22-BDCDC2C304C9}"/>
              </a:ext>
            </a:extLst>
          </p:cNvPr>
          <p:cNvSpPr/>
          <p:nvPr/>
        </p:nvSpPr>
        <p:spPr>
          <a:xfrm>
            <a:off x="6576649" y="1934233"/>
            <a:ext cx="1336431" cy="418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(v1)</a:t>
            </a:r>
          </a:p>
        </p:txBody>
      </p:sp>
      <p:cxnSp>
        <p:nvCxnSpPr>
          <p:cNvPr id="27" name="Straight Arrow Connector 26">
            <a:extLst>
              <a:ext uri="{FF2B5EF4-FFF2-40B4-BE49-F238E27FC236}">
                <a16:creationId xmlns:a16="http://schemas.microsoft.com/office/drawing/2014/main" id="{6F7B0549-9FA1-4947-ABD0-0436B321A90C}"/>
              </a:ext>
            </a:extLst>
          </p:cNvPr>
          <p:cNvCxnSpPr>
            <a:cxnSpLocks/>
            <a:endCxn id="24" idx="0"/>
          </p:cNvCxnSpPr>
          <p:nvPr/>
        </p:nvCxnSpPr>
        <p:spPr>
          <a:xfrm flipH="1">
            <a:off x="3802969" y="720096"/>
            <a:ext cx="1355192" cy="121413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2F0D8D7-AF2E-4B62-BFF8-EF8EE3779DD5}"/>
              </a:ext>
            </a:extLst>
          </p:cNvPr>
          <p:cNvCxnSpPr>
            <a:cxnSpLocks/>
          </p:cNvCxnSpPr>
          <p:nvPr/>
        </p:nvCxnSpPr>
        <p:spPr>
          <a:xfrm>
            <a:off x="5187464" y="860707"/>
            <a:ext cx="184052" cy="111674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BFE0C94-B1A4-4A4E-A416-828E78922F26}"/>
              </a:ext>
            </a:extLst>
          </p:cNvPr>
          <p:cNvCxnSpPr>
            <a:cxnSpLocks/>
          </p:cNvCxnSpPr>
          <p:nvPr/>
        </p:nvCxnSpPr>
        <p:spPr>
          <a:xfrm>
            <a:off x="5187464" y="723812"/>
            <a:ext cx="1938999" cy="129406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E423EC15-1916-4C27-9327-5FF484FD1EAF}"/>
              </a:ext>
            </a:extLst>
          </p:cNvPr>
          <p:cNvSpPr/>
          <p:nvPr/>
        </p:nvSpPr>
        <p:spPr>
          <a:xfrm>
            <a:off x="3158786" y="2644033"/>
            <a:ext cx="1336431" cy="47427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(v2)</a:t>
            </a:r>
          </a:p>
        </p:txBody>
      </p:sp>
      <p:sp>
        <p:nvSpPr>
          <p:cNvPr id="34" name="TextBox 33">
            <a:extLst>
              <a:ext uri="{FF2B5EF4-FFF2-40B4-BE49-F238E27FC236}">
                <a16:creationId xmlns:a16="http://schemas.microsoft.com/office/drawing/2014/main" id="{7FD1A8F7-E3AB-44E4-813E-2C0E6CE8DCFD}"/>
              </a:ext>
            </a:extLst>
          </p:cNvPr>
          <p:cNvSpPr txBox="1"/>
          <p:nvPr/>
        </p:nvSpPr>
        <p:spPr>
          <a:xfrm>
            <a:off x="4515732" y="2576582"/>
            <a:ext cx="3251984" cy="523220"/>
          </a:xfrm>
          <a:prstGeom prst="rect">
            <a:avLst/>
          </a:prstGeom>
          <a:noFill/>
        </p:spPr>
        <p:txBody>
          <a:bodyPr wrap="square" rtlCol="0">
            <a:spAutoFit/>
          </a:bodyPr>
          <a:lstStyle/>
          <a:p>
            <a:r>
              <a:rPr lang="en-US" sz="1400" dirty="0"/>
              <a:t>Check of liveness </a:t>
            </a:r>
          </a:p>
          <a:p>
            <a:r>
              <a:rPr lang="en-US" sz="1400" dirty="0"/>
              <a:t>Check for readiness</a:t>
            </a:r>
          </a:p>
        </p:txBody>
      </p:sp>
      <p:sp>
        <p:nvSpPr>
          <p:cNvPr id="35" name="Rectangle 34">
            <a:extLst>
              <a:ext uri="{FF2B5EF4-FFF2-40B4-BE49-F238E27FC236}">
                <a16:creationId xmlns:a16="http://schemas.microsoft.com/office/drawing/2014/main" id="{18651CDE-FD3C-47D9-9F08-E9F9757C546D}"/>
              </a:ext>
            </a:extLst>
          </p:cNvPr>
          <p:cNvSpPr/>
          <p:nvPr/>
        </p:nvSpPr>
        <p:spPr>
          <a:xfrm>
            <a:off x="926712" y="3658506"/>
            <a:ext cx="1786597" cy="58078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Deployment </a:t>
            </a:r>
          </a:p>
        </p:txBody>
      </p:sp>
      <p:sp>
        <p:nvSpPr>
          <p:cNvPr id="36" name="Rectangle 35">
            <a:extLst>
              <a:ext uri="{FF2B5EF4-FFF2-40B4-BE49-F238E27FC236}">
                <a16:creationId xmlns:a16="http://schemas.microsoft.com/office/drawing/2014/main" id="{E1B48500-693A-4B13-A57B-CBCE602B6544}"/>
              </a:ext>
            </a:extLst>
          </p:cNvPr>
          <p:cNvSpPr/>
          <p:nvPr/>
        </p:nvSpPr>
        <p:spPr>
          <a:xfrm>
            <a:off x="4283616" y="3658506"/>
            <a:ext cx="1786597" cy="58078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LB</a:t>
            </a:r>
          </a:p>
        </p:txBody>
      </p:sp>
      <p:sp>
        <p:nvSpPr>
          <p:cNvPr id="37" name="Rectangle: Rounded Corners 36">
            <a:extLst>
              <a:ext uri="{FF2B5EF4-FFF2-40B4-BE49-F238E27FC236}">
                <a16:creationId xmlns:a16="http://schemas.microsoft.com/office/drawing/2014/main" id="{1B88E223-D4D5-4045-B43D-8BA4F2CE3DC8}"/>
              </a:ext>
            </a:extLst>
          </p:cNvPr>
          <p:cNvSpPr/>
          <p:nvPr/>
        </p:nvSpPr>
        <p:spPr>
          <a:xfrm>
            <a:off x="2974960" y="5146763"/>
            <a:ext cx="1336431" cy="47427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(v1)</a:t>
            </a:r>
          </a:p>
        </p:txBody>
      </p:sp>
      <p:sp>
        <p:nvSpPr>
          <p:cNvPr id="38" name="Rectangle: Rounded Corners 37">
            <a:extLst>
              <a:ext uri="{FF2B5EF4-FFF2-40B4-BE49-F238E27FC236}">
                <a16:creationId xmlns:a16="http://schemas.microsoft.com/office/drawing/2014/main" id="{044C0304-CF0C-4F6C-B2DA-5D1EA81FF1A9}"/>
              </a:ext>
            </a:extLst>
          </p:cNvPr>
          <p:cNvSpPr/>
          <p:nvPr/>
        </p:nvSpPr>
        <p:spPr>
          <a:xfrm>
            <a:off x="5008101" y="5181528"/>
            <a:ext cx="1336431" cy="4742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(v1)</a:t>
            </a:r>
          </a:p>
        </p:txBody>
      </p:sp>
      <p:sp>
        <p:nvSpPr>
          <p:cNvPr id="39" name="Rectangle: Rounded Corners 38">
            <a:extLst>
              <a:ext uri="{FF2B5EF4-FFF2-40B4-BE49-F238E27FC236}">
                <a16:creationId xmlns:a16="http://schemas.microsoft.com/office/drawing/2014/main" id="{B95AB955-30A6-4077-BF09-C333E76EE41C}"/>
              </a:ext>
            </a:extLst>
          </p:cNvPr>
          <p:cNvSpPr/>
          <p:nvPr/>
        </p:nvSpPr>
        <p:spPr>
          <a:xfrm>
            <a:off x="6729049" y="5148448"/>
            <a:ext cx="1336431" cy="474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(v1)</a:t>
            </a:r>
          </a:p>
        </p:txBody>
      </p:sp>
      <p:cxnSp>
        <p:nvCxnSpPr>
          <p:cNvPr id="41" name="Straight Arrow Connector 40">
            <a:extLst>
              <a:ext uri="{FF2B5EF4-FFF2-40B4-BE49-F238E27FC236}">
                <a16:creationId xmlns:a16="http://schemas.microsoft.com/office/drawing/2014/main" id="{4430CCDD-3160-4687-AD78-B64556EFC21F}"/>
              </a:ext>
            </a:extLst>
          </p:cNvPr>
          <p:cNvCxnSpPr>
            <a:cxnSpLocks/>
          </p:cNvCxnSpPr>
          <p:nvPr/>
        </p:nvCxnSpPr>
        <p:spPr>
          <a:xfrm>
            <a:off x="5339864" y="4148432"/>
            <a:ext cx="184052" cy="111674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A04A238-0102-4BB2-88B4-CBD93C3F3F53}"/>
              </a:ext>
            </a:extLst>
          </p:cNvPr>
          <p:cNvCxnSpPr>
            <a:cxnSpLocks/>
          </p:cNvCxnSpPr>
          <p:nvPr/>
        </p:nvCxnSpPr>
        <p:spPr>
          <a:xfrm>
            <a:off x="5309386" y="4148432"/>
            <a:ext cx="1786597" cy="100001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3" name="Arrow: Right 42">
            <a:extLst>
              <a:ext uri="{FF2B5EF4-FFF2-40B4-BE49-F238E27FC236}">
                <a16:creationId xmlns:a16="http://schemas.microsoft.com/office/drawing/2014/main" id="{E555440A-2A9B-4309-B1EE-B0C2D07DF4C3}"/>
              </a:ext>
            </a:extLst>
          </p:cNvPr>
          <p:cNvSpPr/>
          <p:nvPr/>
        </p:nvSpPr>
        <p:spPr>
          <a:xfrm rot="2340255">
            <a:off x="2674385" y="4046939"/>
            <a:ext cx="1163650" cy="57677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FC27D6DB-E050-4150-B729-9F42D3738F66}"/>
              </a:ext>
            </a:extLst>
          </p:cNvPr>
          <p:cNvSpPr/>
          <p:nvPr/>
        </p:nvSpPr>
        <p:spPr>
          <a:xfrm>
            <a:off x="3308252" y="6130265"/>
            <a:ext cx="1336431" cy="57063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(v2)</a:t>
            </a:r>
          </a:p>
        </p:txBody>
      </p:sp>
      <p:sp>
        <p:nvSpPr>
          <p:cNvPr id="45" name="TextBox 44">
            <a:extLst>
              <a:ext uri="{FF2B5EF4-FFF2-40B4-BE49-F238E27FC236}">
                <a16:creationId xmlns:a16="http://schemas.microsoft.com/office/drawing/2014/main" id="{5F0CDA87-F7C2-476A-B62B-6DE5B615E0B4}"/>
              </a:ext>
            </a:extLst>
          </p:cNvPr>
          <p:cNvSpPr txBox="1"/>
          <p:nvPr/>
        </p:nvSpPr>
        <p:spPr>
          <a:xfrm>
            <a:off x="4600135" y="6230371"/>
            <a:ext cx="3251984" cy="523220"/>
          </a:xfrm>
          <a:prstGeom prst="rect">
            <a:avLst/>
          </a:prstGeom>
          <a:noFill/>
        </p:spPr>
        <p:txBody>
          <a:bodyPr wrap="square" rtlCol="0">
            <a:spAutoFit/>
          </a:bodyPr>
          <a:lstStyle/>
          <a:p>
            <a:r>
              <a:rPr lang="en-US" sz="1400" dirty="0"/>
              <a:t>Check of liveness </a:t>
            </a:r>
          </a:p>
          <a:p>
            <a:r>
              <a:rPr lang="en-US" sz="1400" dirty="0"/>
              <a:t>Check for readiness</a:t>
            </a:r>
          </a:p>
        </p:txBody>
      </p:sp>
      <p:cxnSp>
        <p:nvCxnSpPr>
          <p:cNvPr id="14" name="Straight Connector 13">
            <a:extLst>
              <a:ext uri="{FF2B5EF4-FFF2-40B4-BE49-F238E27FC236}">
                <a16:creationId xmlns:a16="http://schemas.microsoft.com/office/drawing/2014/main" id="{FEC41D5D-1E99-4B74-8A14-86C017028401}"/>
              </a:ext>
            </a:extLst>
          </p:cNvPr>
          <p:cNvCxnSpPr/>
          <p:nvPr/>
        </p:nvCxnSpPr>
        <p:spPr>
          <a:xfrm flipV="1">
            <a:off x="0" y="3199494"/>
            <a:ext cx="12192000" cy="135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07E415E-9E10-4340-8E82-FC2C4B954DF0}"/>
              </a:ext>
            </a:extLst>
          </p:cNvPr>
          <p:cNvCxnSpPr>
            <a:cxnSpLocks/>
          </p:cNvCxnSpPr>
          <p:nvPr/>
        </p:nvCxnSpPr>
        <p:spPr>
          <a:xfrm flipH="1">
            <a:off x="4495217" y="4239287"/>
            <a:ext cx="204207" cy="1991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2C2D54C-253B-437F-AB2F-7C53E608D798}"/>
              </a:ext>
            </a:extLst>
          </p:cNvPr>
          <p:cNvSpPr txBox="1"/>
          <p:nvPr/>
        </p:nvSpPr>
        <p:spPr>
          <a:xfrm>
            <a:off x="1402893" y="5215228"/>
            <a:ext cx="1739571" cy="523220"/>
          </a:xfrm>
          <a:prstGeom prst="rect">
            <a:avLst/>
          </a:prstGeom>
          <a:noFill/>
        </p:spPr>
        <p:txBody>
          <a:bodyPr wrap="square" rtlCol="0">
            <a:spAutoFit/>
          </a:bodyPr>
          <a:lstStyle/>
          <a:p>
            <a:r>
              <a:rPr lang="en-US" sz="1400" dirty="0"/>
              <a:t>After term grace period</a:t>
            </a:r>
          </a:p>
        </p:txBody>
      </p:sp>
    </p:spTree>
    <p:extLst>
      <p:ext uri="{BB962C8B-B14F-4D97-AF65-F5344CB8AC3E}">
        <p14:creationId xmlns:p14="http://schemas.microsoft.com/office/powerpoint/2010/main" val="270823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1EE02-4853-4C27-BD6D-AFD72B385B41}"/>
              </a:ext>
            </a:extLst>
          </p:cNvPr>
          <p:cNvSpPr>
            <a:spLocks noGrp="1"/>
          </p:cNvSpPr>
          <p:nvPr>
            <p:ph type="title"/>
          </p:nvPr>
        </p:nvSpPr>
        <p:spPr/>
        <p:txBody>
          <a:bodyPr/>
          <a:lstStyle/>
          <a:p>
            <a:r>
              <a:rPr lang="en-US" dirty="0"/>
              <a:t>Containers</a:t>
            </a:r>
          </a:p>
        </p:txBody>
      </p:sp>
      <p:sp>
        <p:nvSpPr>
          <p:cNvPr id="8" name="Text Placeholder 7">
            <a:extLst>
              <a:ext uri="{FF2B5EF4-FFF2-40B4-BE49-F238E27FC236}">
                <a16:creationId xmlns:a16="http://schemas.microsoft.com/office/drawing/2014/main" id="{FC93BD52-0853-4719-ABA0-97175022C3C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45063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5E49-2E86-485B-B436-286466AB52CD}"/>
              </a:ext>
            </a:extLst>
          </p:cNvPr>
          <p:cNvSpPr>
            <a:spLocks noGrp="1"/>
          </p:cNvSpPr>
          <p:nvPr>
            <p:ph type="title"/>
          </p:nvPr>
        </p:nvSpPr>
        <p:spPr/>
        <p:txBody>
          <a:bodyPr/>
          <a:lstStyle/>
          <a:p>
            <a:r>
              <a:rPr lang="en-US" dirty="0"/>
              <a:t>How k8 Scheduler work</a:t>
            </a:r>
          </a:p>
        </p:txBody>
      </p:sp>
      <p:sp>
        <p:nvSpPr>
          <p:cNvPr id="3" name="Content Placeholder 2">
            <a:extLst>
              <a:ext uri="{FF2B5EF4-FFF2-40B4-BE49-F238E27FC236}">
                <a16:creationId xmlns:a16="http://schemas.microsoft.com/office/drawing/2014/main" id="{2AA0CB20-B204-4B7A-AC62-A234887BFB75}"/>
              </a:ext>
            </a:extLst>
          </p:cNvPr>
          <p:cNvSpPr>
            <a:spLocks noGrp="1"/>
          </p:cNvSpPr>
          <p:nvPr>
            <p:ph idx="1"/>
          </p:nvPr>
        </p:nvSpPr>
        <p:spPr/>
        <p:txBody>
          <a:bodyPr/>
          <a:lstStyle/>
          <a:p>
            <a:r>
              <a:rPr lang="en-US" dirty="0"/>
              <a:t>controls performance, capacity and availability through policies and topology awareness. </a:t>
            </a:r>
          </a:p>
          <a:p>
            <a:r>
              <a:rPr lang="en-US" dirty="0"/>
              <a:t>In layman’s term “</a:t>
            </a:r>
            <a:r>
              <a:rPr lang="en-US" b="1" dirty="0"/>
              <a:t>for each pod that is created, it finds the "best" machine for that pod, and if no machine is suitable, the pod remains unscheduled until a machine becomes suitable.” </a:t>
            </a:r>
          </a:p>
          <a:p>
            <a:r>
              <a:rPr lang="en-US" dirty="0"/>
              <a:t>Kubernetes scheduler is configurable with two different policies:</a:t>
            </a:r>
          </a:p>
          <a:p>
            <a:pPr lvl="1"/>
            <a:r>
              <a:rPr lang="en-US" dirty="0"/>
              <a:t> </a:t>
            </a:r>
            <a:r>
              <a:rPr lang="en-US" dirty="0" err="1"/>
              <a:t>PriorityFunction</a:t>
            </a:r>
            <a:r>
              <a:rPr lang="en-US" dirty="0"/>
              <a:t>  - soft constraints “nice to have” </a:t>
            </a:r>
          </a:p>
          <a:p>
            <a:pPr lvl="1"/>
            <a:r>
              <a:rPr lang="en-US" dirty="0"/>
              <a:t> </a:t>
            </a:r>
            <a:r>
              <a:rPr lang="en-US" dirty="0" err="1"/>
              <a:t>FitPredicate</a:t>
            </a:r>
            <a:r>
              <a:rPr lang="en-US" dirty="0"/>
              <a:t> – hard constraints which cannot be violated </a:t>
            </a:r>
          </a:p>
          <a:p>
            <a:pPr lvl="1"/>
            <a:r>
              <a:rPr lang="en-US" dirty="0"/>
              <a:t>It can also pick a Node at random, which is a method to assign containers to resources with minimal computational overhead.</a:t>
            </a:r>
          </a:p>
        </p:txBody>
      </p:sp>
    </p:spTree>
    <p:extLst>
      <p:ext uri="{BB962C8B-B14F-4D97-AF65-F5344CB8AC3E}">
        <p14:creationId xmlns:p14="http://schemas.microsoft.com/office/powerpoint/2010/main" val="867040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B64A-33E7-494E-B5C8-9E930756F141}"/>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9EB181BD-D859-4B43-8004-C5A837264F7C}"/>
              </a:ext>
            </a:extLst>
          </p:cNvPr>
          <p:cNvSpPr>
            <a:spLocks noGrp="1"/>
          </p:cNvSpPr>
          <p:nvPr>
            <p:ph idx="1"/>
          </p:nvPr>
        </p:nvSpPr>
        <p:spPr/>
        <p:txBody>
          <a:bodyPr>
            <a:normAutofit/>
          </a:bodyPr>
          <a:lstStyle/>
          <a:p>
            <a:r>
              <a:rPr lang="en-US" dirty="0"/>
              <a:t>Predicate - Hard constraints </a:t>
            </a:r>
          </a:p>
          <a:p>
            <a:pPr lvl="1"/>
            <a:r>
              <a:rPr lang="en-US" dirty="0"/>
              <a:t>Memory</a:t>
            </a:r>
          </a:p>
          <a:p>
            <a:pPr lvl="1"/>
            <a:r>
              <a:rPr lang="en-US" dirty="0"/>
              <a:t>Hard Disk – space , speed, HA</a:t>
            </a:r>
          </a:p>
          <a:p>
            <a:r>
              <a:rPr lang="en-US" dirty="0"/>
              <a:t>Priority - Soft violated if there are no other options </a:t>
            </a:r>
          </a:p>
          <a:p>
            <a:pPr lvl="1"/>
            <a:r>
              <a:rPr lang="en-US" dirty="0"/>
              <a:t>Spreading – spread across to different VMs</a:t>
            </a:r>
          </a:p>
          <a:p>
            <a:pPr lvl="1"/>
            <a:r>
              <a:rPr lang="en-US" dirty="0"/>
              <a:t>Sick environment </a:t>
            </a:r>
          </a:p>
          <a:p>
            <a:r>
              <a:rPr lang="en-US" dirty="0"/>
              <a:t>Decide which node to place -  selects top 1 after filter and sort </a:t>
            </a:r>
          </a:p>
          <a:p>
            <a:pPr marL="800100" lvl="1" indent="-342900">
              <a:buFont typeface="+mj-lt"/>
              <a:buAutoNum type="arabicPeriod"/>
            </a:pPr>
            <a:r>
              <a:rPr lang="en-US" dirty="0"/>
              <a:t>Filter on Predicate</a:t>
            </a:r>
          </a:p>
          <a:p>
            <a:pPr marL="800100" lvl="1" indent="-342900">
              <a:buFont typeface="+mj-lt"/>
              <a:buAutoNum type="arabicPeriod"/>
            </a:pPr>
            <a:r>
              <a:rPr lang="en-US" dirty="0"/>
              <a:t>Sort on Priority  </a:t>
            </a:r>
          </a:p>
        </p:txBody>
      </p:sp>
    </p:spTree>
    <p:extLst>
      <p:ext uri="{BB962C8B-B14F-4D97-AF65-F5344CB8AC3E}">
        <p14:creationId xmlns:p14="http://schemas.microsoft.com/office/powerpoint/2010/main" val="4239982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07F7-10D1-4417-A91A-CA2EA35988DA}"/>
              </a:ext>
            </a:extLst>
          </p:cNvPr>
          <p:cNvSpPr>
            <a:spLocks noGrp="1"/>
          </p:cNvSpPr>
          <p:nvPr>
            <p:ph type="title"/>
          </p:nvPr>
        </p:nvSpPr>
        <p:spPr/>
        <p:txBody>
          <a:bodyPr/>
          <a:lstStyle/>
          <a:p>
            <a:r>
              <a:rPr lang="en-US" dirty="0"/>
              <a:t>Some common use Cases</a:t>
            </a:r>
            <a:br>
              <a:rPr lang="en-US" dirty="0"/>
            </a:br>
            <a:endParaRPr lang="en-US" dirty="0"/>
          </a:p>
        </p:txBody>
      </p:sp>
      <p:sp>
        <p:nvSpPr>
          <p:cNvPr id="3" name="Content Placeholder 2">
            <a:extLst>
              <a:ext uri="{FF2B5EF4-FFF2-40B4-BE49-F238E27FC236}">
                <a16:creationId xmlns:a16="http://schemas.microsoft.com/office/drawing/2014/main" id="{E2C06906-619E-4E8D-B994-0F650AED22CF}"/>
              </a:ext>
            </a:extLst>
          </p:cNvPr>
          <p:cNvSpPr>
            <a:spLocks noGrp="1"/>
          </p:cNvSpPr>
          <p:nvPr>
            <p:ph idx="1"/>
          </p:nvPr>
        </p:nvSpPr>
        <p:spPr/>
        <p:txBody>
          <a:bodyPr/>
          <a:lstStyle/>
          <a:p>
            <a:r>
              <a:rPr lang="en-US" dirty="0"/>
              <a:t>Serve microservices</a:t>
            </a:r>
          </a:p>
          <a:p>
            <a:r>
              <a:rPr lang="en-US" dirty="0"/>
              <a:t>Cloud migration</a:t>
            </a:r>
          </a:p>
          <a:p>
            <a:r>
              <a:rPr lang="en-US" dirty="0"/>
              <a:t>Hybrid environments </a:t>
            </a:r>
          </a:p>
          <a:p>
            <a:pPr lvl="1"/>
            <a:r>
              <a:rPr lang="en-US" dirty="0"/>
              <a:t>Platform independent </a:t>
            </a:r>
          </a:p>
          <a:p>
            <a:r>
              <a:rPr lang="en-US" dirty="0"/>
              <a:t>Autoscaling in cloud for apps which is not serverless ( vs VMs?)</a:t>
            </a:r>
          </a:p>
          <a:p>
            <a:r>
              <a:rPr lang="en-US" dirty="0"/>
              <a:t>Jobs</a:t>
            </a:r>
          </a:p>
          <a:p>
            <a:r>
              <a:rPr lang="en-US" dirty="0"/>
              <a:t>Workflows based on K8 using Jobs</a:t>
            </a:r>
          </a:p>
          <a:p>
            <a:r>
              <a:rPr lang="en-US" dirty="0" err="1"/>
              <a:t>Tensorflow</a:t>
            </a:r>
            <a:r>
              <a:rPr lang="en-US" dirty="0"/>
              <a:t> machine leaning ( assumes K8)</a:t>
            </a:r>
          </a:p>
        </p:txBody>
      </p:sp>
    </p:spTree>
    <p:extLst>
      <p:ext uri="{BB962C8B-B14F-4D97-AF65-F5344CB8AC3E}">
        <p14:creationId xmlns:p14="http://schemas.microsoft.com/office/powerpoint/2010/main" val="411391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6D73-FE92-4AB7-9786-11D40E21B6D9}"/>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6682D846-7F64-497F-B119-63F95A58FEF2}"/>
              </a:ext>
            </a:extLst>
          </p:cNvPr>
          <p:cNvSpPr>
            <a:spLocks noGrp="1"/>
          </p:cNvSpPr>
          <p:nvPr>
            <p:ph idx="1"/>
          </p:nvPr>
        </p:nvSpPr>
        <p:spPr/>
        <p:txBody>
          <a:bodyPr/>
          <a:lstStyle/>
          <a:p>
            <a:r>
              <a:rPr lang="en-US" dirty="0"/>
              <a:t>Demo of K8</a:t>
            </a:r>
          </a:p>
          <a:p>
            <a:pPr lvl="1"/>
            <a:r>
              <a:rPr lang="en-US" dirty="0"/>
              <a:t>Deploy a container</a:t>
            </a:r>
          </a:p>
          <a:p>
            <a:pPr lvl="1"/>
            <a:r>
              <a:rPr lang="en-US" dirty="0"/>
              <a:t>scale up and scale down</a:t>
            </a:r>
          </a:p>
          <a:p>
            <a:endParaRPr lang="en-US" dirty="0"/>
          </a:p>
        </p:txBody>
      </p:sp>
    </p:spTree>
    <p:extLst>
      <p:ext uri="{BB962C8B-B14F-4D97-AF65-F5344CB8AC3E}">
        <p14:creationId xmlns:p14="http://schemas.microsoft.com/office/powerpoint/2010/main" val="81477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F3EAE8-9754-4E80-8D93-3725D5FF7FF2}"/>
              </a:ext>
            </a:extLst>
          </p:cNvPr>
          <p:cNvSpPr>
            <a:spLocks noGrp="1"/>
          </p:cNvSpPr>
          <p:nvPr>
            <p:ph type="title"/>
          </p:nvPr>
        </p:nvSpPr>
        <p:spPr/>
        <p:txBody>
          <a:bodyPr/>
          <a:lstStyle/>
          <a:p>
            <a:r>
              <a:rPr lang="en-US" dirty="0"/>
              <a:t>Resources </a:t>
            </a:r>
          </a:p>
        </p:txBody>
      </p:sp>
      <p:sp>
        <p:nvSpPr>
          <p:cNvPr id="6" name="Content Placeholder 5">
            <a:extLst>
              <a:ext uri="{FF2B5EF4-FFF2-40B4-BE49-F238E27FC236}">
                <a16:creationId xmlns:a16="http://schemas.microsoft.com/office/drawing/2014/main" id="{BFBE1171-DD21-43D7-A0D1-3214E97D6810}"/>
              </a:ext>
            </a:extLst>
          </p:cNvPr>
          <p:cNvSpPr>
            <a:spLocks noGrp="1"/>
          </p:cNvSpPr>
          <p:nvPr>
            <p:ph idx="1"/>
          </p:nvPr>
        </p:nvSpPr>
        <p:spPr/>
        <p:txBody>
          <a:bodyPr/>
          <a:lstStyle/>
          <a:p>
            <a:r>
              <a:rPr lang="en-US" dirty="0">
                <a:hlinkClick r:id="rId2"/>
              </a:rPr>
              <a:t>https://www.docker.com/resources/what-container</a:t>
            </a:r>
            <a:endParaRPr lang="en-US" dirty="0"/>
          </a:p>
          <a:p>
            <a:r>
              <a:rPr lang="en-US" dirty="0">
                <a:hlinkClick r:id="rId3"/>
              </a:rPr>
              <a:t>https://kubernetes.io/</a:t>
            </a:r>
            <a:r>
              <a:rPr lang="en-US" dirty="0"/>
              <a:t> </a:t>
            </a:r>
          </a:p>
          <a:p>
            <a:endParaRPr lang="en-US" dirty="0"/>
          </a:p>
        </p:txBody>
      </p:sp>
    </p:spTree>
    <p:extLst>
      <p:ext uri="{BB962C8B-B14F-4D97-AF65-F5344CB8AC3E}">
        <p14:creationId xmlns:p14="http://schemas.microsoft.com/office/powerpoint/2010/main" val="40678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03D4DA-F2EC-4CB9-B875-BE808132CB49}"/>
              </a:ext>
            </a:extLst>
          </p:cNvPr>
          <p:cNvSpPr>
            <a:spLocks noGrp="1"/>
          </p:cNvSpPr>
          <p:nvPr>
            <p:ph type="title"/>
          </p:nvPr>
        </p:nvSpPr>
        <p:spPr/>
        <p:txBody>
          <a:bodyPr/>
          <a:lstStyle/>
          <a:p>
            <a:r>
              <a:rPr lang="en-US" dirty="0"/>
              <a:t>Why Containers?</a:t>
            </a:r>
          </a:p>
        </p:txBody>
      </p:sp>
      <p:sp>
        <p:nvSpPr>
          <p:cNvPr id="5" name="Content Placeholder 4">
            <a:extLst>
              <a:ext uri="{FF2B5EF4-FFF2-40B4-BE49-F238E27FC236}">
                <a16:creationId xmlns:a16="http://schemas.microsoft.com/office/drawing/2014/main" id="{1C2BAB7F-C8A5-47EF-A7CB-93082B93161C}"/>
              </a:ext>
            </a:extLst>
          </p:cNvPr>
          <p:cNvSpPr>
            <a:spLocks noGrp="1"/>
          </p:cNvSpPr>
          <p:nvPr>
            <p:ph idx="1"/>
          </p:nvPr>
        </p:nvSpPr>
        <p:spPr/>
        <p:txBody>
          <a:bodyPr/>
          <a:lstStyle/>
          <a:p>
            <a:r>
              <a:rPr lang="en-US" dirty="0"/>
              <a:t>Immutable infrastructure </a:t>
            </a:r>
          </a:p>
          <a:p>
            <a:r>
              <a:rPr lang="en-US" dirty="0"/>
              <a:t>Small size</a:t>
            </a:r>
          </a:p>
          <a:p>
            <a:r>
              <a:rPr lang="en-US" dirty="0"/>
              <a:t>Developer friendly – focus on app and its dependencies and not on environment</a:t>
            </a:r>
          </a:p>
          <a:p>
            <a:r>
              <a:rPr lang="en-US" dirty="0"/>
              <a:t>Ease of distribution – develop and deploy everywhere </a:t>
            </a:r>
          </a:p>
          <a:p>
            <a:r>
              <a:rPr lang="en-US" dirty="0"/>
              <a:t>Better utilization of resources – dynamic scaling </a:t>
            </a:r>
          </a:p>
          <a:p>
            <a:r>
              <a:rPr lang="en-US" dirty="0"/>
              <a:t>Control cost especially in cloud  </a:t>
            </a:r>
          </a:p>
        </p:txBody>
      </p:sp>
    </p:spTree>
    <p:extLst>
      <p:ext uri="{BB962C8B-B14F-4D97-AF65-F5344CB8AC3E}">
        <p14:creationId xmlns:p14="http://schemas.microsoft.com/office/powerpoint/2010/main" val="1279251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D3BD-7C99-4085-9896-C6774F817EBF}"/>
              </a:ext>
            </a:extLst>
          </p:cNvPr>
          <p:cNvSpPr>
            <a:spLocks noGrp="1"/>
          </p:cNvSpPr>
          <p:nvPr>
            <p:ph type="title"/>
          </p:nvPr>
        </p:nvSpPr>
        <p:spPr/>
        <p:txBody>
          <a:bodyPr/>
          <a:lstStyle/>
          <a:p>
            <a:r>
              <a:rPr lang="en-US" dirty="0"/>
              <a:t>Container</a:t>
            </a:r>
          </a:p>
        </p:txBody>
      </p:sp>
      <p:sp>
        <p:nvSpPr>
          <p:cNvPr id="3" name="Content Placeholder 2">
            <a:extLst>
              <a:ext uri="{FF2B5EF4-FFF2-40B4-BE49-F238E27FC236}">
                <a16:creationId xmlns:a16="http://schemas.microsoft.com/office/drawing/2014/main" id="{F43CEA8F-878C-41AE-8F2D-F12856744BD2}"/>
              </a:ext>
            </a:extLst>
          </p:cNvPr>
          <p:cNvSpPr>
            <a:spLocks noGrp="1"/>
          </p:cNvSpPr>
          <p:nvPr>
            <p:ph sz="half" idx="1"/>
          </p:nvPr>
        </p:nvSpPr>
        <p:spPr/>
        <p:txBody>
          <a:bodyPr>
            <a:normAutofit lnSpcReduction="10000"/>
          </a:bodyPr>
          <a:lstStyle/>
          <a:p>
            <a:r>
              <a:rPr lang="en-US" dirty="0"/>
              <a:t>A technology popularized by Docker </a:t>
            </a:r>
          </a:p>
          <a:p>
            <a:r>
              <a:rPr lang="en-US" dirty="0"/>
              <a:t>A container is a standard unit of software that packages up code and all its dependencies so the application runs quickly and reliably from one computing environment to another.</a:t>
            </a:r>
          </a:p>
          <a:p>
            <a:r>
              <a:rPr lang="en-US" dirty="0"/>
              <a:t>A Docker container image is a lightweight, standalone, executable package of software that includes everything needed to run an application: code, runtime, system tools, system libraries and settings.</a:t>
            </a:r>
          </a:p>
        </p:txBody>
      </p:sp>
      <p:pic>
        <p:nvPicPr>
          <p:cNvPr id="8" name="Content Placeholder 7">
            <a:extLst>
              <a:ext uri="{FF2B5EF4-FFF2-40B4-BE49-F238E27FC236}">
                <a16:creationId xmlns:a16="http://schemas.microsoft.com/office/drawing/2014/main" id="{1F0A1363-CED2-441C-8AE5-674101AD7775}"/>
              </a:ext>
            </a:extLst>
          </p:cNvPr>
          <p:cNvPicPr>
            <a:picLocks noGrp="1" noChangeAspect="1"/>
          </p:cNvPicPr>
          <p:nvPr>
            <p:ph sz="half" idx="2"/>
          </p:nvPr>
        </p:nvPicPr>
        <p:blipFill>
          <a:blip r:embed="rId2"/>
          <a:stretch>
            <a:fillRect/>
          </a:stretch>
        </p:blipFill>
        <p:spPr>
          <a:xfrm>
            <a:off x="7277894" y="3349625"/>
            <a:ext cx="2686050" cy="1924050"/>
          </a:xfrm>
        </p:spPr>
      </p:pic>
    </p:spTree>
    <p:extLst>
      <p:ext uri="{BB962C8B-B14F-4D97-AF65-F5344CB8AC3E}">
        <p14:creationId xmlns:p14="http://schemas.microsoft.com/office/powerpoint/2010/main" val="898264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1F58-A047-4443-BC62-CA595480CFF1}"/>
              </a:ext>
            </a:extLst>
          </p:cNvPr>
          <p:cNvSpPr>
            <a:spLocks noGrp="1"/>
          </p:cNvSpPr>
          <p:nvPr>
            <p:ph type="title"/>
          </p:nvPr>
        </p:nvSpPr>
        <p:spPr/>
        <p:txBody>
          <a:bodyPr/>
          <a:lstStyle/>
          <a:p>
            <a:r>
              <a:rPr lang="en-US" dirty="0"/>
              <a:t>Container  &amp; Virtual Machine</a:t>
            </a:r>
          </a:p>
        </p:txBody>
      </p:sp>
      <p:pic>
        <p:nvPicPr>
          <p:cNvPr id="6" name="Content Placeholder 5">
            <a:extLst>
              <a:ext uri="{FF2B5EF4-FFF2-40B4-BE49-F238E27FC236}">
                <a16:creationId xmlns:a16="http://schemas.microsoft.com/office/drawing/2014/main" id="{E66F9EC7-F376-44B2-A34E-7BC7BE59384E}"/>
              </a:ext>
            </a:extLst>
          </p:cNvPr>
          <p:cNvPicPr>
            <a:picLocks noGrp="1" noChangeAspect="1"/>
          </p:cNvPicPr>
          <p:nvPr>
            <p:ph sz="half" idx="1"/>
          </p:nvPr>
        </p:nvPicPr>
        <p:blipFill>
          <a:blip r:embed="rId2"/>
          <a:stretch>
            <a:fillRect/>
          </a:stretch>
        </p:blipFill>
        <p:spPr>
          <a:xfrm>
            <a:off x="1595067" y="2603500"/>
            <a:ext cx="3945678" cy="3416300"/>
          </a:xfrm>
        </p:spPr>
      </p:pic>
      <p:pic>
        <p:nvPicPr>
          <p:cNvPr id="8" name="Content Placeholder 7">
            <a:extLst>
              <a:ext uri="{FF2B5EF4-FFF2-40B4-BE49-F238E27FC236}">
                <a16:creationId xmlns:a16="http://schemas.microsoft.com/office/drawing/2014/main" id="{FCC13E25-BDCA-4C44-8DA8-AA54DFE255A1}"/>
              </a:ext>
            </a:extLst>
          </p:cNvPr>
          <p:cNvPicPr>
            <a:picLocks noGrp="1" noChangeAspect="1"/>
          </p:cNvPicPr>
          <p:nvPr>
            <p:ph sz="half" idx="2"/>
          </p:nvPr>
        </p:nvPicPr>
        <p:blipFill>
          <a:blip r:embed="rId3"/>
          <a:stretch>
            <a:fillRect/>
          </a:stretch>
        </p:blipFill>
        <p:spPr>
          <a:xfrm>
            <a:off x="6482608" y="2603500"/>
            <a:ext cx="4276622" cy="3416300"/>
          </a:xfrm>
        </p:spPr>
      </p:pic>
    </p:spTree>
    <p:extLst>
      <p:ext uri="{BB962C8B-B14F-4D97-AF65-F5344CB8AC3E}">
        <p14:creationId xmlns:p14="http://schemas.microsoft.com/office/powerpoint/2010/main" val="39328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F2474-4138-4F72-A3E4-1FDEDCFD05BC}"/>
              </a:ext>
            </a:extLst>
          </p:cNvPr>
          <p:cNvSpPr>
            <a:spLocks noGrp="1"/>
          </p:cNvSpPr>
          <p:nvPr>
            <p:ph type="title"/>
          </p:nvPr>
        </p:nvSpPr>
        <p:spPr/>
        <p:txBody>
          <a:bodyPr/>
          <a:lstStyle/>
          <a:p>
            <a:r>
              <a:rPr lang="en-US" dirty="0"/>
              <a:t>Kubernetes (K8s)</a:t>
            </a:r>
          </a:p>
        </p:txBody>
      </p:sp>
      <p:sp>
        <p:nvSpPr>
          <p:cNvPr id="3" name="Content Placeholder 2">
            <a:extLst>
              <a:ext uri="{FF2B5EF4-FFF2-40B4-BE49-F238E27FC236}">
                <a16:creationId xmlns:a16="http://schemas.microsoft.com/office/drawing/2014/main" id="{B3EF7A21-350F-449B-972F-F0DA2ABB70DF}"/>
              </a:ext>
            </a:extLst>
          </p:cNvPr>
          <p:cNvSpPr>
            <a:spLocks noGrp="1"/>
          </p:cNvSpPr>
          <p:nvPr>
            <p:ph sz="half" idx="1"/>
          </p:nvPr>
        </p:nvSpPr>
        <p:spPr/>
        <p:txBody>
          <a:bodyPr/>
          <a:lstStyle/>
          <a:p>
            <a:r>
              <a:rPr lang="en-US" dirty="0"/>
              <a:t>Is an open-source system for automating deployment, scaling, and management of containerized applications.</a:t>
            </a:r>
          </a:p>
          <a:p>
            <a:r>
              <a:rPr lang="en-US" dirty="0"/>
              <a:t>It groups containers that make up an application into logical units for easy management and discovery.</a:t>
            </a:r>
          </a:p>
          <a:p>
            <a:r>
              <a:rPr lang="en-US" dirty="0"/>
              <a:t>Created by Google now it is open-source </a:t>
            </a:r>
          </a:p>
        </p:txBody>
      </p:sp>
      <p:pic>
        <p:nvPicPr>
          <p:cNvPr id="6" name="Content Placeholder 5">
            <a:extLst>
              <a:ext uri="{FF2B5EF4-FFF2-40B4-BE49-F238E27FC236}">
                <a16:creationId xmlns:a16="http://schemas.microsoft.com/office/drawing/2014/main" id="{68C362D8-577C-4B40-9C6A-8C97D8011C61}"/>
              </a:ext>
            </a:extLst>
          </p:cNvPr>
          <p:cNvPicPr>
            <a:picLocks noGrp="1" noChangeAspect="1"/>
          </p:cNvPicPr>
          <p:nvPr>
            <p:ph sz="half" idx="2"/>
          </p:nvPr>
        </p:nvPicPr>
        <p:blipFill>
          <a:blip r:embed="rId2"/>
          <a:stretch>
            <a:fillRect/>
          </a:stretch>
        </p:blipFill>
        <p:spPr>
          <a:xfrm>
            <a:off x="6208713" y="2698487"/>
            <a:ext cx="4824412" cy="3226325"/>
          </a:xfrm>
        </p:spPr>
      </p:pic>
    </p:spTree>
    <p:extLst>
      <p:ext uri="{BB962C8B-B14F-4D97-AF65-F5344CB8AC3E}">
        <p14:creationId xmlns:p14="http://schemas.microsoft.com/office/powerpoint/2010/main" val="415529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E777-794A-4556-A8DB-F2B8F4AAE1AD}"/>
              </a:ext>
            </a:extLst>
          </p:cNvPr>
          <p:cNvSpPr>
            <a:spLocks noGrp="1"/>
          </p:cNvSpPr>
          <p:nvPr>
            <p:ph type="title"/>
          </p:nvPr>
        </p:nvSpPr>
        <p:spPr/>
        <p:txBody>
          <a:bodyPr/>
          <a:lstStyle/>
          <a:p>
            <a:r>
              <a:rPr lang="en-US" dirty="0"/>
              <a:t>Pods</a:t>
            </a:r>
          </a:p>
        </p:txBody>
      </p:sp>
      <p:sp>
        <p:nvSpPr>
          <p:cNvPr id="3" name="Content Placeholder 2">
            <a:extLst>
              <a:ext uri="{FF2B5EF4-FFF2-40B4-BE49-F238E27FC236}">
                <a16:creationId xmlns:a16="http://schemas.microsoft.com/office/drawing/2014/main" id="{26235B04-1A4B-4B5D-B7FB-6314821CA823}"/>
              </a:ext>
            </a:extLst>
          </p:cNvPr>
          <p:cNvSpPr>
            <a:spLocks noGrp="1"/>
          </p:cNvSpPr>
          <p:nvPr>
            <p:ph sz="half" idx="1"/>
          </p:nvPr>
        </p:nvSpPr>
        <p:spPr/>
        <p:txBody>
          <a:bodyPr>
            <a:normAutofit lnSpcReduction="10000"/>
          </a:bodyPr>
          <a:lstStyle/>
          <a:p>
            <a:r>
              <a:rPr lang="en-US" dirty="0"/>
              <a:t>Pods are the basic unit for running containers inside of K8</a:t>
            </a:r>
          </a:p>
          <a:p>
            <a:r>
              <a:rPr lang="en-US" dirty="0"/>
              <a:t>A pod provides a way to set environment variables mount storage and feed other information into a container</a:t>
            </a:r>
          </a:p>
          <a:p>
            <a:r>
              <a:rPr lang="en-US" dirty="0"/>
              <a:t>In Kubernetes, Pods are responsible for running your containers. Every Pod holds at least one container, and controls the execution of that container. When the containers exit, the Pod dies too.</a:t>
            </a:r>
          </a:p>
        </p:txBody>
      </p:sp>
      <p:sp>
        <p:nvSpPr>
          <p:cNvPr id="5" name="Content Placeholder 4">
            <a:extLst>
              <a:ext uri="{FF2B5EF4-FFF2-40B4-BE49-F238E27FC236}">
                <a16:creationId xmlns:a16="http://schemas.microsoft.com/office/drawing/2014/main" id="{89110DF8-B137-4D7F-B428-179205736567}"/>
              </a:ext>
            </a:extLst>
          </p:cNvPr>
          <p:cNvSpPr>
            <a:spLocks noGrp="1"/>
          </p:cNvSpPr>
          <p:nvPr>
            <p:ph sz="half" idx="2"/>
          </p:nvPr>
        </p:nvSpPr>
        <p:spPr/>
        <p:txBody>
          <a:bodyPr>
            <a:normAutofit lnSpcReduction="10000"/>
          </a:bodyPr>
          <a:lstStyle/>
          <a:p>
            <a:endParaRPr lang="en-US"/>
          </a:p>
        </p:txBody>
      </p:sp>
      <p:pic>
        <p:nvPicPr>
          <p:cNvPr id="4" name="Picture 3">
            <a:extLst>
              <a:ext uri="{FF2B5EF4-FFF2-40B4-BE49-F238E27FC236}">
                <a16:creationId xmlns:a16="http://schemas.microsoft.com/office/drawing/2014/main" id="{39B93FBF-5AFE-474F-AC11-BED84C1455FD}"/>
              </a:ext>
            </a:extLst>
          </p:cNvPr>
          <p:cNvPicPr>
            <a:picLocks noChangeAspect="1"/>
          </p:cNvPicPr>
          <p:nvPr/>
        </p:nvPicPr>
        <p:blipFill>
          <a:blip r:embed="rId2"/>
          <a:stretch>
            <a:fillRect/>
          </a:stretch>
        </p:blipFill>
        <p:spPr>
          <a:xfrm>
            <a:off x="6047422" y="2335696"/>
            <a:ext cx="4638675" cy="3343275"/>
          </a:xfrm>
          <a:prstGeom prst="rect">
            <a:avLst/>
          </a:prstGeom>
        </p:spPr>
      </p:pic>
    </p:spTree>
    <p:extLst>
      <p:ext uri="{BB962C8B-B14F-4D97-AF65-F5344CB8AC3E}">
        <p14:creationId xmlns:p14="http://schemas.microsoft.com/office/powerpoint/2010/main" val="3071393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D4DF-DA42-415E-A67E-276A8FDE82DF}"/>
              </a:ext>
            </a:extLst>
          </p:cNvPr>
          <p:cNvSpPr>
            <a:spLocks noGrp="1"/>
          </p:cNvSpPr>
          <p:nvPr>
            <p:ph type="title"/>
          </p:nvPr>
        </p:nvSpPr>
        <p:spPr/>
        <p:txBody>
          <a:bodyPr/>
          <a:lstStyle/>
          <a:p>
            <a:r>
              <a:rPr lang="en-US" dirty="0" err="1"/>
              <a:t>Replicasets</a:t>
            </a:r>
            <a:endParaRPr lang="en-US" dirty="0"/>
          </a:p>
        </p:txBody>
      </p:sp>
      <p:sp>
        <p:nvSpPr>
          <p:cNvPr id="3" name="Content Placeholder 2">
            <a:extLst>
              <a:ext uri="{FF2B5EF4-FFF2-40B4-BE49-F238E27FC236}">
                <a16:creationId xmlns:a16="http://schemas.microsoft.com/office/drawing/2014/main" id="{0734855C-9CCA-4A1F-BAB1-346BFD9D4796}"/>
              </a:ext>
            </a:extLst>
          </p:cNvPr>
          <p:cNvSpPr>
            <a:spLocks noGrp="1"/>
          </p:cNvSpPr>
          <p:nvPr>
            <p:ph sz="half" idx="1"/>
          </p:nvPr>
        </p:nvSpPr>
        <p:spPr/>
        <p:txBody>
          <a:bodyPr>
            <a:normAutofit/>
          </a:bodyPr>
          <a:lstStyle/>
          <a:p>
            <a:r>
              <a:rPr lang="en-US" dirty="0"/>
              <a:t>A </a:t>
            </a:r>
            <a:r>
              <a:rPr lang="en-US" dirty="0" err="1"/>
              <a:t>ReplicaSet</a:t>
            </a:r>
            <a:r>
              <a:rPr lang="en-US" dirty="0"/>
              <a:t> ensures that a set of identically configured Pods are running at the desired replica count. If a Pod drops off, the </a:t>
            </a:r>
            <a:r>
              <a:rPr lang="en-US" dirty="0" err="1"/>
              <a:t>ReplicaSet</a:t>
            </a:r>
            <a:r>
              <a:rPr lang="en-US" dirty="0"/>
              <a:t> brings a new one online as a replacement.</a:t>
            </a:r>
          </a:p>
          <a:p>
            <a:r>
              <a:rPr lang="en-US" dirty="0" err="1"/>
              <a:t>Replicasets</a:t>
            </a:r>
            <a:r>
              <a:rPr lang="en-US" dirty="0"/>
              <a:t> are considered “low-level” type in K8</a:t>
            </a:r>
          </a:p>
          <a:p>
            <a:r>
              <a:rPr lang="en-US" dirty="0"/>
              <a:t>Typically users use Deployments and </a:t>
            </a:r>
            <a:r>
              <a:rPr lang="en-US" dirty="0" err="1"/>
              <a:t>DaemonSets</a:t>
            </a:r>
            <a:endParaRPr lang="en-US" dirty="0"/>
          </a:p>
        </p:txBody>
      </p:sp>
      <p:sp>
        <p:nvSpPr>
          <p:cNvPr id="4" name="Content Placeholder 3">
            <a:extLst>
              <a:ext uri="{FF2B5EF4-FFF2-40B4-BE49-F238E27FC236}">
                <a16:creationId xmlns:a16="http://schemas.microsoft.com/office/drawing/2014/main" id="{703E78B0-E38B-4D4C-AD9C-BE732B3E1B75}"/>
              </a:ext>
            </a:extLst>
          </p:cNvPr>
          <p:cNvSpPr>
            <a:spLocks noGrp="1"/>
          </p:cNvSpPr>
          <p:nvPr>
            <p:ph sz="half" idx="2"/>
          </p:nvPr>
        </p:nvSpPr>
        <p:spPr/>
        <p:txBody>
          <a:bodyPr>
            <a:normAutofit/>
          </a:bodyPr>
          <a:lstStyle/>
          <a:p>
            <a:endParaRPr lang="en-US"/>
          </a:p>
        </p:txBody>
      </p:sp>
      <p:pic>
        <p:nvPicPr>
          <p:cNvPr id="5" name="Picture 4">
            <a:extLst>
              <a:ext uri="{FF2B5EF4-FFF2-40B4-BE49-F238E27FC236}">
                <a16:creationId xmlns:a16="http://schemas.microsoft.com/office/drawing/2014/main" id="{5EE5F87D-779C-42BC-9FE6-9BA9E880A370}"/>
              </a:ext>
            </a:extLst>
          </p:cNvPr>
          <p:cNvPicPr>
            <a:picLocks noChangeAspect="1"/>
          </p:cNvPicPr>
          <p:nvPr/>
        </p:nvPicPr>
        <p:blipFill>
          <a:blip r:embed="rId2"/>
          <a:stretch>
            <a:fillRect/>
          </a:stretch>
        </p:blipFill>
        <p:spPr>
          <a:xfrm>
            <a:off x="5884165" y="2286000"/>
            <a:ext cx="6013778" cy="3478696"/>
          </a:xfrm>
          <a:prstGeom prst="rect">
            <a:avLst/>
          </a:prstGeom>
        </p:spPr>
      </p:pic>
    </p:spTree>
    <p:extLst>
      <p:ext uri="{BB962C8B-B14F-4D97-AF65-F5344CB8AC3E}">
        <p14:creationId xmlns:p14="http://schemas.microsoft.com/office/powerpoint/2010/main" val="214216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2D753F-9EC4-4208-A9BA-9CF204A72E60}"/>
              </a:ext>
            </a:extLst>
          </p:cNvPr>
          <p:cNvSpPr>
            <a:spLocks noGrp="1"/>
          </p:cNvSpPr>
          <p:nvPr>
            <p:ph type="title"/>
          </p:nvPr>
        </p:nvSpPr>
        <p:spPr/>
        <p:txBody>
          <a:bodyPr/>
          <a:lstStyle/>
          <a:p>
            <a:r>
              <a:rPr lang="en-US" dirty="0"/>
              <a:t>Secrets</a:t>
            </a:r>
          </a:p>
        </p:txBody>
      </p:sp>
      <p:sp>
        <p:nvSpPr>
          <p:cNvPr id="6" name="Content Placeholder 5">
            <a:extLst>
              <a:ext uri="{FF2B5EF4-FFF2-40B4-BE49-F238E27FC236}">
                <a16:creationId xmlns:a16="http://schemas.microsoft.com/office/drawing/2014/main" id="{7A561812-4FF4-470E-877A-14B0F150C1FA}"/>
              </a:ext>
            </a:extLst>
          </p:cNvPr>
          <p:cNvSpPr>
            <a:spLocks noGrp="1"/>
          </p:cNvSpPr>
          <p:nvPr>
            <p:ph idx="1"/>
          </p:nvPr>
        </p:nvSpPr>
        <p:spPr/>
        <p:txBody>
          <a:bodyPr/>
          <a:lstStyle/>
          <a:p>
            <a:r>
              <a:rPr lang="en-US" dirty="0"/>
              <a:t>Secrets are used to store non-public information, such as tokens, certificates, or passwords. Secrets can be attached to Pods at runtime so that sensitive configuration data can be stored securely in the cluster.</a:t>
            </a:r>
          </a:p>
          <a:p>
            <a:r>
              <a:rPr lang="en-US" dirty="0"/>
              <a:t>Secrets are Base 64 encoded “at rest” but the data is automatically decoded when attached to a Pod</a:t>
            </a:r>
          </a:p>
          <a:p>
            <a:r>
              <a:rPr lang="en-US" dirty="0"/>
              <a:t>Secrets can be attached as files or environment variables. </a:t>
            </a:r>
          </a:p>
        </p:txBody>
      </p:sp>
    </p:spTree>
    <p:extLst>
      <p:ext uri="{BB962C8B-B14F-4D97-AF65-F5344CB8AC3E}">
        <p14:creationId xmlns:p14="http://schemas.microsoft.com/office/powerpoint/2010/main" val="2987243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0</TotalTime>
  <Words>1049</Words>
  <Application>Microsoft Office PowerPoint</Application>
  <PresentationFormat>Widescreen</PresentationFormat>
  <Paragraphs>128</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Wingdings 3</vt:lpstr>
      <vt:lpstr>Ion Boardroom</vt:lpstr>
      <vt:lpstr>Introduction to Kubernetes</vt:lpstr>
      <vt:lpstr>Containers</vt:lpstr>
      <vt:lpstr>Why Containers?</vt:lpstr>
      <vt:lpstr>Container</vt:lpstr>
      <vt:lpstr>Container  &amp; Virtual Machine</vt:lpstr>
      <vt:lpstr>Kubernetes (K8s)</vt:lpstr>
      <vt:lpstr>Pods</vt:lpstr>
      <vt:lpstr>Replicasets</vt:lpstr>
      <vt:lpstr>Secrets</vt:lpstr>
      <vt:lpstr>Deployments</vt:lpstr>
      <vt:lpstr>Daemonsets</vt:lpstr>
      <vt:lpstr>Ingresses</vt:lpstr>
      <vt:lpstr>Cronjobs</vt:lpstr>
      <vt:lpstr>CRD’s</vt:lpstr>
      <vt:lpstr>Service</vt:lpstr>
      <vt:lpstr>How Kubernetes works</vt:lpstr>
      <vt:lpstr>How k8 deployments work</vt:lpstr>
      <vt:lpstr>PowerPoint Presentation</vt:lpstr>
      <vt:lpstr>PowerPoint Presentation</vt:lpstr>
      <vt:lpstr>How k8 Scheduler work</vt:lpstr>
      <vt:lpstr>Scheduler</vt:lpstr>
      <vt:lpstr>Some common use Cases </vt:lpstr>
      <vt:lpstr>Demo</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Chandran, Abhilash</dc:creator>
  <cp:lastModifiedBy>Chandran, Abhilash</cp:lastModifiedBy>
  <cp:revision>17</cp:revision>
  <dcterms:created xsi:type="dcterms:W3CDTF">2019-06-26T19:36:26Z</dcterms:created>
  <dcterms:modified xsi:type="dcterms:W3CDTF">2019-06-27T21:00:25Z</dcterms:modified>
</cp:coreProperties>
</file>