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56" r:id="rId2"/>
    <p:sldId id="260" r:id="rId3"/>
    <p:sldId id="257" r:id="rId4"/>
    <p:sldId id="275" r:id="rId5"/>
    <p:sldId id="258" r:id="rId6"/>
    <p:sldId id="274" r:id="rId7"/>
    <p:sldId id="262" r:id="rId8"/>
    <p:sldId id="261" r:id="rId9"/>
    <p:sldId id="279" r:id="rId10"/>
    <p:sldId id="259" r:id="rId11"/>
    <p:sldId id="276" r:id="rId12"/>
    <p:sldId id="277" r:id="rId13"/>
    <p:sldId id="265" r:id="rId14"/>
    <p:sldId id="267" r:id="rId15"/>
    <p:sldId id="278" r:id="rId16"/>
    <p:sldId id="268" r:id="rId17"/>
    <p:sldId id="270" r:id="rId18"/>
    <p:sldId id="271" r:id="rId19"/>
    <p:sldId id="272" r:id="rId20"/>
    <p:sldId id="280" r:id="rId21"/>
    <p:sldId id="273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60D"/>
    <a:srgbClr val="FCC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25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306FC-17F2-4252-9607-2F1D78D8948E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68FCB-C455-42BA-A4B7-370C315C6C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8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23B9-B8E4-47AE-9651-1D7467353FC5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05D-5583-4602-90EF-D8D21FCB2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65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23B9-B8E4-47AE-9651-1D7467353FC5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05D-5583-4602-90EF-D8D21FCB2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85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23B9-B8E4-47AE-9651-1D7467353FC5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05D-5583-4602-90EF-D8D21FCB2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00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CC434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23B9-B8E4-47AE-9651-1D7467353FC5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05D-5583-4602-90EF-D8D21FCB2B2C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-67243"/>
            <a:ext cx="3606349" cy="3606349"/>
          </a:xfrm>
          <a:prstGeom prst="rect">
            <a:avLst/>
          </a:prstGeom>
        </p:spPr>
      </p:pic>
      <p:sp>
        <p:nvSpPr>
          <p:cNvPr id="10" name="ZoneTexte 9"/>
          <p:cNvSpPr txBox="1"/>
          <p:nvPr userDrawn="1"/>
        </p:nvSpPr>
        <p:spPr>
          <a:xfrm>
            <a:off x="10374284" y="606830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BF00ED2-2899-422B-AF9D-F2C29123AA14}" type="slidenum">
              <a:rPr lang="fr-FR" smtClean="0">
                <a:solidFill>
                  <a:srgbClr val="20160D"/>
                </a:solidFill>
              </a:rPr>
              <a:pPr algn="ctr"/>
              <a:t>‹N°›</a:t>
            </a:fld>
            <a:endParaRPr lang="fr-FR" dirty="0">
              <a:solidFill>
                <a:srgbClr val="2016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9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23B9-B8E4-47AE-9651-1D7467353FC5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05D-5583-4602-90EF-D8D21FCB2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99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23B9-B8E4-47AE-9651-1D7467353FC5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05D-5583-4602-90EF-D8D21FCB2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82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23B9-B8E4-47AE-9651-1D7467353FC5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05D-5583-4602-90EF-D8D21FCB2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01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23B9-B8E4-47AE-9651-1D7467353FC5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05D-5583-4602-90EF-D8D21FCB2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45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23B9-B8E4-47AE-9651-1D7467353FC5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05D-5583-4602-90EF-D8D21FCB2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49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23B9-B8E4-47AE-9651-1D7467353FC5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05D-5583-4602-90EF-D8D21FCB2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21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23B9-B8E4-47AE-9651-1D7467353FC5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05D-5583-4602-90EF-D8D21FCB2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6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6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F23B9-B8E4-47AE-9651-1D7467353FC5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B105D-5583-4602-90EF-D8D21FCB2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44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FCC434"/>
                </a:solidFill>
              </a:rPr>
              <a:t>Projet One Bee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sz="3200" b="1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55394" y="-1074295"/>
            <a:ext cx="7073016" cy="350476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430" y="4426840"/>
            <a:ext cx="7073016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3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Technologies </a:t>
            </a:r>
            <a:r>
              <a:rPr lang="fr-FR" dirty="0"/>
              <a:t>utilisées</a:t>
            </a: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807" y="4051009"/>
            <a:ext cx="1909471" cy="1118831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191" y="3034572"/>
            <a:ext cx="1316704" cy="711020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12" y="5566043"/>
            <a:ext cx="841859" cy="841859"/>
          </a:xfrm>
          <a:prstGeom prst="rect">
            <a:avLst/>
          </a:prstGeom>
        </p:spPr>
      </p:pic>
      <p:sp>
        <p:nvSpPr>
          <p:cNvPr id="57" name="Espace réservé du contenu 51"/>
          <p:cNvSpPr txBox="1">
            <a:spLocks/>
          </p:cNvSpPr>
          <p:nvPr/>
        </p:nvSpPr>
        <p:spPr>
          <a:xfrm>
            <a:off x="990600" y="1978025"/>
            <a:ext cx="30765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PHP</a:t>
            </a:r>
            <a:r>
              <a:rPr lang="fr-FR" dirty="0" smtClean="0"/>
              <a:t>/HTML/CSS/JS</a:t>
            </a:r>
            <a:endParaRPr lang="fr-FR" dirty="0"/>
          </a:p>
          <a:p>
            <a:r>
              <a:rPr lang="fr-FR" dirty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220502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Technologies </a:t>
            </a:r>
            <a:r>
              <a:rPr lang="fr-FR" dirty="0"/>
              <a:t>utilisées</a:t>
            </a: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862" y="3390082"/>
            <a:ext cx="1962150" cy="329876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807" y="4051009"/>
            <a:ext cx="1909471" cy="1118831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618" y="5326063"/>
            <a:ext cx="1290637" cy="1290637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191" y="3034572"/>
            <a:ext cx="1316704" cy="711020"/>
          </a:xfrm>
          <a:prstGeom prst="rect">
            <a:avLst/>
          </a:prstGeom>
        </p:spPr>
      </p:pic>
      <p:sp>
        <p:nvSpPr>
          <p:cNvPr id="52" name="Espace réservé du contenu 51"/>
          <p:cNvSpPr>
            <a:spLocks noGrp="1"/>
          </p:cNvSpPr>
          <p:nvPr>
            <p:ph idx="1"/>
          </p:nvPr>
        </p:nvSpPr>
        <p:spPr>
          <a:xfrm>
            <a:off x="4471988" y="1978025"/>
            <a:ext cx="3076575" cy="4351338"/>
          </a:xfrm>
        </p:spPr>
        <p:txBody>
          <a:bodyPr/>
          <a:lstStyle/>
          <a:p>
            <a:r>
              <a:rPr lang="fr-FR" dirty="0" err="1"/>
              <a:t>Highcharts</a:t>
            </a:r>
            <a:endParaRPr lang="fr-FR" dirty="0"/>
          </a:p>
          <a:p>
            <a:r>
              <a:rPr lang="fr-FR" dirty="0"/>
              <a:t>Ajax/jQuery</a:t>
            </a: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12" y="5566043"/>
            <a:ext cx="841859" cy="841859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523" y="4153694"/>
            <a:ext cx="2048828" cy="1020092"/>
          </a:xfrm>
          <a:prstGeom prst="rect">
            <a:avLst/>
          </a:prstGeom>
        </p:spPr>
      </p:pic>
      <p:sp>
        <p:nvSpPr>
          <p:cNvPr id="57" name="Espace réservé du contenu 51"/>
          <p:cNvSpPr txBox="1">
            <a:spLocks/>
          </p:cNvSpPr>
          <p:nvPr/>
        </p:nvSpPr>
        <p:spPr>
          <a:xfrm>
            <a:off x="990600" y="1978025"/>
            <a:ext cx="30765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PHP</a:t>
            </a:r>
            <a:r>
              <a:rPr lang="fr-FR" dirty="0" smtClean="0"/>
              <a:t>/HTML/CSS/JS</a:t>
            </a:r>
            <a:endParaRPr lang="fr-FR" dirty="0"/>
          </a:p>
          <a:p>
            <a:r>
              <a:rPr lang="fr-FR" dirty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223466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Technologies </a:t>
            </a:r>
            <a:r>
              <a:rPr lang="fr-FR" dirty="0"/>
              <a:t>utilisées</a:t>
            </a: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862" y="3390082"/>
            <a:ext cx="1962150" cy="329876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807" y="4051009"/>
            <a:ext cx="1909471" cy="1118831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618" y="5326063"/>
            <a:ext cx="1290637" cy="1290637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063" y="3530862"/>
            <a:ext cx="1777972" cy="919545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191" y="3034572"/>
            <a:ext cx="1316704" cy="711020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963" y="4932631"/>
            <a:ext cx="1002078" cy="1266825"/>
          </a:xfrm>
          <a:prstGeom prst="rect">
            <a:avLst/>
          </a:prstGeom>
        </p:spPr>
      </p:pic>
      <p:sp>
        <p:nvSpPr>
          <p:cNvPr id="52" name="Espace réservé du contenu 51"/>
          <p:cNvSpPr>
            <a:spLocks noGrp="1"/>
          </p:cNvSpPr>
          <p:nvPr>
            <p:ph idx="1"/>
          </p:nvPr>
        </p:nvSpPr>
        <p:spPr>
          <a:xfrm>
            <a:off x="4471988" y="1978025"/>
            <a:ext cx="3076575" cy="4351338"/>
          </a:xfrm>
        </p:spPr>
        <p:txBody>
          <a:bodyPr/>
          <a:lstStyle/>
          <a:p>
            <a:r>
              <a:rPr lang="fr-FR" dirty="0" err="1"/>
              <a:t>Highcharts</a:t>
            </a:r>
            <a:endParaRPr lang="fr-FR" dirty="0"/>
          </a:p>
          <a:p>
            <a:r>
              <a:rPr lang="fr-FR" dirty="0"/>
              <a:t>Ajax/jQuery</a:t>
            </a: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12" y="5566043"/>
            <a:ext cx="841859" cy="841859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523" y="4153694"/>
            <a:ext cx="2048828" cy="1020092"/>
          </a:xfrm>
          <a:prstGeom prst="rect">
            <a:avLst/>
          </a:prstGeom>
        </p:spPr>
      </p:pic>
      <p:sp>
        <p:nvSpPr>
          <p:cNvPr id="57" name="Espace réservé du contenu 51"/>
          <p:cNvSpPr txBox="1">
            <a:spLocks/>
          </p:cNvSpPr>
          <p:nvPr/>
        </p:nvSpPr>
        <p:spPr>
          <a:xfrm>
            <a:off x="990600" y="1978025"/>
            <a:ext cx="30765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PHP/HTML/CSS/JS</a:t>
            </a:r>
            <a:endParaRPr lang="fr-FR" dirty="0"/>
          </a:p>
          <a:p>
            <a:r>
              <a:rPr lang="fr-FR" dirty="0"/>
              <a:t>Bootstrap</a:t>
            </a:r>
          </a:p>
        </p:txBody>
      </p:sp>
      <p:sp>
        <p:nvSpPr>
          <p:cNvPr id="58" name="Espace réservé du contenu 51"/>
          <p:cNvSpPr txBox="1">
            <a:spLocks/>
          </p:cNvSpPr>
          <p:nvPr/>
        </p:nvSpPr>
        <p:spPr>
          <a:xfrm>
            <a:off x="7953376" y="1978025"/>
            <a:ext cx="30765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MySQL</a:t>
            </a:r>
          </a:p>
          <a:p>
            <a:r>
              <a:rPr lang="fr-FR" dirty="0"/>
              <a:t>Motion</a:t>
            </a:r>
          </a:p>
          <a:p>
            <a:r>
              <a:rPr lang="fr-FR" dirty="0" err="1"/>
              <a:t>Raspberry</a:t>
            </a:r>
            <a:r>
              <a:rPr lang="fr-FR" dirty="0"/>
              <a:t> </a:t>
            </a:r>
            <a:r>
              <a:rPr lang="fr-FR" dirty="0" smtClean="0"/>
              <a:t>PI </a:t>
            </a:r>
            <a:r>
              <a:rPr lang="fr-FR" dirty="0"/>
              <a:t>3</a:t>
            </a:r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881" y="5151760"/>
            <a:ext cx="11906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5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HTML/CSS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4776989" cy="4351338"/>
          </a:xfrm>
        </p:spPr>
        <p:txBody>
          <a:bodyPr/>
          <a:lstStyle/>
          <a:p>
            <a:r>
              <a:rPr lang="fr-FR" dirty="0"/>
              <a:t>Supporté par toutes les machines</a:t>
            </a:r>
          </a:p>
          <a:p>
            <a:endParaRPr lang="fr-FR" dirty="0"/>
          </a:p>
          <a:p>
            <a:r>
              <a:rPr lang="fr-FR" dirty="0"/>
              <a:t>Simple à maintenir</a:t>
            </a:r>
          </a:p>
          <a:p>
            <a:endParaRPr lang="fr-FR" dirty="0"/>
          </a:p>
          <a:p>
            <a:r>
              <a:rPr lang="fr-FR" dirty="0"/>
              <a:t>Répond à nos attentes</a:t>
            </a:r>
          </a:p>
          <a:p>
            <a:endParaRPr lang="fr-FR" dirty="0"/>
          </a:p>
          <a:p>
            <a:r>
              <a:rPr lang="fr-FR" dirty="0"/>
              <a:t>Passage de </a:t>
            </a:r>
            <a:r>
              <a:rPr lang="fr-FR" dirty="0" smtClean="0"/>
              <a:t>CSS, </a:t>
            </a:r>
            <a:r>
              <a:rPr lang="fr-FR" dirty="0"/>
              <a:t>entièrement à la main, à </a:t>
            </a:r>
            <a:r>
              <a:rPr lang="fr-FR" dirty="0" err="1"/>
              <a:t>B</a:t>
            </a:r>
            <a:r>
              <a:rPr lang="fr-FR" dirty="0" err="1" smtClean="0"/>
              <a:t>ootstrap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522" y="2171231"/>
            <a:ext cx="6135978" cy="290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9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35531" y="4885678"/>
            <a:ext cx="2667001" cy="1262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Passage de </a:t>
            </a:r>
            <a:r>
              <a:rPr lang="fr-FR" dirty="0" smtClean="0"/>
              <a:t>XML </a:t>
            </a:r>
            <a:r>
              <a:rPr lang="fr-FR" dirty="0"/>
              <a:t>à MySQL et </a:t>
            </a:r>
            <a:r>
              <a:rPr lang="fr-FR" dirty="0" smtClean="0"/>
              <a:t>PHP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5887863" cy="4351338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Plus simple pour stocker et traiter les données</a:t>
            </a:r>
          </a:p>
          <a:p>
            <a:endParaRPr lang="fr-FR" dirty="0"/>
          </a:p>
          <a:p>
            <a:r>
              <a:rPr lang="fr-FR" dirty="0" smtClean="0"/>
              <a:t>PHP pour </a:t>
            </a:r>
            <a:r>
              <a:rPr lang="fr-FR" dirty="0"/>
              <a:t>communiquer avec la base de </a:t>
            </a:r>
            <a:r>
              <a:rPr lang="fr-FR" dirty="0" smtClean="0"/>
              <a:t>données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+ Une version du projet avec </a:t>
            </a:r>
            <a:r>
              <a:rPr lang="fr-FR" dirty="0" err="1" smtClean="0"/>
              <a:t>SQLite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532" y="4885678"/>
            <a:ext cx="2667000" cy="126265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214" y="1592336"/>
            <a:ext cx="1479997" cy="147999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48" y="3519349"/>
            <a:ext cx="1933563" cy="105532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574" y="2917899"/>
            <a:ext cx="1977712" cy="1067964"/>
          </a:xfrm>
          <a:prstGeom prst="rect">
            <a:avLst/>
          </a:prstGeom>
        </p:spPr>
      </p:pic>
      <p:cxnSp>
        <p:nvCxnSpPr>
          <p:cNvPr id="10" name="Connecteur en arc 9"/>
          <p:cNvCxnSpPr/>
          <p:nvPr/>
        </p:nvCxnSpPr>
        <p:spPr>
          <a:xfrm>
            <a:off x="8822028" y="2198390"/>
            <a:ext cx="1555401" cy="686479"/>
          </a:xfrm>
          <a:prstGeom prst="curvedConnector3">
            <a:avLst>
              <a:gd name="adj1" fmla="val 103821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6429848" y="4232223"/>
            <a:ext cx="43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solidFill>
                  <a:schemeClr val="bg1"/>
                </a:solidFill>
              </a:rPr>
              <a:t>+</a:t>
            </a:r>
            <a:endParaRPr lang="fr-FR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20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JS pour actualiser le compteur et gérer l’affichage des </a:t>
            </a:r>
            <a:r>
              <a:rPr lang="fr-FR" dirty="0" smtClean="0"/>
              <a:t>graphiques</a:t>
            </a:r>
          </a:p>
          <a:p>
            <a:endParaRPr lang="fr-FR" dirty="0"/>
          </a:p>
          <a:p>
            <a:r>
              <a:rPr lang="fr-FR" dirty="0" smtClean="0"/>
              <a:t>Problème : recharge toute la page</a:t>
            </a:r>
          </a:p>
          <a:p>
            <a:endParaRPr lang="fr-FR" dirty="0"/>
          </a:p>
          <a:p>
            <a:pPr>
              <a:buFont typeface="Wingdings" panose="05000000000000000000" pitchFamily="2" charset="2"/>
              <a:buChar char="à"/>
            </a:pPr>
            <a:r>
              <a:rPr lang="fr-FR" dirty="0" smtClean="0">
                <a:sym typeface="Wingdings" panose="05000000000000000000" pitchFamily="2" charset="2"/>
              </a:rPr>
              <a:t> jQuery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dirty="0"/>
              <a:t> </a:t>
            </a:r>
            <a:r>
              <a:rPr lang="fr-FR" dirty="0" err="1"/>
              <a:t>XMLHttpRequest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852" y="3407583"/>
            <a:ext cx="3783674" cy="192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9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Passage de Chart.js à </a:t>
            </a:r>
            <a:r>
              <a:rPr lang="fr-FR" dirty="0" err="1"/>
              <a:t>Highcharts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Conseillé par le client</a:t>
            </a:r>
          </a:p>
          <a:p>
            <a:endParaRPr lang="fr-FR" dirty="0"/>
          </a:p>
          <a:p>
            <a:r>
              <a:rPr lang="fr-FR" dirty="0"/>
              <a:t>Options supplémentaires</a:t>
            </a:r>
          </a:p>
          <a:p>
            <a:endParaRPr lang="fr-FR" dirty="0"/>
          </a:p>
          <a:p>
            <a:r>
              <a:rPr lang="fr-FR" dirty="0" smtClean="0"/>
              <a:t>Exports </a:t>
            </a:r>
            <a:r>
              <a:rPr lang="fr-FR" dirty="0"/>
              <a:t>pris en charge</a:t>
            </a:r>
          </a:p>
        </p:txBody>
      </p:sp>
      <p:sp>
        <p:nvSpPr>
          <p:cNvPr id="5" name="Rectangle 4"/>
          <p:cNvSpPr/>
          <p:nvPr/>
        </p:nvSpPr>
        <p:spPr>
          <a:xfrm>
            <a:off x="5666704" y="1815921"/>
            <a:ext cx="5687096" cy="1867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371" y="1910006"/>
            <a:ext cx="5362360" cy="160592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04" y="4364639"/>
            <a:ext cx="5687096" cy="1686315"/>
          </a:xfrm>
          <a:prstGeom prst="rect">
            <a:avLst/>
          </a:prstGeom>
        </p:spPr>
      </p:pic>
      <p:cxnSp>
        <p:nvCxnSpPr>
          <p:cNvPr id="10" name="Connecteur droit avec flèche 9"/>
          <p:cNvCxnSpPr>
            <a:stCxn id="5" idx="2"/>
            <a:endCxn id="6" idx="0"/>
          </p:cNvCxnSpPr>
          <p:nvPr/>
        </p:nvCxnSpPr>
        <p:spPr>
          <a:xfrm>
            <a:off x="8510252" y="3683359"/>
            <a:ext cx="0" cy="68128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60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projet dans le groupe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Répartition des différentes fonctionnalités : </a:t>
            </a:r>
            <a:r>
              <a:rPr lang="fr-FR" dirty="0" err="1"/>
              <a:t>Trello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Mise en commun du travail : </a:t>
            </a:r>
            <a:r>
              <a:rPr lang="fr-FR" dirty="0" err="1"/>
              <a:t>Github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2336478"/>
            <a:ext cx="3762375" cy="115634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78" y="4621003"/>
            <a:ext cx="3328318" cy="123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1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exagone 11"/>
          <p:cNvSpPr/>
          <p:nvPr/>
        </p:nvSpPr>
        <p:spPr>
          <a:xfrm rot="893044">
            <a:off x="8020661" y="4271920"/>
            <a:ext cx="1034490" cy="943153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Hexagone 10"/>
          <p:cNvSpPr/>
          <p:nvPr/>
        </p:nvSpPr>
        <p:spPr>
          <a:xfrm rot="893044">
            <a:off x="8020663" y="3137503"/>
            <a:ext cx="1034490" cy="943153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Hexagone 9"/>
          <p:cNvSpPr/>
          <p:nvPr/>
        </p:nvSpPr>
        <p:spPr>
          <a:xfrm rot="893044">
            <a:off x="8020661" y="2007964"/>
            <a:ext cx="1034490" cy="943153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Avec les personnes tierces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5717146" cy="4351338"/>
          </a:xfrm>
        </p:spPr>
        <p:txBody>
          <a:bodyPr/>
          <a:lstStyle/>
          <a:p>
            <a:r>
              <a:rPr lang="fr-FR" dirty="0" smtClean="0"/>
              <a:t>Client</a:t>
            </a:r>
            <a:endParaRPr lang="fr-FR" dirty="0"/>
          </a:p>
          <a:p>
            <a:pPr lvl="1"/>
            <a:r>
              <a:rPr lang="fr-FR" dirty="0" err="1"/>
              <a:t>Versionning</a:t>
            </a:r>
            <a:endParaRPr lang="fr-FR" dirty="0"/>
          </a:p>
          <a:p>
            <a:pPr lvl="1"/>
            <a:r>
              <a:rPr lang="fr-FR" dirty="0" smtClean="0"/>
              <a:t>Réunions régulières</a:t>
            </a:r>
            <a:endParaRPr lang="fr-FR" dirty="0"/>
          </a:p>
          <a:p>
            <a:endParaRPr lang="fr-FR" dirty="0"/>
          </a:p>
          <a:p>
            <a:r>
              <a:rPr lang="fr-FR" dirty="0"/>
              <a:t>ESET (Electronique des Systèmes Embarqués et Télécommunication)</a:t>
            </a:r>
          </a:p>
          <a:p>
            <a:pPr lvl="1"/>
            <a:r>
              <a:rPr lang="fr-FR" dirty="0"/>
              <a:t>Principalement par mail</a:t>
            </a:r>
          </a:p>
          <a:p>
            <a:pPr lvl="1"/>
            <a:r>
              <a:rPr lang="fr-FR" dirty="0" smtClean="0"/>
              <a:t>Réunions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38156">
            <a:off x="8175325" y="2252219"/>
            <a:ext cx="725160" cy="45464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205273" y="4420333"/>
            <a:ext cx="665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20160D"/>
                </a:solidFill>
              </a:rPr>
              <a:t>v1</a:t>
            </a:r>
            <a:endParaRPr lang="fr-FR" sz="3600" dirty="0">
              <a:solidFill>
                <a:srgbClr val="20160D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468" y="3307623"/>
            <a:ext cx="552874" cy="55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3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8654" y="1825625"/>
            <a:ext cx="8765146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Problèmes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dirty="0"/>
              <a:t>Coordination avec les </a:t>
            </a:r>
            <a:r>
              <a:rPr lang="fr-FR" dirty="0" smtClean="0"/>
              <a:t>ESET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D</a:t>
            </a:r>
            <a:r>
              <a:rPr lang="fr-FR" dirty="0" smtClean="0"/>
              <a:t>ifficultés </a:t>
            </a:r>
            <a:r>
              <a:rPr lang="fr-FR" dirty="0"/>
              <a:t>de compréhension de la </a:t>
            </a:r>
            <a:r>
              <a:rPr lang="fr-FR" dirty="0" smtClean="0"/>
              <a:t>mission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Réglages du </a:t>
            </a:r>
            <a:r>
              <a:rPr lang="fr-FR" dirty="0" err="1" smtClean="0"/>
              <a:t>Raspberry</a:t>
            </a:r>
            <a:endParaRPr lang="fr-FR" dirty="0"/>
          </a:p>
        </p:txBody>
      </p:sp>
      <p:sp>
        <p:nvSpPr>
          <p:cNvPr id="11" name="Hexagone 10"/>
          <p:cNvSpPr/>
          <p:nvPr/>
        </p:nvSpPr>
        <p:spPr>
          <a:xfrm>
            <a:off x="882837" y="1914360"/>
            <a:ext cx="1379761" cy="1189449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31" r="22319"/>
          <a:stretch/>
        </p:blipFill>
        <p:spPr>
          <a:xfrm>
            <a:off x="1185932" y="2119628"/>
            <a:ext cx="791822" cy="74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5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Présentation des acteurs</a:t>
            </a:r>
          </a:p>
          <a:p>
            <a:r>
              <a:rPr lang="fr-FR" dirty="0" smtClean="0"/>
              <a:t>Objectifs</a:t>
            </a:r>
            <a:endParaRPr lang="fr-FR" dirty="0"/>
          </a:p>
          <a:p>
            <a:r>
              <a:rPr lang="fr-FR" dirty="0"/>
              <a:t>Fonctionnalités</a:t>
            </a:r>
          </a:p>
          <a:p>
            <a:pPr lvl="1"/>
            <a:r>
              <a:rPr lang="fr-FR" dirty="0"/>
              <a:t>Affichage des graphiques</a:t>
            </a:r>
          </a:p>
          <a:p>
            <a:pPr lvl="1"/>
            <a:r>
              <a:rPr lang="fr-FR" dirty="0"/>
              <a:t>Affichage du flux vidéo</a:t>
            </a:r>
          </a:p>
          <a:p>
            <a:r>
              <a:rPr lang="fr-FR" dirty="0" smtClean="0"/>
              <a:t>Technologies </a:t>
            </a:r>
            <a:r>
              <a:rPr lang="fr-FR" dirty="0"/>
              <a:t>utilisées</a:t>
            </a:r>
          </a:p>
          <a:p>
            <a:r>
              <a:rPr lang="fr-FR" dirty="0" smtClean="0"/>
              <a:t>Solutions</a:t>
            </a:r>
            <a:endParaRPr lang="fr-FR" dirty="0"/>
          </a:p>
          <a:p>
            <a:pPr lvl="1"/>
            <a:r>
              <a:rPr lang="fr-FR" dirty="0"/>
              <a:t>html/</a:t>
            </a:r>
            <a:r>
              <a:rPr lang="fr-FR" dirty="0" err="1"/>
              <a:t>css</a:t>
            </a:r>
            <a:endParaRPr lang="fr-FR" dirty="0"/>
          </a:p>
          <a:p>
            <a:pPr lvl="1"/>
            <a:r>
              <a:rPr lang="fr-FR" dirty="0"/>
              <a:t>Passage de </a:t>
            </a:r>
            <a:r>
              <a:rPr lang="fr-FR" dirty="0" smtClean="0"/>
              <a:t>XML </a:t>
            </a:r>
            <a:r>
              <a:rPr lang="fr-FR" dirty="0"/>
              <a:t>à MySQL</a:t>
            </a:r>
          </a:p>
          <a:p>
            <a:pPr lvl="1"/>
            <a:r>
              <a:rPr lang="fr-FR" dirty="0" smtClean="0"/>
              <a:t>PHP/JS</a:t>
            </a:r>
            <a:endParaRPr lang="fr-FR" dirty="0"/>
          </a:p>
          <a:p>
            <a:pPr lvl="1"/>
            <a:r>
              <a:rPr lang="fr-FR" dirty="0"/>
              <a:t>Passage de Chart.js à </a:t>
            </a:r>
            <a:r>
              <a:rPr lang="fr-FR" dirty="0" err="1"/>
              <a:t>Highcharts</a:t>
            </a:r>
            <a:endParaRPr lang="fr-FR" dirty="0"/>
          </a:p>
          <a:p>
            <a:r>
              <a:rPr lang="fr-FR" dirty="0"/>
              <a:t>Gestion de projet</a:t>
            </a:r>
          </a:p>
          <a:p>
            <a:pPr lvl="1"/>
            <a:r>
              <a:rPr lang="fr-FR" dirty="0"/>
              <a:t>Dans le groupe </a:t>
            </a:r>
          </a:p>
          <a:p>
            <a:pPr lvl="1"/>
            <a:r>
              <a:rPr lang="fr-FR" dirty="0"/>
              <a:t>Avec les personnes tierces</a:t>
            </a:r>
          </a:p>
          <a:p>
            <a:r>
              <a:rPr lang="fr-FR" dirty="0"/>
              <a:t>Bilan</a:t>
            </a:r>
          </a:p>
        </p:txBody>
      </p:sp>
    </p:spTree>
    <p:extLst>
      <p:ext uri="{BB962C8B-B14F-4D97-AF65-F5344CB8AC3E}">
        <p14:creationId xmlns:p14="http://schemas.microsoft.com/office/powerpoint/2010/main" val="242471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e 10"/>
          <p:cNvSpPr/>
          <p:nvPr/>
        </p:nvSpPr>
        <p:spPr>
          <a:xfrm>
            <a:off x="882837" y="1914360"/>
            <a:ext cx="1379761" cy="1189449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8654" y="1825625"/>
            <a:ext cx="8765146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Apprentissages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dirty="0"/>
              <a:t>Travailler en </a:t>
            </a:r>
            <a:r>
              <a:rPr lang="fr-FR" dirty="0" smtClean="0"/>
              <a:t>équipe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Se coordonner avec des personnes externes au </a:t>
            </a:r>
            <a:r>
              <a:rPr lang="fr-FR" dirty="0" smtClean="0"/>
              <a:t>groupe</a:t>
            </a:r>
          </a:p>
          <a:p>
            <a:pPr lvl="1"/>
            <a:endParaRPr lang="fr-FR" dirty="0"/>
          </a:p>
          <a:p>
            <a:pPr lvl="1"/>
            <a:r>
              <a:rPr lang="fr-FR" dirty="0" err="1" smtClean="0"/>
              <a:t>Versionning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/>
              <a:t>Apprentissage des technos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23" y="1914360"/>
            <a:ext cx="1149638" cy="11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0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ulle ronde 2"/>
          <p:cNvSpPr/>
          <p:nvPr/>
        </p:nvSpPr>
        <p:spPr>
          <a:xfrm>
            <a:off x="6093618" y="1564483"/>
            <a:ext cx="4067174" cy="3357562"/>
          </a:xfrm>
          <a:prstGeom prst="wedgeEllipseCallout">
            <a:avLst>
              <a:gd name="adj1" fmla="val -64393"/>
              <a:gd name="adj2" fmla="val 131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5629277" y="1099471"/>
            <a:ext cx="5038722" cy="2410492"/>
          </a:xfrm>
        </p:spPr>
        <p:txBody>
          <a:bodyPr>
            <a:normAutofit/>
          </a:bodyPr>
          <a:lstStyle/>
          <a:p>
            <a:r>
              <a:rPr lang="fr-FR" sz="7200" b="1" dirty="0">
                <a:solidFill>
                  <a:srgbClr val="FCC434"/>
                </a:solidFill>
              </a:rPr>
              <a:t>MERCI</a:t>
            </a: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5629277" y="3586163"/>
            <a:ext cx="5038722" cy="1671637"/>
          </a:xfrm>
        </p:spPr>
        <p:txBody>
          <a:bodyPr/>
          <a:lstStyle/>
          <a:p>
            <a:r>
              <a:rPr lang="fr-FR" dirty="0">
                <a:solidFill>
                  <a:srgbClr val="20160D"/>
                </a:solidFill>
              </a:rPr>
              <a:t>B</a:t>
            </a:r>
            <a:r>
              <a:rPr lang="fr-FR" dirty="0" smtClean="0">
                <a:solidFill>
                  <a:srgbClr val="20160D"/>
                </a:solidFill>
              </a:rPr>
              <a:t>onnes vacances !</a:t>
            </a:r>
            <a:endParaRPr lang="fr-FR" dirty="0">
              <a:solidFill>
                <a:srgbClr val="20160D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4135" y="2776125"/>
            <a:ext cx="5180466" cy="3146053"/>
          </a:xfrm>
          <a:prstGeom prst="rect">
            <a:avLst/>
          </a:prstGeom>
          <a:effectLst>
            <a:glow rad="292100">
              <a:srgbClr val="FCC434">
                <a:alpha val="8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61535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CC434"/>
                </a:solidFill>
              </a:rPr>
              <a:t>Présentation des acteurs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David BOZON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Solène DEMARS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Gaétan DEPREZ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Émilie PARDOEN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Jérémy VALETTE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707" y="2348139"/>
            <a:ext cx="2600730" cy="237844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53" y="2889661"/>
            <a:ext cx="35147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2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79982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34" y="1587657"/>
            <a:ext cx="6929939" cy="4619959"/>
          </a:xfrm>
        </p:spPr>
      </p:pic>
      <p:sp>
        <p:nvSpPr>
          <p:cNvPr id="11" name="ZoneTexte 10"/>
          <p:cNvSpPr txBox="1"/>
          <p:nvPr/>
        </p:nvSpPr>
        <p:spPr>
          <a:xfrm>
            <a:off x="8139448" y="2485621"/>
            <a:ext cx="32143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Problématique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Accès à la ruche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Accès aux informations dans le </a:t>
            </a:r>
            <a:r>
              <a:rPr lang="fr-FR" sz="2400" dirty="0" err="1" smtClean="0">
                <a:solidFill>
                  <a:schemeClr val="bg1"/>
                </a:solidFill>
              </a:rPr>
              <a:t>Raspberry</a:t>
            </a:r>
            <a:endParaRPr lang="fr-FR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Visualiser les informations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Accès au flux vidéo</a:t>
            </a:r>
          </a:p>
        </p:txBody>
      </p:sp>
    </p:spTree>
    <p:extLst>
      <p:ext uri="{BB962C8B-B14F-4D97-AF65-F5344CB8AC3E}">
        <p14:creationId xmlns:p14="http://schemas.microsoft.com/office/powerpoint/2010/main" val="149472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564" y="1561884"/>
            <a:ext cx="8694872" cy="4756748"/>
          </a:xfrm>
        </p:spPr>
      </p:pic>
    </p:spTree>
    <p:extLst>
      <p:ext uri="{BB962C8B-B14F-4D97-AF65-F5344CB8AC3E}">
        <p14:creationId xmlns:p14="http://schemas.microsoft.com/office/powerpoint/2010/main" val="201979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Affichage du flux </a:t>
            </a:r>
            <a:r>
              <a:rPr lang="fr-FR" dirty="0"/>
              <a:t>vidéo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40192" y="1825625"/>
            <a:ext cx="5313608" cy="4351338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Affichage en direct</a:t>
            </a:r>
          </a:p>
          <a:p>
            <a:endParaRPr lang="fr-FR" dirty="0"/>
          </a:p>
          <a:p>
            <a:r>
              <a:rPr lang="fr-FR" dirty="0"/>
              <a:t>Compteur en temps </a:t>
            </a:r>
            <a:r>
              <a:rPr lang="fr-FR" dirty="0" smtClean="0"/>
              <a:t>réel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4788102" cy="358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2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Affichage des graphiques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4313549" cy="4351338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Un graphique temps </a:t>
            </a:r>
            <a:r>
              <a:rPr lang="fr-FR" dirty="0" smtClean="0"/>
              <a:t>réel</a:t>
            </a:r>
          </a:p>
          <a:p>
            <a:endParaRPr lang="fr-FR" dirty="0"/>
          </a:p>
          <a:p>
            <a:r>
              <a:rPr lang="fr-FR" dirty="0"/>
              <a:t>Deux </a:t>
            </a:r>
            <a:r>
              <a:rPr lang="fr-FR" dirty="0" smtClean="0"/>
              <a:t>graphiques d’étude</a:t>
            </a:r>
            <a:endParaRPr lang="fr-FR" dirty="0"/>
          </a:p>
          <a:p>
            <a:endParaRPr lang="fr-FR" dirty="0"/>
          </a:p>
          <a:p>
            <a:r>
              <a:rPr lang="fr-FR" dirty="0"/>
              <a:t>Export des graphiques sous différents </a:t>
            </a:r>
            <a:r>
              <a:rPr lang="fr-FR" dirty="0" smtClean="0"/>
              <a:t>formats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103" y="2091531"/>
            <a:ext cx="55721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2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92225"/>
          </a:xfrm>
        </p:spPr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4" name="Hexagone 3"/>
          <p:cNvSpPr/>
          <p:nvPr/>
        </p:nvSpPr>
        <p:spPr>
          <a:xfrm>
            <a:off x="5226239" y="2885909"/>
            <a:ext cx="1379761" cy="1189449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4"/>
          <p:cNvSpPr/>
          <p:nvPr/>
        </p:nvSpPr>
        <p:spPr>
          <a:xfrm rot="5400000">
            <a:off x="5690542" y="3247182"/>
            <a:ext cx="547405" cy="466902"/>
          </a:xfrm>
          <a:prstGeom prst="triangle">
            <a:avLst/>
          </a:prstGeom>
          <a:solidFill>
            <a:srgbClr val="2016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1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294</Words>
  <Application>Microsoft Office PowerPoint</Application>
  <PresentationFormat>Grand écran</PresentationFormat>
  <Paragraphs>126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Thème Office</vt:lpstr>
      <vt:lpstr>Projet One Bee</vt:lpstr>
      <vt:lpstr>Plan</vt:lpstr>
      <vt:lpstr>Présentation des acteurs</vt:lpstr>
      <vt:lpstr>Objectifs</vt:lpstr>
      <vt:lpstr>Objectifs</vt:lpstr>
      <vt:lpstr>Objectifs</vt:lpstr>
      <vt:lpstr>Affichage du flux vidéo</vt:lpstr>
      <vt:lpstr>Affichage des graphiques</vt:lpstr>
      <vt:lpstr>Démo</vt:lpstr>
      <vt:lpstr>Technologies utilisées</vt:lpstr>
      <vt:lpstr>Technologies utilisées</vt:lpstr>
      <vt:lpstr>Technologies utilisées</vt:lpstr>
      <vt:lpstr>HTML/CSS</vt:lpstr>
      <vt:lpstr>Passage de XML à MySQL et PHP</vt:lpstr>
      <vt:lpstr>AJAX</vt:lpstr>
      <vt:lpstr>Passage de Chart.js à Highcharts</vt:lpstr>
      <vt:lpstr>Gestion de projet dans le groupe </vt:lpstr>
      <vt:lpstr>Avec les personnes tierces</vt:lpstr>
      <vt:lpstr>Bilan</vt:lpstr>
      <vt:lpstr>Bilan</vt:lpstr>
      <vt:lpstr>MERCI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bee</dc:title>
  <dc:creator>gaetan deprez</dc:creator>
  <cp:lastModifiedBy>Solène Demars</cp:lastModifiedBy>
  <cp:revision>57</cp:revision>
  <dcterms:created xsi:type="dcterms:W3CDTF">2017-05-16T07:37:35Z</dcterms:created>
  <dcterms:modified xsi:type="dcterms:W3CDTF">2017-05-18T09:21:20Z</dcterms:modified>
</cp:coreProperties>
</file>