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Google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Google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oogleSans-bold.fntdata"/><Relationship Id="rId6" Type="http://schemas.openxmlformats.org/officeDocument/2006/relationships/slide" Target="slides/slide1.xml"/><Relationship Id="rId18" Type="http://schemas.openxmlformats.org/officeDocument/2006/relationships/font" Target="fonts/Google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5bddd2e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5bddd2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5bddd2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5bddd2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5bddd2e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645bddd2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34f6570e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34f6570e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4fdf52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4fdf52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4f6570e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4f6570e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4f6570e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4f6570e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4fdf52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4fdf52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5bddd2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5bddd2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4fdf5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4fdf5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5bddd2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5bddd2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277275"/>
            <a:ext cx="8520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Google Sans"/>
              <a:buChar char="-"/>
            </a:pPr>
            <a:r>
              <a:rPr lang="en" sz="1800">
                <a:solidFill>
                  <a:srgbClr val="6AA84F"/>
                </a:solidFill>
                <a:latin typeface="Google Sans"/>
                <a:ea typeface="Google Sans"/>
                <a:cs typeface="Google Sans"/>
                <a:sym typeface="Google Sans"/>
              </a:rPr>
              <a:t>Riya G. Thakurta</a:t>
            </a:r>
            <a:endParaRPr sz="1800">
              <a:solidFill>
                <a:srgbClr val="6AA84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Google Sans"/>
                <a:ea typeface="Google Sans"/>
                <a:cs typeface="Google Sans"/>
                <a:sym typeface="Google Sans"/>
              </a:rPr>
              <a:t>WTM Kolkata Lead</a:t>
            </a:r>
            <a:endParaRPr sz="1800">
              <a:solidFill>
                <a:srgbClr val="6AA84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Google Sans"/>
                <a:ea typeface="Google Sans"/>
                <a:cs typeface="Google Sans"/>
                <a:sym typeface="Google Sans"/>
              </a:rPr>
              <a:t>Intel Software Innovator</a:t>
            </a:r>
            <a:endParaRPr sz="1800">
              <a:solidFill>
                <a:srgbClr val="6AA84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400" y="1"/>
            <a:ext cx="1502599" cy="150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42102" r="0" t="15268"/>
          <a:stretch/>
        </p:blipFill>
        <p:spPr>
          <a:xfrm>
            <a:off x="5684350" y="2287600"/>
            <a:ext cx="3367248" cy="27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6234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C78D8"/>
                </a:solidFill>
                <a:latin typeface="Google Sans"/>
                <a:ea typeface="Google Sans"/>
                <a:cs typeface="Google Sans"/>
                <a:sym typeface="Google Sans"/>
              </a:rPr>
              <a:t>Introduction to </a:t>
            </a:r>
            <a:r>
              <a:rPr lang="en" sz="4000">
                <a:solidFill>
                  <a:srgbClr val="3C78D8"/>
                </a:solidFill>
                <a:latin typeface="Google Sans"/>
                <a:ea typeface="Google Sans"/>
                <a:cs typeface="Google Sans"/>
                <a:sym typeface="Google Sans"/>
              </a:rPr>
              <a:t>IoT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2849" l="-17110" r="17110" t="-2850"/>
          <a:stretch/>
        </p:blipFill>
        <p:spPr>
          <a:xfrm>
            <a:off x="6003425" y="0"/>
            <a:ext cx="1385398" cy="138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88700" y="259275"/>
            <a:ext cx="8520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sz="3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25" y="923625"/>
            <a:ext cx="8941400" cy="41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 amt="11000"/>
          </a:blip>
          <a:srcRect b="28443" l="0" r="0" t="0"/>
          <a:stretch/>
        </p:blipFill>
        <p:spPr>
          <a:xfrm>
            <a:off x="-1324365" y="-75400"/>
            <a:ext cx="7295615" cy="522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720300" y="2142995"/>
            <a:ext cx="7703400" cy="1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623400" y="36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AA84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35750" y="1700400"/>
            <a:ext cx="82725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“</a:t>
            </a:r>
            <a:r>
              <a:rPr lang="en" sz="3600">
                <a:solidFill>
                  <a:srgbClr val="4A86E8"/>
                </a:solidFill>
              </a:rPr>
              <a:t>Face 1 new problem each week. </a:t>
            </a:r>
            <a:endParaRPr sz="3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   </a:t>
            </a:r>
            <a:r>
              <a:rPr lang="en" sz="3600">
                <a:solidFill>
                  <a:srgbClr val="4A86E8"/>
                </a:solidFill>
              </a:rPr>
              <a:t>Make a tiny project out of it.”</a:t>
            </a:r>
            <a:endParaRPr sz="3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                     _____</a:t>
            </a:r>
            <a:endParaRPr sz="3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               </a:t>
            </a:r>
            <a:endParaRPr sz="3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42102" r="0" t="15268"/>
          <a:stretch/>
        </p:blipFill>
        <p:spPr>
          <a:xfrm>
            <a:off x="925850" y="415775"/>
            <a:ext cx="5403427" cy="44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title"/>
          </p:nvPr>
        </p:nvSpPr>
        <p:spPr>
          <a:xfrm>
            <a:off x="818075" y="48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750" y="1302300"/>
            <a:ext cx="4158549" cy="365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Google Sans"/>
                <a:ea typeface="Google Sans"/>
                <a:cs typeface="Google Sans"/>
                <a:sym typeface="Google Sans"/>
              </a:rPr>
              <a:t>What is IoT</a:t>
            </a:r>
            <a:endParaRPr>
              <a:solidFill>
                <a:srgbClr val="3C78D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14975" y="1417250"/>
            <a:ext cx="53043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What is IoP &amp; IoT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What is IoT and why you should care 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Why IoT is important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How IoT works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Hardware Development Platforms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5" y="214625"/>
            <a:ext cx="8644050" cy="47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 amt="11000"/>
          </a:blip>
          <a:srcRect b="28443" l="0" r="0" t="0"/>
          <a:stretch/>
        </p:blipFill>
        <p:spPr>
          <a:xfrm>
            <a:off x="-1324365" y="-75400"/>
            <a:ext cx="7295615" cy="5220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20300" y="2142995"/>
            <a:ext cx="7703400" cy="1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78D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623400" y="36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What is it IoT  and why you should care </a:t>
            </a:r>
            <a:endParaRPr>
              <a:solidFill>
                <a:srgbClr val="6AA84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56400" y="1700400"/>
            <a:ext cx="82725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</a:rPr>
              <a:t>“</a:t>
            </a:r>
            <a:r>
              <a:rPr lang="en" sz="2400">
                <a:solidFill>
                  <a:srgbClr val="4A86E8"/>
                </a:solidFill>
              </a:rPr>
              <a:t>...the IoT enables a myriad of applications ranging from the   micro to the macro, and from the trivial to the critical”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88700" y="93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 Things</a:t>
            </a:r>
            <a:endParaRPr sz="6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+</a:t>
            </a:r>
            <a:endParaRPr sz="6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Sense &amp; Communicate</a:t>
            </a:r>
            <a:endParaRPr sz="6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45875" y="1315225"/>
            <a:ext cx="84633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Hardware Development</a:t>
            </a:r>
            <a:endParaRPr sz="6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              Platforms </a:t>
            </a:r>
            <a:endParaRPr sz="6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                 for IoT  </a:t>
            </a:r>
            <a:endParaRPr sz="6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75" y="334400"/>
            <a:ext cx="8447751" cy="46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684750" y="366250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41900" y="577750"/>
            <a:ext cx="90783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Google Sans"/>
              <a:buAutoNum type="arabicPeriod"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Basic Understanding of Hardware Components</a:t>
            </a:r>
            <a:endParaRPr sz="3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Google Sans"/>
              <a:buAutoNum type="arabicPeriod"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Board connection and Installation steps</a:t>
            </a:r>
            <a:endParaRPr sz="3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Google Sans"/>
              <a:buAutoNum type="arabicPeriod"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Configure the Arduino UNO Board - Atmega328</a:t>
            </a:r>
            <a:endParaRPr sz="3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Google Sans"/>
              <a:buAutoNum type="arabicPeriod"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Software requirements used in the project</a:t>
            </a:r>
            <a:endParaRPr sz="3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Google Sans"/>
              <a:buAutoNum type="arabicPeriod"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User Interface</a:t>
            </a:r>
            <a:endParaRPr sz="3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41900" y="577750"/>
            <a:ext cx="9078300" cy="13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Components you require to create your project:</a:t>
            </a:r>
            <a:endParaRPr sz="3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1. Arduino UNO Board </a:t>
            </a:r>
            <a:endParaRPr sz="3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2. Breadboard</a:t>
            </a:r>
            <a:endParaRPr sz="3000">
              <a:solidFill>
                <a:srgbClr val="00FF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3. Standard Type B USB cable x 1</a:t>
            </a:r>
            <a:endParaRPr sz="3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4. 10K resistor x 1</a:t>
            </a:r>
            <a:endParaRPr sz="3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Google Sans"/>
                <a:ea typeface="Google Sans"/>
                <a:cs typeface="Google Sans"/>
                <a:sym typeface="Google Sans"/>
              </a:rPr>
              <a:t>5. Short jumper wires x 3</a:t>
            </a:r>
            <a:endParaRPr sz="3000">
              <a:solidFill>
                <a:srgbClr val="F3F3F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