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462" r:id="rId3"/>
    <p:sldId id="483" r:id="rId4"/>
    <p:sldId id="482" r:id="rId5"/>
    <p:sldId id="385" r:id="rId6"/>
    <p:sldId id="476" r:id="rId7"/>
    <p:sldId id="468" r:id="rId8"/>
    <p:sldId id="466" r:id="rId9"/>
    <p:sldId id="474" r:id="rId10"/>
    <p:sldId id="475" r:id="rId11"/>
    <p:sldId id="465" r:id="rId12"/>
    <p:sldId id="484" r:id="rId13"/>
    <p:sldId id="473" r:id="rId14"/>
    <p:sldId id="467" r:id="rId15"/>
    <p:sldId id="477" r:id="rId16"/>
    <p:sldId id="485" r:id="rId17"/>
    <p:sldId id="486" r:id="rId18"/>
    <p:sldId id="384" r:id="rId19"/>
    <p:sldId id="488" r:id="rId20"/>
    <p:sldId id="469" r:id="rId21"/>
    <p:sldId id="489" r:id="rId22"/>
    <p:sldId id="487" r:id="rId23"/>
    <p:sldId id="471" r:id="rId24"/>
    <p:sldId id="490" r:id="rId25"/>
    <p:sldId id="492" r:id="rId26"/>
    <p:sldId id="491" r:id="rId27"/>
    <p:sldId id="464" r:id="rId28"/>
    <p:sldId id="494" r:id="rId29"/>
    <p:sldId id="493" r:id="rId30"/>
    <p:sldId id="472" r:id="rId31"/>
    <p:sldId id="495" r:id="rId32"/>
    <p:sldId id="496" r:id="rId33"/>
    <p:sldId id="481" r:id="rId34"/>
    <p:sldId id="497" r:id="rId35"/>
    <p:sldId id="479" r:id="rId36"/>
    <p:sldId id="480" r:id="rId37"/>
    <p:sldId id="498" r:id="rId38"/>
    <p:sldId id="499" r:id="rId39"/>
    <p:sldId id="478" r:id="rId40"/>
    <p:sldId id="503" r:id="rId41"/>
    <p:sldId id="502" r:id="rId42"/>
    <p:sldId id="501" r:id="rId43"/>
    <p:sldId id="500" r:id="rId44"/>
    <p:sldId id="461" r:id="rId4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Monaco"/>
        <a:ea typeface="Monaco"/>
        <a:cs typeface="Monaco"/>
        <a:sym typeface="Monac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0"/>
    <p:restoredTop sz="94709"/>
  </p:normalViewPr>
  <p:slideViewPr>
    <p:cSldViewPr snapToGrid="0">
      <p:cViewPr>
        <p:scale>
          <a:sx n="65" d="100"/>
          <a:sy n="65" d="100"/>
        </p:scale>
        <p:origin x="8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5892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1870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313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4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TTP 的原理和工作机制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Jetpack Compose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现在能做什么</a:t>
            </a:r>
          </a:p>
        </p:txBody>
      </p:sp>
      <p:sp>
        <p:nvSpPr>
          <p:cNvPr id="64" name="HenCoder Plus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414141"/>
            <a:ext cx="20828000" cy="236781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朱凯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（扔物线）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Kotlin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GDE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简单的绘制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：摆放就行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有时候也可以自己写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71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toon of a person&#10;&#10;Description automatically generated">
            <a:extLst>
              <a:ext uri="{FF2B5EF4-FFF2-40B4-BE49-F238E27FC236}">
                <a16:creationId xmlns:a16="http://schemas.microsoft.com/office/drawing/2014/main" id="{25723E7F-4BA0-B4A7-0919-835AD9BEF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231" y="5810250"/>
            <a:ext cx="2209800" cy="2095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6C9F9F-BBBB-3A10-CFFD-74A094EA86A2}"/>
              </a:ext>
            </a:extLst>
          </p:cNvPr>
          <p:cNvSpPr txBox="1"/>
          <p:nvPr/>
        </p:nvSpPr>
        <p:spPr>
          <a:xfrm>
            <a:off x="1254211" y="1403866"/>
            <a:ext cx="21160945" cy="3046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fun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Modifier.</a:t>
            </a:r>
            <a:r>
              <a:rPr lang="en-US" sz="3200" dirty="0" err="1">
                <a:solidFill>
                  <a:srgbClr val="56A8F5"/>
                </a:solidFill>
                <a:effectLst/>
                <a:latin typeface="JetBrains Mono" panose="02000009000000000000" pitchFamily="49" charset="0"/>
              </a:rPr>
              <a:t>unread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(show: Boolean, color: Color): Modifier = </a:t>
            </a:r>
            <a:r>
              <a:rPr lang="en-US" sz="3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this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drawWithContent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drawContent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(show) {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drawCircle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(color, </a:t>
            </a: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5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toPx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(), </a:t>
            </a:r>
            <a:r>
              <a:rPr lang="en-US" sz="3200" i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Offset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size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width</a:t>
            </a:r>
            <a:r>
              <a:rPr lang="en-US" sz="320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 </a:t>
            </a: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toPx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(), </a:t>
            </a: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1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toPx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()))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}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sz="320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30E60-BF3C-A648-ED39-5260C39EB5E4}"/>
              </a:ext>
            </a:extLst>
          </p:cNvPr>
          <p:cNvSpPr txBox="1"/>
          <p:nvPr/>
        </p:nvSpPr>
        <p:spPr>
          <a:xfrm>
            <a:off x="1254211" y="5443865"/>
            <a:ext cx="16119389" cy="5509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  <a:t>@Composable</a:t>
            </a:r>
            <a:br>
              <a:rPr lang="en-US" sz="3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fun </a:t>
            </a:r>
            <a:r>
              <a:rPr lang="en-US" sz="3200" dirty="0" err="1">
                <a:solidFill>
                  <a:srgbClr val="56A8F5"/>
                </a:solidFill>
                <a:effectLst/>
                <a:latin typeface="JetBrains Mono" panose="02000009000000000000" pitchFamily="49" charset="0"/>
              </a:rPr>
              <a:t>ModifierAvatar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 {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Image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 err="1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painterResource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R.drawable.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avatar_rengwuxian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), </a:t>
            </a:r>
            <a:r>
              <a:rPr lang="en-US" sz="320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3200" dirty="0">
                <a:solidFill>
                  <a:srgbClr val="6AAB73"/>
                </a:solidFill>
                <a:effectLst/>
                <a:latin typeface="Menlo-Regular" panose="020B0609030804020204" pitchFamily="49" charset="0"/>
              </a:rPr>
              <a:t>头像</a:t>
            </a:r>
            <a:r>
              <a:rPr lang="en-US" altLang="zh-CN" sz="320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altLang="zh-CN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Modifier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padding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size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48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unread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Color.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Red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clip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i="1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RoundedCornerShape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4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CF1A816-BDA7-35B0-0EFB-AD9A08753C29}"/>
              </a:ext>
            </a:extLst>
          </p:cNvPr>
          <p:cNvSpPr/>
          <p:nvPr/>
        </p:nvSpPr>
        <p:spPr>
          <a:xfrm>
            <a:off x="2757087" y="8849178"/>
            <a:ext cx="6016210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58F1F0-8F2C-A190-1A70-EC265CA9ADEC}"/>
              </a:ext>
            </a:extLst>
          </p:cNvPr>
          <p:cNvSpPr/>
          <p:nvPr/>
        </p:nvSpPr>
        <p:spPr>
          <a:xfrm>
            <a:off x="16102385" y="1360984"/>
            <a:ext cx="5338646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98BD89-8B61-A5E7-252A-4CCFC9BC064D}"/>
              </a:ext>
            </a:extLst>
          </p:cNvPr>
          <p:cNvSpPr/>
          <p:nvPr/>
        </p:nvSpPr>
        <p:spPr>
          <a:xfrm>
            <a:off x="1620266" y="1879968"/>
            <a:ext cx="3470718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884527-E0B5-7FDB-14BF-2A763C7C3905}"/>
              </a:ext>
            </a:extLst>
          </p:cNvPr>
          <p:cNvSpPr/>
          <p:nvPr/>
        </p:nvSpPr>
        <p:spPr>
          <a:xfrm>
            <a:off x="2163964" y="2843796"/>
            <a:ext cx="19064944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7755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17" grpId="0" animBg="1"/>
      <p:bldP spid="17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简单的绘制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：摆放就行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有时候也可以自己写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53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简单的绘制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：摆放就行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有时候也可以自己写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复杂的绘制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862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BCE155-702D-8CFE-4108-DCDFB39774A9}"/>
              </a:ext>
            </a:extLst>
          </p:cNvPr>
          <p:cNvSpPr txBox="1"/>
          <p:nvPr/>
        </p:nvSpPr>
        <p:spPr>
          <a:xfrm>
            <a:off x="1600201" y="1512137"/>
            <a:ext cx="13821031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Canvas</a:t>
            </a:r>
            <a: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(...)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8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drawIntoCanvas</a:t>
            </a:r>
            <a:r>
              <a:rPr lang="en-US" sz="48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</a:p>
          <a:p>
            <a:r>
              <a:rPr lang="en-US" sz="4800" b="1" dirty="0">
                <a:solidFill>
                  <a:srgbClr val="BCBEC4"/>
                </a:solidFill>
                <a:latin typeface="JetBrains Mono" panose="02000009000000000000" pitchFamily="49" charset="0"/>
              </a:rPr>
              <a:t>    ...</a:t>
            </a:r>
          </a:p>
          <a:p>
            <a:b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r>
              <a:rPr lang="en-US" sz="4800" b="1" dirty="0">
                <a:solidFill>
                  <a:srgbClr val="BCBEC4"/>
                </a:solidFill>
                <a:latin typeface="JetBrains Mono" panose="02000009000000000000" pitchFamily="49" charset="0"/>
              </a:rPr>
              <a:t>}</a:t>
            </a:r>
            <a:endParaRPr lang="en-US" sz="480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258D60-564B-3EC8-DD39-BD90BFA092FC}"/>
              </a:ext>
            </a:extLst>
          </p:cNvPr>
          <p:cNvSpPr/>
          <p:nvPr/>
        </p:nvSpPr>
        <p:spPr>
          <a:xfrm>
            <a:off x="2040395" y="2263449"/>
            <a:ext cx="6524485" cy="804871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376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BCE155-702D-8CFE-4108-DCDFB39774A9}"/>
              </a:ext>
            </a:extLst>
          </p:cNvPr>
          <p:cNvSpPr txBox="1"/>
          <p:nvPr/>
        </p:nvSpPr>
        <p:spPr>
          <a:xfrm>
            <a:off x="1600201" y="1512137"/>
            <a:ext cx="13821031" cy="89562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Canvas</a:t>
            </a:r>
            <a: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(...)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8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drawIntoCanvas</a:t>
            </a:r>
            <a:r>
              <a:rPr lang="en-US" sz="48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</a:p>
          <a:p>
            <a:r>
              <a:rPr lang="en-US" sz="4800" b="1" dirty="0">
                <a:solidFill>
                  <a:srgbClr val="BCBEC4"/>
                </a:solidFill>
                <a:latin typeface="JetBrains Mono" panose="02000009000000000000" pitchFamily="49" charset="0"/>
              </a:rPr>
              <a:t>    ...</a:t>
            </a:r>
          </a:p>
          <a:p>
            <a:b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800" b="1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it</a:t>
            </a:r>
            <a:r>
              <a:rPr lang="en-US" sz="48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48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nativeCanvas</a:t>
            </a:r>
            <a:r>
              <a:rPr lang="en-US" sz="48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48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let</a:t>
            </a:r>
            <a:r>
              <a:rPr lang="en-US" sz="48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 </a:t>
            </a:r>
            <a: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canvas </a:t>
            </a: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</a:t>
            </a:r>
          </a:p>
          <a:p>
            <a:b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8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canvas...</a:t>
            </a:r>
          </a:p>
          <a:p>
            <a:endParaRPr lang="en-US" sz="48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4800" b="1" dirty="0">
                <a:solidFill>
                  <a:srgbClr val="BCBEC4"/>
                </a:solidFill>
                <a:latin typeface="JetBrains Mono" panose="02000009000000000000" pitchFamily="49" charset="0"/>
              </a:rPr>
              <a:t>    }</a:t>
            </a:r>
            <a:r>
              <a:rPr lang="en-US" sz="4800" b="1" dirty="0">
                <a:solidFill>
                  <a:srgbClr val="BCBEC4">
                    <a:alpha val="5000"/>
                  </a:srgbClr>
                </a:solidFill>
                <a:latin typeface="JetBrains Mono" panose="02000009000000000000" pitchFamily="49" charset="0"/>
              </a:rPr>
              <a:t>.</a:t>
            </a:r>
          </a:p>
          <a:p>
            <a:r>
              <a:rPr lang="en-US" sz="48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}</a:t>
            </a:r>
          </a:p>
          <a:p>
            <a:r>
              <a:rPr lang="en-US" sz="4800" b="1" dirty="0">
                <a:solidFill>
                  <a:srgbClr val="BCBEC4"/>
                </a:solidFill>
                <a:latin typeface="JetBrains Mono" panose="02000009000000000000" pitchFamily="49" charset="0"/>
              </a:rPr>
              <a:t>}</a:t>
            </a:r>
            <a:endParaRPr lang="en-US" sz="480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</p:txBody>
      </p:sp>
      <p:pic>
        <p:nvPicPr>
          <p:cNvPr id="4" name="flip">
            <a:hlinkClick r:id="" action="ppaction://media"/>
            <a:extLst>
              <a:ext uri="{FF2B5EF4-FFF2-40B4-BE49-F238E27FC236}">
                <a16:creationId xmlns:a16="http://schemas.microsoft.com/office/drawing/2014/main" id="{2908178E-56FC-26F9-A723-3B7A112DEA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261492" y="3077251"/>
            <a:ext cx="7554097" cy="689808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F157-5AA7-BB96-A64A-DF1D2D98EE36}"/>
              </a:ext>
            </a:extLst>
          </p:cNvPr>
          <p:cNvSpPr/>
          <p:nvPr/>
        </p:nvSpPr>
        <p:spPr>
          <a:xfrm>
            <a:off x="10893287" y="5080789"/>
            <a:ext cx="4033675" cy="1021838"/>
          </a:xfrm>
          <a:prstGeom prst="roundRect">
            <a:avLst>
              <a:gd name="adj" fmla="val 23958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43DC01E-0F08-5D2A-4982-512A2BCA77A2}"/>
              </a:ext>
            </a:extLst>
          </p:cNvPr>
          <p:cNvSpPr/>
          <p:nvPr/>
        </p:nvSpPr>
        <p:spPr>
          <a:xfrm>
            <a:off x="3637890" y="6526292"/>
            <a:ext cx="3665735" cy="1021838"/>
          </a:xfrm>
          <a:prstGeom prst="roundRect">
            <a:avLst>
              <a:gd name="adj" fmla="val 23958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0069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6" grpId="0" animBg="1"/>
      <p:bldP spid="6" grpId="1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简单的绘制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：摆放就行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有时候也可以自己写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复杂的绘制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92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常用的基本组件和高级组件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「自定义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绘制、布局、触摸反馈</a:t>
            </a:r>
          </a:p>
        </p:txBody>
      </p:sp>
    </p:spTree>
    <p:extLst>
      <p:ext uri="{BB962C8B-B14F-4D97-AF65-F5344CB8AC3E}">
        <p14:creationId xmlns:p14="http://schemas.microsoft.com/office/powerpoint/2010/main" val="142007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628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简单的尺寸自定义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59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481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B24693-975F-1063-74FF-5BD8FA28D43B}"/>
              </a:ext>
            </a:extLst>
          </p:cNvPr>
          <p:cNvSpPr txBox="1"/>
          <p:nvPr/>
        </p:nvSpPr>
        <p:spPr>
          <a:xfrm>
            <a:off x="2096530" y="1686834"/>
            <a:ext cx="20190939" cy="84946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  <a:t>@Composable</a:t>
            </a:r>
            <a:br>
              <a:rPr lang="en-US" sz="4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fun </a:t>
            </a:r>
            <a:r>
              <a:rPr lang="en-US" sz="4200" dirty="0" err="1">
                <a:solidFill>
                  <a:srgbClr val="56A8F5"/>
                </a:solidFill>
                <a:effectLst/>
                <a:latin typeface="JetBrains Mono" panose="02000009000000000000" pitchFamily="49" charset="0"/>
              </a:rPr>
              <a:t>SquareImageView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 {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2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Image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200" dirty="0" err="1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painterResource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R.drawable.</a:t>
            </a:r>
            <a:r>
              <a:rPr lang="en-US" sz="4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avatar_rengwuxian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),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20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zh-CN" altLang="en-US" sz="4200" dirty="0">
                <a:solidFill>
                  <a:srgbClr val="6AAB73"/>
                </a:solidFill>
                <a:effectLst/>
                <a:latin typeface="Menlo-Regular" panose="020B0609030804020204" pitchFamily="49" charset="0"/>
              </a:rPr>
              <a:t>头像</a:t>
            </a:r>
            <a:r>
              <a:rPr lang="en-US" altLang="zh-CN" sz="420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altLang="zh-CN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altLang="zh-CN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altLang="zh-CN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Modifier.</a:t>
            </a:r>
            <a:r>
              <a:rPr lang="en-US" sz="4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layout</a:t>
            </a:r>
            <a:r>
              <a:rPr lang="en-US" sz="4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measurable, constraints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 =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measurable.measure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(constraints)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size = </a:t>
            </a:r>
            <a:r>
              <a:rPr lang="en-US" sz="4200" i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min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placeable.</a:t>
            </a:r>
            <a:r>
              <a:rPr lang="en-US" sz="4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width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placeable.</a:t>
            </a:r>
            <a:r>
              <a:rPr lang="en-US" sz="4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height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layout(size, size)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placeable.</a:t>
            </a:r>
            <a:r>
              <a:rPr lang="en-US" sz="4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placeRelative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4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0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}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758CDC-89F7-867B-9FCF-1CD7FE2F3EF7}"/>
              </a:ext>
            </a:extLst>
          </p:cNvPr>
          <p:cNvSpPr/>
          <p:nvPr/>
        </p:nvSpPr>
        <p:spPr>
          <a:xfrm>
            <a:off x="3152503" y="4878508"/>
            <a:ext cx="5343315" cy="707283"/>
          </a:xfrm>
          <a:prstGeom prst="roundRect">
            <a:avLst>
              <a:gd name="adj" fmla="val 18054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883CE0-3997-F256-4345-27835BB83F01}"/>
              </a:ext>
            </a:extLst>
          </p:cNvPr>
          <p:cNvSpPr/>
          <p:nvPr/>
        </p:nvSpPr>
        <p:spPr>
          <a:xfrm>
            <a:off x="9004852" y="5546035"/>
            <a:ext cx="10237305" cy="695739"/>
          </a:xfrm>
          <a:prstGeom prst="roundRect">
            <a:avLst>
              <a:gd name="adj" fmla="val 19248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8997F2-822B-C167-D431-AFE2B0C67A65}"/>
              </a:ext>
            </a:extLst>
          </p:cNvPr>
          <p:cNvSpPr/>
          <p:nvPr/>
        </p:nvSpPr>
        <p:spPr>
          <a:xfrm>
            <a:off x="3935895" y="6818244"/>
            <a:ext cx="6122505" cy="695739"/>
          </a:xfrm>
          <a:prstGeom prst="roundRect">
            <a:avLst>
              <a:gd name="adj" fmla="val 19248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1AD7A8-18CC-D3D1-9509-A524C7C33260}"/>
              </a:ext>
            </a:extLst>
          </p:cNvPr>
          <p:cNvSpPr/>
          <p:nvPr/>
        </p:nvSpPr>
        <p:spPr>
          <a:xfrm>
            <a:off x="3876261" y="6241774"/>
            <a:ext cx="16021878" cy="576469"/>
          </a:xfrm>
          <a:prstGeom prst="roundRect">
            <a:avLst>
              <a:gd name="adj" fmla="val 19248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76088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简单的尺寸自定义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532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简单的尺寸自定义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也可以，但更简单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77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98571-CC59-E07B-FD82-26E00B2D2F6D}"/>
              </a:ext>
            </a:extLst>
          </p:cNvPr>
          <p:cNvSpPr txBox="1"/>
          <p:nvPr/>
        </p:nvSpPr>
        <p:spPr>
          <a:xfrm>
            <a:off x="2269525" y="902523"/>
            <a:ext cx="19844950" cy="119109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  <a:t>@Composable</a:t>
            </a:r>
            <a:br>
              <a:rPr lang="en-US" sz="3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fun </a:t>
            </a:r>
            <a:r>
              <a:rPr lang="en-US" sz="3200" dirty="0" err="1">
                <a:solidFill>
                  <a:srgbClr val="56A8F5"/>
                </a:solidFill>
                <a:effectLst/>
                <a:latin typeface="JetBrains Mono" panose="02000009000000000000" pitchFamily="49" charset="0"/>
              </a:rPr>
              <a:t>FlowLayout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modifier: Modifier = Modifier,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children: </a:t>
            </a:r>
            <a:r>
              <a:rPr lang="en-US" sz="3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  <a:t>@Composable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 -&gt; Unit,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 {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Layout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modifier =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modifier,</a:t>
            </a:r>
            <a:r>
              <a:rPr lang="en-US" sz="3200" dirty="0">
                <a:solidFill>
                  <a:srgbClr val="BCBEC4"/>
                </a:solidFill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content =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children)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measurables, constraints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placeables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i="1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mutableListOf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&lt;List&lt;Placeable&gt;&gt;()</a:t>
            </a:r>
          </a:p>
          <a:p>
            <a:r>
              <a:rPr lang="en-US" sz="3200" dirty="0">
                <a:solidFill>
                  <a:srgbClr val="BCBEC4"/>
                </a:solidFill>
                <a:latin typeface="JetBrains Mono" panose="02000009000000000000" pitchFamily="49" charset="0"/>
              </a:rPr>
              <a:t>    ...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measurables.</a:t>
            </a:r>
            <a:r>
              <a:rPr lang="en-US" sz="3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forEach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measurable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3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measurable.measure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i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Constraints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...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r>
              <a:rPr lang="en-US" sz="3200" b="1" dirty="0">
                <a:solidFill>
                  <a:srgbClr val="BCBEC4"/>
                </a:solidFill>
                <a:latin typeface="JetBrains Mono" panose="02000009000000000000" pitchFamily="49" charset="0"/>
              </a:rPr>
              <a:t>    ...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layout(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constraints.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maxWidth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height)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placeables.</a:t>
            </a:r>
            <a:r>
              <a:rPr lang="en-US" sz="3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forEachIndexed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index, row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row.</a:t>
            </a:r>
            <a:r>
              <a:rPr lang="en-US" sz="3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forEach</a:t>
            </a:r>
            <a:r>
              <a:rPr lang="en-US" sz="3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placeable.</a:t>
            </a:r>
            <a:r>
              <a:rPr lang="en-US" sz="3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placeRelative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x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xPosition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y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yPosition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  ...</a:t>
            </a:r>
            <a:br>
              <a:rPr lang="en-US" sz="320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...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}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}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08466B6-E170-336D-63AF-C12A5BCA8BDE}"/>
              </a:ext>
            </a:extLst>
          </p:cNvPr>
          <p:cNvSpPr/>
          <p:nvPr/>
        </p:nvSpPr>
        <p:spPr>
          <a:xfrm>
            <a:off x="2695304" y="3253791"/>
            <a:ext cx="11696558" cy="647649"/>
          </a:xfrm>
          <a:prstGeom prst="roundRect">
            <a:avLst>
              <a:gd name="adj" fmla="val 22834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23DB9AE-DC54-7C07-3209-A6DC497FAE3E}"/>
              </a:ext>
            </a:extLst>
          </p:cNvPr>
          <p:cNvSpPr/>
          <p:nvPr/>
        </p:nvSpPr>
        <p:spPr>
          <a:xfrm>
            <a:off x="7604567" y="5359078"/>
            <a:ext cx="8264324" cy="544011"/>
          </a:xfrm>
          <a:prstGeom prst="roundRect">
            <a:avLst>
              <a:gd name="adj" fmla="val 26337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A721DB-E674-31E1-D6C7-1EAB6A7D83D3}"/>
              </a:ext>
            </a:extLst>
          </p:cNvPr>
          <p:cNvSpPr/>
          <p:nvPr/>
        </p:nvSpPr>
        <p:spPr>
          <a:xfrm>
            <a:off x="3207695" y="7185711"/>
            <a:ext cx="9685345" cy="647649"/>
          </a:xfrm>
          <a:prstGeom prst="roundRect">
            <a:avLst>
              <a:gd name="adj" fmla="val 21047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B0EA09-03E5-E12A-75F2-A54907A5E9F5}"/>
              </a:ext>
            </a:extLst>
          </p:cNvPr>
          <p:cNvSpPr/>
          <p:nvPr/>
        </p:nvSpPr>
        <p:spPr>
          <a:xfrm>
            <a:off x="4548815" y="8679231"/>
            <a:ext cx="13434385" cy="647649"/>
          </a:xfrm>
          <a:prstGeom prst="roundRect">
            <a:avLst>
              <a:gd name="adj" fmla="val 21047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399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简单的尺寸自定义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也可以，但更简单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55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6727F-CDEC-C43F-062F-2A7003FB9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507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常用的基本组件和高级组件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「自定义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绘制、布局、触摸反馈</a:t>
            </a:r>
          </a:p>
        </p:txBody>
      </p:sp>
    </p:spTree>
    <p:extLst>
      <p:ext uri="{BB962C8B-B14F-4D97-AF65-F5344CB8AC3E}">
        <p14:creationId xmlns:p14="http://schemas.microsoft.com/office/powerpoint/2010/main" val="3340299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触摸反馈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75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触摸反馈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默认支持的手势更多</a:t>
            </a:r>
          </a:p>
        </p:txBody>
      </p:sp>
    </p:spTree>
    <p:extLst>
      <p:ext uri="{BB962C8B-B14F-4D97-AF65-F5344CB8AC3E}">
        <p14:creationId xmlns:p14="http://schemas.microsoft.com/office/powerpoint/2010/main" val="425199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触摸反馈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默认支持的手势更多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自定义的逻辑也更好写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8416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常用的基本组件和高级组件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1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F24BCB-A741-B4C4-276E-7149BDB71384}"/>
              </a:ext>
            </a:extLst>
          </p:cNvPr>
          <p:cNvSpPr txBox="1"/>
          <p:nvPr/>
        </p:nvSpPr>
        <p:spPr>
          <a:xfrm>
            <a:off x="4667559" y="1296859"/>
            <a:ext cx="15048882" cy="104336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  <a:t>@Composable</a:t>
            </a:r>
            <a:br>
              <a:rPr lang="en-US" sz="4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fun </a:t>
            </a:r>
            <a:r>
              <a:rPr lang="en-US" sz="4200" dirty="0" err="1">
                <a:solidFill>
                  <a:srgbClr val="56A8F5"/>
                </a:solidFill>
                <a:effectLst/>
                <a:latin typeface="JetBrains Mono" panose="02000009000000000000" pitchFamily="49" charset="0"/>
              </a:rPr>
              <a:t>TouchLayout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 {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Box(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Modifier.pointerInput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(Unit)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awaitEachGesture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down =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awaitFirstDown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while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 {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4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event =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awaitPointerEvent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  ...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}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while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true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 {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4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evnet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awaitPointerEvent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  ...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}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}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E0412-9B8D-8C82-DFCB-A4A03A180B48}"/>
              </a:ext>
            </a:extLst>
          </p:cNvPr>
          <p:cNvSpPr/>
          <p:nvPr/>
        </p:nvSpPr>
        <p:spPr>
          <a:xfrm>
            <a:off x="5852160" y="3253791"/>
            <a:ext cx="6035040" cy="731520"/>
          </a:xfrm>
          <a:prstGeom prst="roundRect">
            <a:avLst>
              <a:gd name="adj" fmla="val 25836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CA2EB6-FA05-6A01-46A2-0604B4D674E2}"/>
              </a:ext>
            </a:extLst>
          </p:cNvPr>
          <p:cNvSpPr/>
          <p:nvPr/>
        </p:nvSpPr>
        <p:spPr>
          <a:xfrm>
            <a:off x="9479280" y="2522271"/>
            <a:ext cx="6035040" cy="731520"/>
          </a:xfrm>
          <a:prstGeom prst="roundRect">
            <a:avLst>
              <a:gd name="adj" fmla="val 25182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5A89F2-EE8A-DBCE-87FE-5872B13282FC}"/>
              </a:ext>
            </a:extLst>
          </p:cNvPr>
          <p:cNvSpPr/>
          <p:nvPr/>
        </p:nvSpPr>
        <p:spPr>
          <a:xfrm>
            <a:off x="6431279" y="4541520"/>
            <a:ext cx="11009555" cy="2612315"/>
          </a:xfrm>
          <a:prstGeom prst="roundRect">
            <a:avLst>
              <a:gd name="adj" fmla="val 9416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124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触摸反馈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默认支持的手势更多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自定义的逻辑也更好写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66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触摸反馈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B5CDD-2EBD-F235-71EF-4364B7086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331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0">
        <p:fade/>
      </p:transition>
    </mc:Choice>
    <mc:Fallback>
      <p:transition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常用的基本组件和高级组件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「自定义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绘制、布局、触摸反馈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动画、主题，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205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动画、主题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4BDF4-9B39-AF87-327A-7CAF8FFC5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1803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7305D-3933-AB27-7748-9B073CDE8DC9}"/>
              </a:ext>
            </a:extLst>
          </p:cNvPr>
          <p:cNvSpPr txBox="1"/>
          <p:nvPr/>
        </p:nvSpPr>
        <p:spPr>
          <a:xfrm>
            <a:off x="2724150" y="3620006"/>
            <a:ext cx="12192000" cy="5909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if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showDetailView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n-US" sz="4200" dirty="0">
                <a:solidFill>
                  <a:srgbClr val="BCBEC4"/>
                </a:solidFill>
                <a:latin typeface="JetBrains Mono" panose="02000009000000000000" pitchFamily="49" charset="0"/>
              </a:rPr>
              <a:t>  ...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200" dirty="0" err="1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sharedText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</a:t>
            </a:r>
          </a:p>
          <a:p>
            <a:r>
              <a:rPr lang="en-US" sz="4200" dirty="0">
                <a:solidFill>
                  <a:srgbClr val="BCBEC4"/>
                </a:solidFill>
                <a:latin typeface="JetBrains Mono" panose="02000009000000000000" pitchFamily="49" charset="0"/>
              </a:rPr>
              <a:t>  ...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 </a:t>
            </a: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else 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...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200" dirty="0" err="1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sharedText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...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pic>
        <p:nvPicPr>
          <p:cNvPr id="5" name="转场">
            <a:hlinkClick r:id="" action="ppaction://media"/>
            <a:extLst>
              <a:ext uri="{FF2B5EF4-FFF2-40B4-BE49-F238E27FC236}">
                <a16:creationId xmlns:a16="http://schemas.microsoft.com/office/drawing/2014/main" id="{6A664398-6298-11F9-734B-E6B643E38E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62300" y="0"/>
            <a:ext cx="8521700" cy="1371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FCA2FF-B37D-CC5F-1672-BEFB5BE601A4}"/>
              </a:ext>
            </a:extLst>
          </p:cNvPr>
          <p:cNvSpPr/>
          <p:nvPr/>
        </p:nvSpPr>
        <p:spPr>
          <a:xfrm>
            <a:off x="3287865" y="4943443"/>
            <a:ext cx="4206239" cy="731520"/>
          </a:xfrm>
          <a:prstGeom prst="roundRect">
            <a:avLst>
              <a:gd name="adj" fmla="val 25836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C8554B-DB3A-4050-14D5-63FD4B6BCB55}"/>
              </a:ext>
            </a:extLst>
          </p:cNvPr>
          <p:cNvSpPr/>
          <p:nvPr/>
        </p:nvSpPr>
        <p:spPr>
          <a:xfrm>
            <a:off x="3287865" y="7487860"/>
            <a:ext cx="4206239" cy="731520"/>
          </a:xfrm>
          <a:prstGeom prst="roundRect">
            <a:avLst>
              <a:gd name="adj" fmla="val 25836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80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27305D-3933-AB27-7748-9B073CDE8DC9}"/>
              </a:ext>
            </a:extLst>
          </p:cNvPr>
          <p:cNvSpPr txBox="1"/>
          <p:nvPr/>
        </p:nvSpPr>
        <p:spPr>
          <a:xfrm>
            <a:off x="811943" y="706643"/>
            <a:ext cx="15368716" cy="119109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targetColors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when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(theme) {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WeComposeTheme.Theme.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Light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 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LightColorPalette</a:t>
            </a:r>
            <a:b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WeComposeTheme.Theme.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Dark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 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DarkColorPalette</a:t>
            </a:r>
            <a:b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WeComposeTheme.Theme.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NewYear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-&gt; 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NewYearColorPalette</a:t>
            </a:r>
            <a:b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endParaRPr lang="en-US" sz="3200" dirty="0">
              <a:solidFill>
                <a:srgbClr val="6BB38A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3200" dirty="0" err="1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val</a:t>
            </a:r>
            <a:r>
              <a:rPr lang="en-US" sz="3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colors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WeComposeColors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bottomBar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bottomBar.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background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background.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listItem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listItem.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divider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chatListDivider.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chatPage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chatPage.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textPrimary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textPrimary.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textPrimaryMe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textPrimaryMe.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textSecondary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3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textSecondary.</a:t>
            </a:r>
            <a:r>
              <a:rPr lang="en-US" sz="3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...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endParaRPr lang="en-US" sz="3200" dirty="0">
              <a:solidFill>
                <a:srgbClr val="6BB38A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sz="3200" dirty="0" err="1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CompositionLocalProvider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3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LocalWeColors</a:t>
            </a:r>
            <a:r>
              <a:rPr lang="en-US" sz="3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provides colors) </a:t>
            </a: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3200" dirty="0" err="1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MaterialTheme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shapes = </a:t>
            </a:r>
            <a:r>
              <a:rPr lang="en-US" sz="32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shapes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content = </a:t>
            </a: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content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)</a:t>
            </a:r>
            <a:br>
              <a:rPr lang="en-US" sz="3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3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endParaRPr lang="en-US" sz="320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</p:txBody>
      </p:sp>
      <p:pic>
        <p:nvPicPr>
          <p:cNvPr id="7" name="主题切换">
            <a:hlinkClick r:id="" action="ppaction://media"/>
            <a:extLst>
              <a:ext uri="{FF2B5EF4-FFF2-40B4-BE49-F238E27FC236}">
                <a16:creationId xmlns:a16="http://schemas.microsoft.com/office/drawing/2014/main" id="{93FA1CAC-DFAE-876D-D80A-FB6128FDA4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887700" y="0"/>
            <a:ext cx="8496300" cy="13716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C9D3D1-65B4-9382-3CA0-D1835BD57A8E}"/>
              </a:ext>
            </a:extLst>
          </p:cNvPr>
          <p:cNvSpPr/>
          <p:nvPr/>
        </p:nvSpPr>
        <p:spPr>
          <a:xfrm>
            <a:off x="5315448" y="706643"/>
            <a:ext cx="3430987" cy="605322"/>
          </a:xfrm>
          <a:prstGeom prst="roundRect">
            <a:avLst>
              <a:gd name="adj" fmla="val 25836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7F9D1F-89FE-DC37-D078-D751AB5B649D}"/>
              </a:ext>
            </a:extLst>
          </p:cNvPr>
          <p:cNvSpPr/>
          <p:nvPr/>
        </p:nvSpPr>
        <p:spPr>
          <a:xfrm>
            <a:off x="637431" y="3661877"/>
            <a:ext cx="9639630" cy="5561635"/>
          </a:xfrm>
          <a:prstGeom prst="roundRect">
            <a:avLst>
              <a:gd name="adj" fmla="val 4748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F28306-8434-C71F-24B4-CBED42502C44}"/>
              </a:ext>
            </a:extLst>
          </p:cNvPr>
          <p:cNvSpPr/>
          <p:nvPr/>
        </p:nvSpPr>
        <p:spPr>
          <a:xfrm>
            <a:off x="637430" y="9402418"/>
            <a:ext cx="13807775" cy="621258"/>
          </a:xfrm>
          <a:prstGeom prst="roundRect">
            <a:avLst>
              <a:gd name="adj" fmla="val 20964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591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2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3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动画、主题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4BDF4-9B39-AF87-327A-7CAF8FFC5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739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常用的基本组件和高级组件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「自定义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绘制、布局、触摸反馈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动画、主题，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055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29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常用的基本组件和高级组件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「自定义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」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绘制、布局、触摸反馈</a:t>
            </a:r>
          </a:p>
        </p:txBody>
      </p:sp>
    </p:spTree>
    <p:extLst>
      <p:ext uri="{BB962C8B-B14F-4D97-AF65-F5344CB8AC3E}">
        <p14:creationId xmlns:p14="http://schemas.microsoft.com/office/powerpoint/2010/main" val="227837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选题的纠结</a:t>
            </a:r>
          </a:p>
        </p:txBody>
      </p:sp>
    </p:spTree>
    <p:extLst>
      <p:ext uri="{BB962C8B-B14F-4D97-AF65-F5344CB8AC3E}">
        <p14:creationId xmlns:p14="http://schemas.microsoft.com/office/powerpoint/2010/main" val="704488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选题的纠结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45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选题的纠结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Compose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80908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选题的纠结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Compose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Compose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Flutter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53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xfrm>
            <a:off x="2951480" y="4965032"/>
            <a:ext cx="21005800" cy="2286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zh-CN" altLang="en-US" sz="3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问题？</a:t>
            </a:r>
            <a:endParaRPr sz="3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D9B78-43B6-2A6B-E3DE-D6F1456ED377}"/>
              </a:ext>
            </a:extLst>
          </p:cNvPr>
          <p:cNvSpPr txBox="1"/>
          <p:nvPr/>
        </p:nvSpPr>
        <p:spPr>
          <a:xfrm>
            <a:off x="7889358" y="3208987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onaco"/>
              <a:ea typeface="Monaco"/>
              <a:cs typeface="Monaco"/>
              <a:sym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5637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582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简单的绘制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：摆放就行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99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F3B00F-D447-16E7-8A21-920D64C66F05}"/>
              </a:ext>
            </a:extLst>
          </p:cNvPr>
          <p:cNvSpPr txBox="1"/>
          <p:nvPr/>
        </p:nvSpPr>
        <p:spPr>
          <a:xfrm>
            <a:off x="1476633" y="1814886"/>
            <a:ext cx="15550978" cy="7201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4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  <a:t>@Composable</a:t>
            </a:r>
            <a:br>
              <a:rPr lang="en-US" sz="4200" dirty="0">
                <a:solidFill>
                  <a:srgbClr val="B3AE60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CF8E6D"/>
                </a:solidFill>
                <a:effectLst/>
                <a:latin typeface="JetBrains Mono" panose="02000009000000000000" pitchFamily="49" charset="0"/>
              </a:rPr>
              <a:t>fun </a:t>
            </a:r>
            <a:r>
              <a:rPr lang="en-US" sz="4200" dirty="0">
                <a:solidFill>
                  <a:srgbClr val="56A8F5"/>
                </a:solidFill>
                <a:effectLst/>
                <a:latin typeface="JetBrains Mono" panose="02000009000000000000" pitchFamily="49" charset="0"/>
              </a:rPr>
              <a:t>Ball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() {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2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Box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Modifier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</a:t>
            </a:r>
            <a:r>
              <a:rPr lang="en-US" sz="4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size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32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4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dp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.</a:t>
            </a:r>
            <a:r>
              <a:rPr lang="en-US" sz="4200" i="1" dirty="0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background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Color.</a:t>
            </a:r>
            <a:r>
              <a:rPr lang="en-US" sz="4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Red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4200" i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CircleShape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)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</a:t>
            </a:r>
            <a:r>
              <a:rPr lang="en-US" sz="4200" dirty="0">
                <a:solidFill>
                  <a:srgbClr val="6BB38A"/>
                </a:solidFill>
                <a:effectLst/>
                <a:latin typeface="JetBrains Mono" panose="02000009000000000000" pitchFamily="49" charset="0"/>
              </a:rPr>
              <a:t>Text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"6"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Modifier.</a:t>
            </a:r>
            <a:r>
              <a:rPr lang="en-US" sz="4200" i="1" dirty="0" err="1">
                <a:solidFill>
                  <a:srgbClr val="57AAF7"/>
                </a:solidFill>
                <a:effectLst/>
                <a:latin typeface="JetBrains Mono" panose="02000009000000000000" pitchFamily="49" charset="0"/>
              </a:rPr>
              <a:t>align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Alignment.</a:t>
            </a:r>
            <a:r>
              <a:rPr lang="en-US" sz="4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Center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), </a:t>
            </a:r>
            <a:endParaRPr lang="en-US" sz="4200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      </a:t>
            </a:r>
            <a:r>
              <a:rPr lang="en-US" sz="4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color = </a:t>
            </a:r>
            <a:r>
              <a:rPr lang="en-US" sz="4200" dirty="0" err="1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Color.</a:t>
            </a:r>
            <a:r>
              <a:rPr lang="en-US" sz="420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White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4200" dirty="0" err="1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fontSize</a:t>
            </a:r>
            <a:r>
              <a:rPr lang="en-US" sz="4200" dirty="0">
                <a:solidFill>
                  <a:srgbClr val="56C1D6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4200" dirty="0">
                <a:solidFill>
                  <a:srgbClr val="2AACB8"/>
                </a:solidFill>
                <a:effectLst/>
                <a:latin typeface="JetBrains Mono" panose="02000009000000000000" pitchFamily="49" charset="0"/>
              </a:rPr>
              <a:t>18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sz="4200" i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sp</a:t>
            </a: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)</a:t>
            </a:r>
            <a:b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  </a:t>
            </a:r>
            <a: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  <a:br>
              <a:rPr lang="en-US" sz="42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</a:br>
            <a:r>
              <a:rPr lang="en-US" sz="420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02B52E-C6E1-9D31-6EA4-F5CF34A3C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664" y="3788403"/>
            <a:ext cx="3571789" cy="3254937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B2A278-2050-D5FB-4CF2-8859A20395C1}"/>
              </a:ext>
            </a:extLst>
          </p:cNvPr>
          <p:cNvSpPr/>
          <p:nvPr/>
        </p:nvSpPr>
        <p:spPr>
          <a:xfrm>
            <a:off x="2036276" y="3161471"/>
            <a:ext cx="1813829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8C43F09-5A8A-8341-B248-008E2B462726}"/>
              </a:ext>
            </a:extLst>
          </p:cNvPr>
          <p:cNvSpPr/>
          <p:nvPr/>
        </p:nvSpPr>
        <p:spPr>
          <a:xfrm>
            <a:off x="3415897" y="5006312"/>
            <a:ext cx="11374924" cy="736761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64B587-B7DB-6FF7-9414-A8FDD2917C06}"/>
              </a:ext>
            </a:extLst>
          </p:cNvPr>
          <p:cNvSpPr/>
          <p:nvPr/>
        </p:nvSpPr>
        <p:spPr>
          <a:xfrm>
            <a:off x="2758170" y="6273638"/>
            <a:ext cx="13957703" cy="1522825"/>
          </a:xfrm>
          <a:prstGeom prst="roundRect">
            <a:avLst>
              <a:gd name="adj" fmla="val 14560"/>
            </a:avLst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655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496BAA-ACA5-FDAE-3439-25005A497FF5}"/>
              </a:ext>
            </a:extLst>
          </p:cNvPr>
          <p:cNvSpPr txBox="1"/>
          <p:nvPr/>
        </p:nvSpPr>
        <p:spPr>
          <a:xfrm>
            <a:off x="1143000" y="1403866"/>
            <a:ext cx="15273670" cy="10064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B3AE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@Composable</a:t>
            </a:r>
            <a:br>
              <a:rPr lang="en-US" sz="3600" dirty="0">
                <a:solidFill>
                  <a:srgbClr val="B3AE6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US" sz="3600" dirty="0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Avatar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dirty="0">
                <a:solidFill>
                  <a:srgbClr val="6BB38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Box </a:t>
            </a:r>
            <a:r>
              <a:rPr lang="en-US" sz="36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36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6BB38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600" dirty="0" err="1">
                <a:solidFill>
                  <a:srgbClr val="6BB38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painterResource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R.drawable.</a:t>
            </a:r>
            <a:r>
              <a:rPr lang="en-US" sz="3600" i="1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avatar_rengwuxian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36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CN" altLang="en-US" sz="36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头像</a:t>
            </a:r>
            <a:r>
              <a:rPr lang="en-US" altLang="zh-CN" sz="36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zh-CN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Modifier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3600" i="1" dirty="0">
                <a:solidFill>
                  <a:srgbClr val="57AAF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2AAC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3600" i="1" dirty="0">
                <a:solidFill>
                  <a:srgbClr val="57AAF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2AAC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48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3600" i="1" dirty="0">
                <a:solidFill>
                  <a:srgbClr val="57AAF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clip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i="1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RoundedCornerShape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2AAC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6BB38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Modifier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3600" i="1" dirty="0">
                <a:solidFill>
                  <a:srgbClr val="57AAF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2AACB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6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dp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3600" i="1" dirty="0">
                <a:solidFill>
                  <a:srgbClr val="57AAF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background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Color.</a:t>
            </a:r>
            <a:r>
              <a:rPr lang="en-US" sz="36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600" i="1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CircleShape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3600" i="1" dirty="0">
                <a:solidFill>
                  <a:srgbClr val="57AAF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align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Alignment.</a:t>
            </a:r>
            <a:r>
              <a:rPr lang="en-US" sz="36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TopEnd</a:t>
            </a: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3600" b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E36B60-1306-D82B-495B-E789ECDB5D7E}"/>
              </a:ext>
            </a:extLst>
          </p:cNvPr>
          <p:cNvSpPr/>
          <p:nvPr/>
        </p:nvSpPr>
        <p:spPr>
          <a:xfrm>
            <a:off x="1517293" y="2520777"/>
            <a:ext cx="1769602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3E7CBC-8D79-07FC-4521-3AAA4E7B650C}"/>
              </a:ext>
            </a:extLst>
          </p:cNvPr>
          <p:cNvSpPr/>
          <p:nvPr/>
        </p:nvSpPr>
        <p:spPr>
          <a:xfrm>
            <a:off x="2040395" y="3118019"/>
            <a:ext cx="1769602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EAB375-A62F-BB63-0A12-2F03A3E2B9B5}"/>
              </a:ext>
            </a:extLst>
          </p:cNvPr>
          <p:cNvSpPr/>
          <p:nvPr/>
        </p:nvSpPr>
        <p:spPr>
          <a:xfrm>
            <a:off x="2040395" y="6946237"/>
            <a:ext cx="1769602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" name="Picture 1" descr="A cartoon of a person&#10;&#10;Description automatically generated">
            <a:extLst>
              <a:ext uri="{FF2B5EF4-FFF2-40B4-BE49-F238E27FC236}">
                <a16:creationId xmlns:a16="http://schemas.microsoft.com/office/drawing/2014/main" id="{AD899FE1-CE1D-E1F0-5C2B-96693D1B3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231" y="5810250"/>
            <a:ext cx="2209800" cy="20955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76AC65-F387-56A7-D18D-6B0027DB9725}"/>
              </a:ext>
            </a:extLst>
          </p:cNvPr>
          <p:cNvSpPr/>
          <p:nvPr/>
        </p:nvSpPr>
        <p:spPr>
          <a:xfrm>
            <a:off x="3147300" y="8598573"/>
            <a:ext cx="9044700" cy="594848"/>
          </a:xfrm>
          <a:prstGeom prst="roundRect">
            <a:avLst/>
          </a:prstGeom>
          <a:noFill/>
          <a:ln w="762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N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625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HTTP 到底是什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绘制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" name="两种最直观的印象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简单的绘制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：摆放就行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17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r"/>
      </p:transition>
    </mc:Choice>
    <mc:Fallback>
      <p:transition>
        <p:push dir="r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onaco"/>
            <a:ea typeface="Monaco"/>
            <a:cs typeface="Monaco"/>
            <a:sym typeface="Monac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1178</Words>
  <Application>Microsoft Macintosh PowerPoint</Application>
  <PresentationFormat>Custom</PresentationFormat>
  <Paragraphs>112</Paragraphs>
  <Slides>44</Slides>
  <Notes>3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Microsoft YaHei</vt:lpstr>
      <vt:lpstr>Consolas</vt:lpstr>
      <vt:lpstr>Helvetica Light</vt:lpstr>
      <vt:lpstr>Helvetica Neue</vt:lpstr>
      <vt:lpstr>JetBrains Mono</vt:lpstr>
      <vt:lpstr>Menlo-Regular</vt:lpstr>
      <vt:lpstr>Monaco</vt:lpstr>
      <vt:lpstr>Black</vt:lpstr>
      <vt:lpstr>Jetpack Compose 现在能做什么</vt:lpstr>
      <vt:lpstr>能做什么</vt:lpstr>
      <vt:lpstr>能做什么</vt:lpstr>
      <vt:lpstr>能做什么</vt:lpstr>
      <vt:lpstr>绘制</vt:lpstr>
      <vt:lpstr>绘制</vt:lpstr>
      <vt:lpstr>PowerPoint Presentation</vt:lpstr>
      <vt:lpstr>PowerPoint Presentation</vt:lpstr>
      <vt:lpstr>绘制</vt:lpstr>
      <vt:lpstr>绘制</vt:lpstr>
      <vt:lpstr>PowerPoint Presentation</vt:lpstr>
      <vt:lpstr>绘制</vt:lpstr>
      <vt:lpstr>绘制</vt:lpstr>
      <vt:lpstr>PowerPoint Presentation</vt:lpstr>
      <vt:lpstr>PowerPoint Presentation</vt:lpstr>
      <vt:lpstr>绘制</vt:lpstr>
      <vt:lpstr>能做什么</vt:lpstr>
      <vt:lpstr>布局</vt:lpstr>
      <vt:lpstr>布局</vt:lpstr>
      <vt:lpstr>PowerPoint Presentation</vt:lpstr>
      <vt:lpstr>布局</vt:lpstr>
      <vt:lpstr>布局</vt:lpstr>
      <vt:lpstr>PowerPoint Presentation</vt:lpstr>
      <vt:lpstr>布局</vt:lpstr>
      <vt:lpstr>布局</vt:lpstr>
      <vt:lpstr>能做什么</vt:lpstr>
      <vt:lpstr>触摸反馈</vt:lpstr>
      <vt:lpstr>触摸反馈</vt:lpstr>
      <vt:lpstr>触摸反馈</vt:lpstr>
      <vt:lpstr>PowerPoint Presentation</vt:lpstr>
      <vt:lpstr>触摸反馈</vt:lpstr>
      <vt:lpstr>触摸反馈</vt:lpstr>
      <vt:lpstr>能做什么</vt:lpstr>
      <vt:lpstr>动画、主题</vt:lpstr>
      <vt:lpstr>PowerPoint Presentation</vt:lpstr>
      <vt:lpstr>PowerPoint Presentation</vt:lpstr>
      <vt:lpstr>动画、主题</vt:lpstr>
      <vt:lpstr>能做什么</vt:lpstr>
      <vt:lpstr>最后</vt:lpstr>
      <vt:lpstr>最后</vt:lpstr>
      <vt:lpstr>最后</vt:lpstr>
      <vt:lpstr>最后</vt:lpstr>
      <vt:lpstr>最后</vt:lpstr>
      <vt:lpstr>问题？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的原理和工作机制</dc:title>
  <cp:lastModifiedBy>扔物线</cp:lastModifiedBy>
  <cp:revision>9</cp:revision>
  <dcterms:modified xsi:type="dcterms:W3CDTF">2023-11-18T19:28:30Z</dcterms:modified>
</cp:coreProperties>
</file>