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6" r:id="rId3"/>
    <p:sldId id="269" r:id="rId4"/>
    <p:sldId id="257" r:id="rId5"/>
    <p:sldId id="261" r:id="rId6"/>
    <p:sldId id="258" r:id="rId7"/>
    <p:sldId id="268" r:id="rId8"/>
    <p:sldId id="277" r:id="rId9"/>
    <p:sldId id="278" r:id="rId10"/>
    <p:sldId id="279" r:id="rId11"/>
    <p:sldId id="293" r:id="rId12"/>
    <p:sldId id="280" r:id="rId13"/>
    <p:sldId id="281" r:id="rId14"/>
    <p:sldId id="283" r:id="rId15"/>
    <p:sldId id="284" r:id="rId16"/>
    <p:sldId id="285" r:id="rId17"/>
    <p:sldId id="270" r:id="rId18"/>
    <p:sldId id="259" r:id="rId19"/>
    <p:sldId id="275" r:id="rId20"/>
    <p:sldId id="262" r:id="rId21"/>
    <p:sldId id="264" r:id="rId22"/>
    <p:sldId id="290" r:id="rId23"/>
    <p:sldId id="271" r:id="rId24"/>
    <p:sldId id="272" r:id="rId25"/>
    <p:sldId id="273" r:id="rId26"/>
    <p:sldId id="274" r:id="rId27"/>
    <p:sldId id="299" r:id="rId28"/>
    <p:sldId id="291" r:id="rId29"/>
    <p:sldId id="292" r:id="rId30"/>
    <p:sldId id="276" r:id="rId31"/>
    <p:sldId id="263" r:id="rId32"/>
    <p:sldId id="288" r:id="rId33"/>
    <p:sldId id="265" r:id="rId34"/>
    <p:sldId id="287" r:id="rId35"/>
    <p:sldId id="289" r:id="rId36"/>
    <p:sldId id="294" r:id="rId37"/>
    <p:sldId id="295" r:id="rId38"/>
    <p:sldId id="296" r:id="rId39"/>
    <p:sldId id="298" r:id="rId40"/>
    <p:sldId id="300" r:id="rId41"/>
    <p:sldId id="297" r:id="rId42"/>
    <p:sldId id="26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D4FD-7D5E-4745-BF3B-710BF7C590AD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C2495-B6FE-4D29-90AE-2C295526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775A2A-BE89-43A9-A8B9-2B05235B011B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A83AE9-D91F-4219-8DE7-7DD17CB79BB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7851648" cy="18288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cap="all" dirty="0" smtClean="0">
                <a:ln w="0"/>
                <a:solidFill>
                  <a:srgbClr val="FF2D2D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  <a:latin typeface="Brush Script MT" pitchFamily="66" charset="0"/>
              </a:rPr>
              <a:t>WEB  DEVELOPMENT</a:t>
            </a:r>
            <a:endParaRPr lang="en-US" cap="all" dirty="0">
              <a:ln w="0"/>
              <a:solidFill>
                <a:srgbClr val="FF2D2D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2"/>
          <p:cNvSpPr/>
          <p:nvPr/>
        </p:nvSpPr>
        <p:spPr>
          <a:xfrm>
            <a:off x="609600" y="838200"/>
            <a:ext cx="7899131" cy="5257800"/>
          </a:xfrm>
          <a:prstGeom prst="rect">
            <a:avLst/>
          </a:prstGeom>
        </p:spPr>
        <p:txBody>
          <a:bodyPr lIns="81639" tIns="40820" rIns="81639" bIns="40820"/>
          <a:lstStyle/>
          <a:p>
            <a:r>
              <a:rPr lang="en-IN" dirty="0" smtClean="0"/>
              <a:t>Hyperlinks (links)</a:t>
            </a:r>
            <a:endParaRPr lang="en-IN" sz="1700" dirty="0" smtClean="0"/>
          </a:p>
          <a:p>
            <a:endParaRPr lang="en-IN" sz="1700" dirty="0" smtClean="0"/>
          </a:p>
          <a:p>
            <a:r>
              <a:rPr lang="en-IN" sz="1700" dirty="0" smtClean="0"/>
              <a:t>A </a:t>
            </a:r>
            <a:r>
              <a:rPr lang="en-IN" sz="1700" dirty="0"/>
              <a:t>hyperlink (or link) is a word, group of words, or image that you can click on </a:t>
            </a:r>
            <a:r>
              <a:rPr lang="en-IN" sz="1700" dirty="0" smtClean="0"/>
              <a:t>         to </a:t>
            </a:r>
            <a:r>
              <a:rPr lang="en-IN" sz="1700" dirty="0"/>
              <a:t>jump to a new document or a new section within the current </a:t>
            </a:r>
            <a:r>
              <a:rPr lang="en-IN" sz="1700" dirty="0" smtClean="0"/>
              <a:t>document.</a:t>
            </a:r>
            <a:endParaRPr sz="1700" smtClean="0"/>
          </a:p>
          <a:p>
            <a:endParaRPr lang="en-IN" dirty="0" smtClean="0"/>
          </a:p>
          <a:p>
            <a:pPr lvl="8"/>
            <a:r>
              <a:rPr lang="en-US" dirty="0" smtClean="0"/>
              <a:t> 			         </a:t>
            </a:r>
          </a:p>
          <a:p>
            <a:pPr lvl="8"/>
            <a:r>
              <a:rPr lang="en-US" dirty="0" smtClean="0"/>
              <a:t>		</a:t>
            </a:r>
          </a:p>
          <a:p>
            <a:pPr lvl="8"/>
            <a:r>
              <a:rPr lang="en-US" dirty="0" smtClean="0"/>
              <a:t>	             (source)</a:t>
            </a:r>
          </a:p>
          <a:p>
            <a:pPr lvl="8"/>
            <a:endParaRPr smtClean="0"/>
          </a:p>
          <a:p>
            <a:r>
              <a:rPr lang="en-US" dirty="0" smtClean="0"/>
              <a:t>				           </a:t>
            </a:r>
            <a:endParaRPr/>
          </a:p>
        </p:txBody>
      </p:sp>
      <p:sp>
        <p:nvSpPr>
          <p:cNvPr id="4" name="Oval 3"/>
          <p:cNvSpPr/>
          <p:nvPr/>
        </p:nvSpPr>
        <p:spPr>
          <a:xfrm>
            <a:off x="838200" y="2133600"/>
            <a:ext cx="6858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2133600"/>
            <a:ext cx="1981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href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0" y="2057400"/>
            <a:ext cx="22098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….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352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5800" y="39624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3962400"/>
            <a:ext cx="1981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3886200"/>
            <a:ext cx="22098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….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83054" y="24061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=   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(source)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5334000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&lt;video controls&gt; &lt;source </a:t>
            </a:r>
            <a:r>
              <a:rPr lang="en-US" sz="1600" dirty="0" err="1" smtClean="0"/>
              <a:t>src</a:t>
            </a:r>
            <a:r>
              <a:rPr lang="en-US" sz="1600" dirty="0" smtClean="0"/>
              <a:t>=“</a:t>
            </a:r>
            <a:r>
              <a:rPr lang="en-US" sz="1600" dirty="0" err="1" smtClean="0"/>
              <a:t>filename.format</a:t>
            </a:r>
            <a:r>
              <a:rPr lang="en-US" sz="1600" dirty="0" smtClean="0"/>
              <a:t>" type="video/format"&gt; &lt;/video&gt;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43400" y="5867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sz="1400" dirty="0" smtClean="0"/>
              <a:t> Only .mp4, .</a:t>
            </a:r>
            <a:r>
              <a:rPr lang="en-US" sz="1400" dirty="0" err="1" smtClean="0"/>
              <a:t>ogg</a:t>
            </a:r>
            <a:r>
              <a:rPr lang="en-US" sz="1400" dirty="0" smtClean="0"/>
              <a:t>,  .</a:t>
            </a:r>
            <a:r>
              <a:rPr lang="en-US" sz="1400" dirty="0" err="1" smtClean="0"/>
              <a:t>webM</a:t>
            </a:r>
            <a:r>
              <a:rPr lang="en-US" sz="1400" dirty="0" smtClean="0"/>
              <a:t> formats video are supported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14800" y="2133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=   “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72400" y="213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29718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</a:t>
            </a:r>
            <a:r>
              <a:rPr lang="en-US" sz="1400" i="1" dirty="0" smtClean="0"/>
              <a:t>URL</a:t>
            </a:r>
            <a:r>
              <a:rPr lang="en-US" sz="1400" dirty="0" smtClean="0"/>
              <a:t>“ target=“_blank/_self/</a:t>
            </a:r>
            <a:r>
              <a:rPr lang="en-US" sz="1400" dirty="0" err="1" smtClean="0"/>
              <a:t>framename</a:t>
            </a:r>
            <a:r>
              <a:rPr lang="en-US" sz="1400" dirty="0" smtClean="0"/>
              <a:t>”&gt;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Mapping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&lt;map&gt; element contains a number of &lt;area&gt;  elements, that defines the</a:t>
            </a:r>
          </a:p>
          <a:p>
            <a:pPr>
              <a:buNone/>
            </a:pPr>
            <a:r>
              <a:rPr lang="en-US" sz="1800" dirty="0" smtClean="0"/>
              <a:t>clickable areas in the image map.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Area</a:t>
            </a:r>
          </a:p>
          <a:p>
            <a:pPr>
              <a:buNone/>
            </a:pPr>
            <a:r>
              <a:rPr lang="en-US" sz="1800" dirty="0" smtClean="0"/>
              <a:t>The &lt;area&gt; tag defines an area inside an image-map</a:t>
            </a:r>
          </a:p>
          <a:p>
            <a:pPr>
              <a:buNone/>
            </a:pPr>
            <a:r>
              <a:rPr lang="en-US" sz="1800" dirty="0" smtClean="0"/>
              <a:t>		&lt;area shape=“</a:t>
            </a:r>
            <a:r>
              <a:rPr lang="en-US" sz="1800" dirty="0" err="1" smtClean="0"/>
              <a:t>rect|circle|poly</a:t>
            </a:r>
            <a:r>
              <a:rPr lang="en-US" sz="1800" dirty="0" smtClean="0"/>
              <a:t>”   </a:t>
            </a:r>
            <a:r>
              <a:rPr lang="en-US" sz="1800" dirty="0" err="1" smtClean="0"/>
              <a:t>coords</a:t>
            </a:r>
            <a:r>
              <a:rPr lang="en-US" sz="1800" dirty="0" smtClean="0"/>
              <a:t>="</a:t>
            </a:r>
            <a:r>
              <a:rPr lang="en-US" sz="1800" i="1" dirty="0" smtClean="0"/>
              <a:t>value</a:t>
            </a:r>
            <a:r>
              <a:rPr lang="en-US" sz="1800" dirty="0" smtClean="0"/>
              <a:t>"&gt;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9624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x1, y1, x2, y2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Left, top, right, bottom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x, y, radius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Center and radius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x1,y1,x2,y2,..,xn,yn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sides of polygon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334000"/>
          </a:xfr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/>
              </a:rPr>
              <a:t>TABLE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Tables are defined with the &lt;table&gt; tag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&lt;table&gt; consist following  tags :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	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&lt;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tr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&gt;		-		Initiates a new row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	&lt;td&gt;		-		It is used fed data to a cell.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	&lt;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&gt;		-		It used for heading of the table.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/>
              </a:rPr>
              <a:t>LIST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	&lt;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ol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&gt;		-		Ordered lists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( listed by numbers/alphabets 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	&lt;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ul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&gt;		-		Unordered list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( listed by bullets 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	&lt;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li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&gt;		-		Consist of elements in 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Frames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Each &lt;frame&gt; element can hold a separate document. A &lt;frameset&gt; is used to frame elements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IFrames</a:t>
            </a:r>
            <a:endParaRPr lang="en-US" dirty="0" smtClean="0"/>
          </a:p>
          <a:p>
            <a:pPr>
              <a:buNone/>
            </a:pPr>
            <a:r>
              <a:rPr lang="en-US" sz="1700" dirty="0" smtClean="0"/>
              <a:t>An inline frame is used to embed another document within the current HTML</a:t>
            </a:r>
          </a:p>
          <a:p>
            <a:pPr>
              <a:buNone/>
            </a:pPr>
            <a:r>
              <a:rPr lang="en-US" sz="1700" dirty="0" smtClean="0"/>
              <a:t>Document.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Forms</a:t>
            </a:r>
          </a:p>
          <a:p>
            <a:pPr lvl="1"/>
            <a:r>
              <a:rPr lang="en-US" sz="1600" dirty="0" smtClean="0"/>
              <a:t>Defines an HTML form for user input.&lt;form&gt; tag is used for it declaration 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533400" y="23622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2438400"/>
            <a:ext cx="1981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5400" y="2362200"/>
            <a:ext cx="22098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….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4800" y="23622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=   “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2362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3048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(source)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Input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1600" dirty="0" smtClean="0"/>
              <a:t>&lt;input&gt; elements are used within a &lt;form&gt; element to declare input controls that allow users to input data.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Attributes if &lt;input&gt; are :  </a:t>
            </a:r>
          </a:p>
          <a:p>
            <a:pPr marL="1010412" lvl="2" indent="-342900">
              <a:buFont typeface="Wingdings" pitchFamily="2" charset="2"/>
              <a:buChar char="ü"/>
            </a:pPr>
            <a:endParaRPr lang="en-US" sz="1600" dirty="0" smtClean="0"/>
          </a:p>
          <a:p>
            <a:pPr marL="1010412" lvl="2" indent="-342900">
              <a:buFont typeface="Wingdings" pitchFamily="2" charset="2"/>
              <a:buChar char="ü"/>
            </a:pPr>
            <a:r>
              <a:rPr lang="en-US" sz="1600" dirty="0" smtClean="0"/>
              <a:t>Type 		-		button</a:t>
            </a:r>
            <a:br>
              <a:rPr lang="en-US" sz="1600" dirty="0" smtClean="0"/>
            </a:br>
            <a:r>
              <a:rPr lang="en-US" sz="1600" dirty="0" smtClean="0"/>
              <a:t>				checkbox</a:t>
            </a:r>
            <a:br>
              <a:rPr lang="en-US" sz="1600" dirty="0" smtClean="0"/>
            </a:br>
            <a:r>
              <a:rPr lang="en-US" sz="1600" dirty="0" smtClean="0"/>
              <a:t>				color</a:t>
            </a:r>
            <a:br>
              <a:rPr lang="en-US" sz="1600" dirty="0" smtClean="0"/>
            </a:br>
            <a:r>
              <a:rPr lang="en-US" sz="1600" dirty="0" smtClean="0"/>
              <a:t>				date </a:t>
            </a:r>
            <a:br>
              <a:rPr lang="en-US" sz="1600" dirty="0" smtClean="0"/>
            </a:br>
            <a:r>
              <a:rPr lang="en-US" sz="1600" dirty="0" smtClean="0"/>
              <a:t>				email </a:t>
            </a:r>
          </a:p>
          <a:p>
            <a:pPr marL="1010412" lvl="2" indent="-342900">
              <a:buNone/>
            </a:pPr>
            <a:r>
              <a:rPr lang="en-US" sz="1600" dirty="0" smtClean="0"/>
              <a:t>					file</a:t>
            </a:r>
            <a:endParaRPr lang="en-US" sz="900" dirty="0" smtClean="0"/>
          </a:p>
          <a:p>
            <a:pPr marL="1010412" lvl="2" indent="-342900">
              <a:buNone/>
            </a:pPr>
            <a:r>
              <a:rPr lang="en-US" sz="1600" dirty="0" smtClean="0"/>
              <a:t>					text </a:t>
            </a:r>
          </a:p>
          <a:p>
            <a:pPr marL="1010412" lvl="2" indent="-342900">
              <a:buNone/>
            </a:pPr>
            <a:r>
              <a:rPr lang="en-US" sz="1600" dirty="0" smtClean="0"/>
              <a:t>					submit</a:t>
            </a:r>
          </a:p>
          <a:p>
            <a:pPr marL="1010412" lvl="2" indent="-342900">
              <a:buNone/>
            </a:pPr>
            <a:r>
              <a:rPr lang="en-US" sz="1600" dirty="0" smtClean="0"/>
              <a:t>					reset</a:t>
            </a:r>
          </a:p>
          <a:p>
            <a:pPr marL="1010412" lvl="2" indent="-342900">
              <a:buNone/>
            </a:pPr>
            <a:r>
              <a:rPr lang="en-US" sz="1600" dirty="0" smtClean="0"/>
              <a:t>					password </a:t>
            </a:r>
          </a:p>
          <a:p>
            <a:pPr marL="1010412" lvl="2" indent="-342900">
              <a:buNone/>
            </a:pPr>
            <a:r>
              <a:rPr lang="en-US" sz="1600" dirty="0" smtClean="0"/>
              <a:t>					number</a:t>
            </a:r>
          </a:p>
          <a:p>
            <a:pPr marL="1010412" lvl="2" indent="-342900">
              <a:buNone/>
            </a:pPr>
            <a:r>
              <a:rPr lang="en-US" sz="1600" dirty="0" smtClean="0"/>
              <a:t>					radio</a:t>
            </a:r>
          </a:p>
          <a:p>
            <a:pPr marL="1010412" lvl="2" indent="-342900">
              <a:buFont typeface="Wingdings" pitchFamily="2" charset="2"/>
              <a:buChar char="ü"/>
            </a:pPr>
            <a:r>
              <a:rPr lang="en-US" sz="1600" dirty="0" smtClean="0"/>
              <a:t>Accept		-		image/video/audio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Drop down list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It uses &lt;select&gt; for creating drop-down list.</a:t>
            </a:r>
          </a:p>
          <a:p>
            <a:pPr lvl="1"/>
            <a:r>
              <a:rPr lang="en-US" sz="1600" dirty="0" smtClean="0"/>
              <a:t>The &lt;option&gt; tags inside the &lt;select&gt; element define the available options in the list</a:t>
            </a:r>
          </a:p>
          <a:p>
            <a:pPr lvl="1"/>
            <a:r>
              <a:rPr lang="en-US" sz="1600" dirty="0" smtClean="0"/>
              <a:t>The &lt;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&gt; tag used to group the options</a:t>
            </a:r>
          </a:p>
          <a:p>
            <a:pPr lvl="1"/>
            <a:endParaRPr lang="en-US" sz="2600" dirty="0" smtClean="0"/>
          </a:p>
          <a:p>
            <a:pPr>
              <a:buNone/>
            </a:pPr>
            <a:r>
              <a:rPr lang="en-US" dirty="0" smtClean="0"/>
              <a:t>Text Area</a:t>
            </a:r>
          </a:p>
          <a:p>
            <a:pPr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The &lt;</a:t>
            </a:r>
            <a:r>
              <a:rPr lang="en-US" sz="1600" dirty="0" err="1" smtClean="0"/>
              <a:t>textarea</a:t>
            </a:r>
            <a:r>
              <a:rPr lang="en-US" sz="1600" dirty="0" smtClean="0"/>
              <a:t>&gt; tag defines a multi-line text input control.</a:t>
            </a:r>
          </a:p>
          <a:p>
            <a:pPr lvl="3">
              <a:buNone/>
            </a:pPr>
            <a:r>
              <a:rPr lang="en-US" sz="1200" dirty="0" smtClean="0"/>
              <a:t>		</a:t>
            </a:r>
            <a:r>
              <a:rPr lang="en-US" sz="1600" dirty="0" smtClean="0"/>
              <a:t>&lt;</a:t>
            </a:r>
            <a:r>
              <a:rPr lang="en-US" sz="1600" dirty="0" err="1" smtClean="0"/>
              <a:t>textarea</a:t>
            </a:r>
            <a:r>
              <a:rPr lang="en-US" sz="1600" dirty="0" smtClean="0"/>
              <a:t> rows=“…" cols=“…"&gt;</a:t>
            </a:r>
          </a:p>
          <a:p>
            <a:pPr lvl="3"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&lt;!DOCTYPE&gt;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&lt;!DOCTYPE&gt; declaration must be the very first thing in your HTML document.</a:t>
            </a:r>
          </a:p>
          <a:p>
            <a:r>
              <a:rPr lang="en-US" sz="1800" dirty="0" smtClean="0"/>
              <a:t>It is an instruction to the web browser about what version of HTML the page is written in.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For normal HTML</a:t>
            </a:r>
          </a:p>
          <a:p>
            <a:pPr>
              <a:buNone/>
            </a:pPr>
            <a:r>
              <a:rPr lang="en-US" sz="1600" dirty="0" smtClean="0"/>
              <a:t>&lt;!DOCTYPE html PUBLIC "-//W3C//DTD XHTML 1.0 Transitional//EN" "http://www.w3.org/TR/xhtml1/DTD/xhtml1-transitional.dtd"&gt;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800" dirty="0" smtClean="0"/>
              <a:t>For HTML 5</a:t>
            </a:r>
          </a:p>
          <a:p>
            <a:pPr>
              <a:buNone/>
            </a:pPr>
            <a:r>
              <a:rPr lang="en-US" sz="1600" dirty="0" smtClean="0"/>
              <a:t>&lt;!DOCTYPE html&gt;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914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Freestyle Script" pitchFamily="66" charset="0"/>
              </a:rPr>
              <a:t>INTRODUCTION</a:t>
            </a:r>
            <a:endParaRPr lang="en-US" b="1" u="sn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50800" algn="tl" rotWithShape="0">
                  <a:srgbClr val="000000"/>
                </a:outerShdw>
              </a:effectLst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2">
                  <a:lumMod val="2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2">
                  <a:lumMod val="2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1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Cascading Style Sheets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 (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 is a style sheet                                               language used for describing the look and  formatting of a document written in a markup language. 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2">
                  <a:lumMod val="2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2">
                  <a:lumMod val="2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File Extension	:	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css</a:t>
            </a:r>
            <a:endParaRPr lang="en-US" dirty="0" smtClean="0">
              <a:solidFill>
                <a:schemeClr val="bg2">
                  <a:lumMod val="2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2">
                  <a:lumMod val="2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2">
                  <a:lumMod val="2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21920" y="525655"/>
            <a:ext cx="3951269" cy="609408"/>
          </a:xfrm>
          <a:prstGeom prst="rect">
            <a:avLst/>
          </a:prstGeom>
        </p:spPr>
        <p:txBody>
          <a:bodyPr lIns="81639" tIns="40820" rIns="81639" bIns="40820"/>
          <a:lstStyle/>
          <a:p>
            <a:pPr algn="ctr"/>
            <a:r>
              <a:rPr lang="en-IN" sz="3300" dirty="0"/>
              <a:t>CSS Syntax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49686" y="1797200"/>
            <a:ext cx="7184126" cy="2122806"/>
          </a:xfrm>
          <a:prstGeom prst="rect">
            <a:avLst/>
          </a:prstGeom>
        </p:spPr>
      </p:sp>
      <p:sp>
        <p:nvSpPr>
          <p:cNvPr id="80" name="CustomShape 3"/>
          <p:cNvSpPr/>
          <p:nvPr/>
        </p:nvSpPr>
        <p:spPr>
          <a:xfrm>
            <a:off x="914343" y="1960166"/>
            <a:ext cx="7640645" cy="2449718"/>
          </a:xfrm>
          <a:prstGeom prst="rect">
            <a:avLst/>
          </a:prstGeom>
        </p:spPr>
      </p:sp>
      <p:sp>
        <p:nvSpPr>
          <p:cNvPr id="81" name="CustomShape 4"/>
          <p:cNvSpPr/>
          <p:nvPr/>
        </p:nvSpPr>
        <p:spPr>
          <a:xfrm>
            <a:off x="1012309" y="1295400"/>
            <a:ext cx="7369691" cy="5106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/>
          <a:lstStyle/>
          <a:p>
            <a:r>
              <a:rPr lang="en-IN" dirty="0"/>
              <a:t>A CSS rule has two main parts: a selector, and one or more declarations</a:t>
            </a:r>
            <a:r>
              <a:rPr lang="en-IN" dirty="0" smtClean="0"/>
              <a:t>: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/>
          </a:p>
          <a:p>
            <a:pPr lvl="1">
              <a:buFont typeface="Arial"/>
              <a:buChar char="•"/>
            </a:pPr>
            <a:r>
              <a:rPr lang="en-IN" dirty="0" smtClean="0"/>
              <a:t> The </a:t>
            </a:r>
            <a:r>
              <a:rPr lang="en-IN" dirty="0"/>
              <a:t>selector is </a:t>
            </a:r>
            <a:r>
              <a:rPr lang="en-IN" dirty="0" smtClean="0"/>
              <a:t>the </a:t>
            </a:r>
            <a:r>
              <a:rPr lang="en-IN" dirty="0"/>
              <a:t>HTML element you want to style</a:t>
            </a:r>
            <a:r>
              <a:rPr lang="en-IN" dirty="0" smtClean="0"/>
              <a:t>.</a:t>
            </a:r>
          </a:p>
          <a:p>
            <a:endParaRPr smtClean="0"/>
          </a:p>
          <a:p>
            <a:pPr lvl="1">
              <a:buFont typeface="Arial"/>
              <a:buChar char="•"/>
            </a:pPr>
            <a:r>
              <a:rPr lang="en-IN" dirty="0" smtClean="0"/>
              <a:t>  It’s Property </a:t>
            </a:r>
            <a:r>
              <a:rPr lang="en-IN" dirty="0"/>
              <a:t>and a </a:t>
            </a:r>
            <a:r>
              <a:rPr lang="en-IN" dirty="0" smtClean="0"/>
              <a:t>value.</a:t>
            </a:r>
          </a:p>
          <a:p>
            <a:pPr lvl="1">
              <a:buFont typeface="Arial"/>
              <a:buChar char="•"/>
            </a:pPr>
            <a:endParaRPr lang="en-IN" dirty="0"/>
          </a:p>
          <a:p>
            <a:pPr lvl="1">
              <a:buFont typeface="Arial"/>
              <a:buChar char="•"/>
            </a:pPr>
            <a:r>
              <a:rPr lang="en-IN" dirty="0" smtClean="0"/>
              <a:t>  These are enclosed in { ... }</a:t>
            </a:r>
          </a:p>
          <a:p>
            <a:pPr lvl="1"/>
            <a:endParaRPr lang="en-IN" dirty="0" smtClean="0"/>
          </a:p>
          <a:p>
            <a:endParaRPr lang="en-IN" dirty="0"/>
          </a:p>
          <a:p>
            <a:r>
              <a:rPr lang="en-IN" sz="3600" dirty="0" smtClean="0"/>
              <a:t>			{			      }</a:t>
            </a:r>
            <a:endParaRPr lang="en-US" sz="3600" dirty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		     (Declaration)</a:t>
            </a:r>
          </a:p>
          <a:p>
            <a:pPr lvl="8">
              <a:buFont typeface="Arial"/>
              <a:buChar char="•"/>
            </a:pP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 Comment begins with </a:t>
            </a:r>
            <a:r>
              <a:rPr lang="en-IN" dirty="0"/>
              <a:t>"/*" and ends with "*/".</a:t>
            </a:r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4724400" y="4038600"/>
            <a:ext cx="2073600" cy="691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 </a:t>
            </a:r>
            <a:r>
              <a:rPr lang="en-US" sz="2200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value  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4114800"/>
            <a:ext cx="1313280" cy="553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HTML element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HTML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CSS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JAVASCRIPT</a:t>
            </a:r>
            <a:endParaRPr lang="en-US" sz="2400" dirty="0"/>
          </a:p>
        </p:txBody>
      </p:sp>
      <p:sp>
        <p:nvSpPr>
          <p:cNvPr id="5" name="Trapezoid 4"/>
          <p:cNvSpPr/>
          <p:nvPr/>
        </p:nvSpPr>
        <p:spPr>
          <a:xfrm>
            <a:off x="3429000" y="2255520"/>
            <a:ext cx="4800600" cy="381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 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3352800" y="3474720"/>
            <a:ext cx="4800600" cy="381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>
            <a:off x="3276600" y="4922520"/>
            <a:ext cx="4800600" cy="381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STYLING TYPE	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Internal Styling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Inline Styling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External Styling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STYLING TYPE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Internal Styling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Inline Styling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External Styling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rIns="0" bIns="0" anchor="b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STYLING TYPE	</a:t>
            </a:r>
            <a:endParaRPr kumimoji="0" lang="en-US" sz="50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You define internal styles in the head section of an</a:t>
            </a:r>
          </a:p>
          <a:p>
            <a:pPr>
              <a:buNone/>
            </a:pPr>
            <a:r>
              <a:rPr lang="en-US" sz="2000" dirty="0" smtClean="0"/>
              <a:t>HTML page, by using the &lt;style&gt; tag, like this: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&lt;head&gt;</a:t>
            </a:r>
            <a:br>
              <a:rPr lang="en-US" sz="1800" dirty="0" smtClean="0"/>
            </a:br>
            <a:r>
              <a:rPr lang="en-US" sz="1800" dirty="0" smtClean="0"/>
              <a:t>	&lt;style&gt;</a:t>
            </a:r>
            <a:br>
              <a:rPr lang="en-US" sz="1800" dirty="0" smtClean="0"/>
            </a:br>
            <a:r>
              <a:rPr lang="en-US" sz="1800" dirty="0" smtClean="0"/>
              <a:t>	hr {</a:t>
            </a:r>
            <a:r>
              <a:rPr lang="en-US" sz="1800" dirty="0" err="1" smtClean="0"/>
              <a:t>color:red</a:t>
            </a:r>
            <a:r>
              <a:rPr lang="en-US" sz="1800" dirty="0" smtClean="0"/>
              <a:t>;}</a:t>
            </a:r>
            <a:br>
              <a:rPr lang="en-US" sz="1800" dirty="0" smtClean="0"/>
            </a:br>
            <a:r>
              <a:rPr lang="en-US" sz="1800" dirty="0" smtClean="0"/>
              <a:t>	p {margin-left:20px;}</a:t>
            </a:r>
            <a:br>
              <a:rPr lang="en-US" sz="1800" dirty="0" smtClean="0"/>
            </a:br>
            <a:r>
              <a:rPr lang="en-US" sz="1800" dirty="0" smtClean="0"/>
              <a:t>	body {background-</a:t>
            </a:r>
            <a:r>
              <a:rPr lang="en-US" sz="1800" dirty="0" err="1" smtClean="0"/>
              <a:t>image:url</a:t>
            </a:r>
            <a:r>
              <a:rPr lang="en-US" sz="1800" dirty="0" smtClean="0"/>
              <a:t>("images/background.gif");}</a:t>
            </a:r>
            <a:br>
              <a:rPr lang="en-US" sz="1800" dirty="0" smtClean="0"/>
            </a:br>
            <a:r>
              <a:rPr lang="en-US" sz="1800" dirty="0" smtClean="0"/>
              <a:t>	&lt;/style&gt;</a:t>
            </a:r>
            <a:br>
              <a:rPr lang="en-US" sz="1800" dirty="0" smtClean="0"/>
            </a:br>
            <a:r>
              <a:rPr lang="en-US" sz="1800" dirty="0" smtClean="0"/>
              <a:t>	&lt;/head&gt;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Color  Properties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Color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Opacity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Alignment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Align-(left/center/right)		</a:t>
            </a:r>
            <a:r>
              <a:rPr lang="en-US" sz="1700" dirty="0" smtClean="0"/>
              <a:t>{text-align: </a:t>
            </a:r>
            <a:r>
              <a:rPr lang="en-US" sz="1700" dirty="0" err="1" smtClean="0"/>
              <a:t>left|right|center</a:t>
            </a:r>
            <a:r>
              <a:rPr lang="en-US" sz="1700" dirty="0" smtClean="0"/>
              <a:t>}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Dimensioning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Width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Height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Margining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Margin-(left/right/top/bottom)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margin:10px 5px 15px 20px;</a:t>
            </a:r>
            <a:endParaRPr lang="en-US" dirty="0" smtClean="0"/>
          </a:p>
          <a:p>
            <a:pPr lvl="1"/>
            <a:r>
              <a:rPr lang="en-US" dirty="0" smtClean="0"/>
              <a:t>top margin is 10px</a:t>
            </a:r>
          </a:p>
          <a:p>
            <a:pPr lvl="1"/>
            <a:r>
              <a:rPr lang="en-US" dirty="0" smtClean="0"/>
              <a:t>right margin is 5px</a:t>
            </a:r>
          </a:p>
          <a:p>
            <a:pPr lvl="1"/>
            <a:r>
              <a:rPr lang="en-US" dirty="0" smtClean="0"/>
              <a:t>bottom margin is 15px</a:t>
            </a:r>
          </a:p>
          <a:p>
            <a:pPr lvl="1"/>
            <a:r>
              <a:rPr lang="en-US" dirty="0" smtClean="0"/>
              <a:t>left margin is 20px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margin:10px 5px 15px;</a:t>
            </a:r>
            <a:endParaRPr lang="en-US" dirty="0" smtClean="0"/>
          </a:p>
          <a:p>
            <a:pPr lvl="1"/>
            <a:r>
              <a:rPr lang="en-US" dirty="0" smtClean="0"/>
              <a:t>top margin is 10px</a:t>
            </a:r>
          </a:p>
          <a:p>
            <a:pPr lvl="1"/>
            <a:r>
              <a:rPr lang="en-US" dirty="0" smtClean="0"/>
              <a:t>right and left margins are 5px</a:t>
            </a:r>
          </a:p>
          <a:p>
            <a:pPr lvl="1"/>
            <a:r>
              <a:rPr lang="en-US" dirty="0" smtClean="0"/>
              <a:t>bottom margin is 15px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margin:10px 5px;</a:t>
            </a:r>
            <a:endParaRPr lang="en-US" dirty="0" smtClean="0"/>
          </a:p>
          <a:p>
            <a:pPr lvl="1"/>
            <a:r>
              <a:rPr lang="en-US" dirty="0" smtClean="0"/>
              <a:t>top and bottom margins are 10px</a:t>
            </a:r>
          </a:p>
          <a:p>
            <a:pPr lvl="1"/>
            <a:r>
              <a:rPr lang="en-US" dirty="0" smtClean="0"/>
              <a:t>right and left margins are 5px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margin:10px;</a:t>
            </a:r>
            <a:endParaRPr lang="en-US" dirty="0" smtClean="0"/>
          </a:p>
          <a:p>
            <a:pPr lvl="1"/>
            <a:r>
              <a:rPr lang="en-US" dirty="0" smtClean="0"/>
              <a:t>all four margins are 10px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Styling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Font-family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Font-size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Font-style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Font-weight  </a:t>
            </a:r>
            <a:r>
              <a:rPr lang="en-US" sz="1700" dirty="0" err="1" smtClean="0"/>
              <a:t>font-weight</a:t>
            </a:r>
            <a:r>
              <a:rPr lang="en-US" sz="1700" dirty="0" smtClean="0"/>
              <a:t>: </a:t>
            </a:r>
            <a:r>
              <a:rPr lang="en-US" sz="1700" dirty="0" err="1" smtClean="0"/>
              <a:t>normal|bold|bolder|lighter|</a:t>
            </a:r>
            <a:r>
              <a:rPr lang="en-US" sz="1700" i="1" dirty="0" err="1" smtClean="0"/>
              <a:t>number</a:t>
            </a:r>
            <a:r>
              <a:rPr lang="en-US" sz="1700" dirty="0" err="1" smtClean="0"/>
              <a:t>|initial|inherit</a:t>
            </a:r>
            <a:r>
              <a:rPr lang="en-US" sz="1700" dirty="0" smtClean="0"/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Text-decoration  	-	</a:t>
            </a:r>
            <a:r>
              <a:rPr lang="en-US" sz="1700" dirty="0" smtClean="0"/>
              <a:t>{</a:t>
            </a:r>
            <a:r>
              <a:rPr lang="en-US" sz="1700" dirty="0" err="1" smtClean="0"/>
              <a:t>underline|overline|line</a:t>
            </a:r>
            <a:r>
              <a:rPr lang="en-US" sz="1700" dirty="0" smtClean="0"/>
              <a:t>-through}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Text-shadow	-	</a:t>
            </a:r>
            <a:r>
              <a:rPr lang="en-US" sz="1700" dirty="0" smtClean="0"/>
              <a:t>text-shadow: </a:t>
            </a:r>
            <a:r>
              <a:rPr lang="en-US" sz="1700" i="1" dirty="0" smtClean="0"/>
              <a:t>h-shadow v-shadow blur color</a:t>
            </a:r>
            <a:endParaRPr lang="en-US" sz="1700" dirty="0" smtClean="0"/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Box-shadow   </a:t>
            </a:r>
            <a:r>
              <a:rPr lang="en-US" sz="1700" dirty="0" smtClean="0"/>
              <a:t>{ background-</a:t>
            </a:r>
            <a:r>
              <a:rPr lang="en-US" sz="1700" dirty="0" err="1" smtClean="0"/>
              <a:t>color:blue</a:t>
            </a:r>
            <a:r>
              <a:rPr lang="en-US" sz="1700" dirty="0" smtClean="0"/>
              <a:t> ; box-shadow: 10px </a:t>
            </a:r>
            <a:r>
              <a:rPr lang="en-US" sz="1700" dirty="0" err="1" smtClean="0"/>
              <a:t>10px</a:t>
            </a:r>
            <a:r>
              <a:rPr lang="en-US" sz="1700" dirty="0" smtClean="0"/>
              <a:t> 5px red; }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Overflow 		 -	</a:t>
            </a:r>
            <a:r>
              <a:rPr lang="en-US" sz="1700" dirty="0" smtClean="0"/>
              <a:t>{scroll/hidden/visible}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Spacing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World-spacing 	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Text-indent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Letter-spacing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Padding-(top/left/bottom/right)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Border</a:t>
            </a:r>
          </a:p>
          <a:p>
            <a:pPr>
              <a:buNone/>
            </a:pPr>
            <a:r>
              <a:rPr lang="en-US" sz="2000" dirty="0" smtClean="0"/>
              <a:t>Border-(left/right/top/bottom);</a:t>
            </a:r>
          </a:p>
          <a:p>
            <a:pPr>
              <a:buNone/>
            </a:pPr>
            <a:r>
              <a:rPr lang="en-US" sz="2000" dirty="0" smtClean="0"/>
              <a:t>border: </a:t>
            </a:r>
            <a:r>
              <a:rPr lang="en-US" sz="2000" i="1" dirty="0" smtClean="0"/>
              <a:t>border-width</a:t>
            </a:r>
            <a:r>
              <a:rPr lang="en-US" sz="2000" dirty="0" smtClean="0"/>
              <a:t> </a:t>
            </a:r>
            <a:r>
              <a:rPr lang="en-US" sz="2000" i="1" dirty="0" smtClean="0"/>
              <a:t>border-style</a:t>
            </a:r>
            <a:r>
              <a:rPr lang="en-US" sz="2000" dirty="0" smtClean="0"/>
              <a:t> </a:t>
            </a:r>
            <a:r>
              <a:rPr lang="en-US" sz="2000" i="1" dirty="0" smtClean="0"/>
              <a:t>border-color;</a:t>
            </a:r>
          </a:p>
          <a:p>
            <a:pPr>
              <a:buNone/>
            </a:pPr>
            <a:r>
              <a:rPr lang="en-US" sz="2000" dirty="0" smtClean="0"/>
              <a:t>border-(top/bottom)-(left/right)-radius: </a:t>
            </a:r>
            <a:r>
              <a:rPr lang="en-US" sz="2000" i="1" dirty="0" smtClean="0"/>
              <a:t>length;</a:t>
            </a:r>
          </a:p>
          <a:p>
            <a:pPr>
              <a:buNone/>
            </a:pPr>
            <a:r>
              <a:rPr lang="en-US" sz="2000" dirty="0" smtClean="0"/>
              <a:t>outline: </a:t>
            </a:r>
            <a:r>
              <a:rPr lang="en-US" sz="2000" i="1" dirty="0" smtClean="0"/>
              <a:t>outline-color</a:t>
            </a:r>
            <a:r>
              <a:rPr lang="en-US" sz="2000" dirty="0" smtClean="0"/>
              <a:t> </a:t>
            </a:r>
            <a:r>
              <a:rPr lang="en-US" sz="2000" i="1" dirty="0" smtClean="0"/>
              <a:t>outline-style</a:t>
            </a:r>
            <a:r>
              <a:rPr lang="en-US" sz="2000" dirty="0" smtClean="0"/>
              <a:t> </a:t>
            </a:r>
            <a:r>
              <a:rPr lang="en-US" sz="2000" i="1" dirty="0" smtClean="0"/>
              <a:t>outline-width;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dirty="0" smtClean="0"/>
              <a:t>Background</a:t>
            </a:r>
          </a:p>
          <a:p>
            <a:pPr>
              <a:buNone/>
            </a:pPr>
            <a:r>
              <a:rPr lang="en-US" sz="2000" dirty="0" smtClean="0"/>
              <a:t>background-color</a:t>
            </a:r>
          </a:p>
          <a:p>
            <a:pPr>
              <a:buNone/>
            </a:pPr>
            <a:r>
              <a:rPr lang="en-US" sz="2000" dirty="0" smtClean="0"/>
              <a:t>background-image	-	{background-</a:t>
            </a:r>
            <a:r>
              <a:rPr lang="en-US" sz="2000" dirty="0" err="1" smtClean="0"/>
              <a:t>image:url</a:t>
            </a:r>
            <a:r>
              <a:rPr lang="en-US" sz="2000" dirty="0" smtClean="0"/>
              <a:t>(“”);}</a:t>
            </a:r>
          </a:p>
          <a:p>
            <a:pPr>
              <a:buNone/>
            </a:pPr>
            <a:r>
              <a:rPr lang="en-US" sz="2000" dirty="0" smtClean="0"/>
              <a:t>background-repeat	-	</a:t>
            </a:r>
            <a:r>
              <a:rPr lang="en-US" sz="1800" dirty="0" smtClean="0"/>
              <a:t>{repeat-</a:t>
            </a:r>
            <a:r>
              <a:rPr lang="en-US" sz="1800" dirty="0" err="1" smtClean="0"/>
              <a:t>x|repeat</a:t>
            </a:r>
            <a:r>
              <a:rPr lang="en-US" sz="1800" dirty="0" smtClean="0"/>
              <a:t>-</a:t>
            </a:r>
            <a:r>
              <a:rPr lang="en-US" sz="1800" dirty="0" err="1" smtClean="0"/>
              <a:t>y|no</a:t>
            </a:r>
            <a:r>
              <a:rPr lang="en-US" sz="1800" dirty="0" smtClean="0"/>
              <a:t>-repeat}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55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71600" y="1143000"/>
            <a:ext cx="6477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Border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Position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000" dirty="0" smtClean="0"/>
              <a:t>It defines the position property of element position: </a:t>
            </a:r>
          </a:p>
          <a:p>
            <a:pPr>
              <a:buNone/>
            </a:pPr>
            <a:r>
              <a:rPr lang="en-US" sz="2000" dirty="0" smtClean="0"/>
              <a:t>Types	</a:t>
            </a:r>
            <a:r>
              <a:rPr lang="en-US" sz="2800" dirty="0" smtClean="0"/>
              <a:t>		:	</a:t>
            </a:r>
            <a:r>
              <a:rPr lang="en-US" sz="1600" dirty="0" smtClean="0"/>
              <a:t>	</a:t>
            </a:r>
            <a:r>
              <a:rPr lang="en-US" sz="1600" dirty="0" err="1" smtClean="0"/>
              <a:t>absolute|fixed|relative</a:t>
            </a:r>
            <a:r>
              <a:rPr lang="en-US" sz="1600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Link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It is defined to style link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The four links states are: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a:link - a normal, unvisited link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a:visited - a link the user has visited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a:hover - a link when the user  hover mouse over it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a:active - a link the moment it is clicked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List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list-style-</a:t>
            </a:r>
            <a:r>
              <a:rPr lang="en-US" sz="2000" dirty="0" err="1" smtClean="0"/>
              <a:t>image:url</a:t>
            </a:r>
            <a:r>
              <a:rPr lang="en-US" sz="2000" dirty="0" smtClean="0"/>
              <a:t>(‘</a:t>
            </a:r>
            <a:r>
              <a:rPr lang="en-US" sz="2000" dirty="0" err="1" smtClean="0"/>
              <a:t>filename.format</a:t>
            </a:r>
            <a:r>
              <a:rPr lang="en-US" sz="2000" dirty="0" smtClean="0"/>
              <a:t>');</a:t>
            </a:r>
          </a:p>
          <a:p>
            <a:endParaRPr lang="en-US" dirty="0" smtClean="0"/>
          </a:p>
          <a:p>
            <a:r>
              <a:rPr lang="en-US" sz="2000" dirty="0" smtClean="0"/>
              <a:t>list-style-type:</a:t>
            </a:r>
            <a:r>
              <a:rPr lang="en-US" dirty="0" smtClean="0"/>
              <a:t>  </a:t>
            </a:r>
            <a:r>
              <a:rPr lang="en-US" sz="1800" dirty="0" smtClean="0"/>
              <a:t>{circle/disc/square/decimal/decimal-leading-zero /			    (lower/upper)- (alpha/roman)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838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3">
                      <a:lumMod val="50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HTML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3">
                    <a:lumMod val="50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33600" y="457200"/>
            <a:ext cx="3951596" cy="609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39" tIns="40820" rIns="81639" bIns="40820"/>
          <a:lstStyle/>
          <a:p>
            <a:r>
              <a:rPr lang="en-IN" sz="3300" dirty="0" smtClean="0"/>
              <a:t>	Id </a:t>
            </a:r>
            <a:r>
              <a:rPr lang="en-IN" sz="3300" dirty="0"/>
              <a:t>and Class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49686" y="1797200"/>
            <a:ext cx="7184126" cy="2122806"/>
          </a:xfrm>
          <a:prstGeom prst="rect">
            <a:avLst/>
          </a:prstGeom>
        </p:spPr>
      </p:sp>
      <p:sp>
        <p:nvSpPr>
          <p:cNvPr id="84" name="CustomShape 3"/>
          <p:cNvSpPr/>
          <p:nvPr/>
        </p:nvSpPr>
        <p:spPr>
          <a:xfrm>
            <a:off x="914343" y="1960166"/>
            <a:ext cx="7640645" cy="2449718"/>
          </a:xfrm>
          <a:prstGeom prst="rect">
            <a:avLst/>
          </a:prstGeom>
        </p:spPr>
      </p:sp>
      <p:sp>
        <p:nvSpPr>
          <p:cNvPr id="85" name="CustomShape 4"/>
          <p:cNvSpPr/>
          <p:nvPr/>
        </p:nvSpPr>
        <p:spPr>
          <a:xfrm>
            <a:off x="685800" y="1066800"/>
            <a:ext cx="8001000" cy="541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639" tIns="40820" rIns="81639" bIns="40820"/>
          <a:lstStyle/>
          <a:p>
            <a:endParaRPr lang="en-IN" sz="1700" b="1" dirty="0" smtClean="0"/>
          </a:p>
          <a:p>
            <a:r>
              <a:rPr lang="en-IN" sz="1700" b="1" dirty="0" smtClean="0"/>
              <a:t>The </a:t>
            </a:r>
            <a:r>
              <a:rPr lang="en-IN" sz="1700" b="1" dirty="0"/>
              <a:t>id </a:t>
            </a:r>
            <a:r>
              <a:rPr lang="en-IN" sz="1700" b="1" dirty="0" smtClean="0"/>
              <a:t>Selector</a:t>
            </a:r>
          </a:p>
          <a:p>
            <a:endParaRPr sz="1700" dirty="0"/>
          </a:p>
          <a:p>
            <a:pPr>
              <a:buFont typeface="Arial"/>
              <a:buChar char="•"/>
            </a:pPr>
            <a:r>
              <a:rPr lang="en-IN" sz="1700" dirty="0"/>
              <a:t>The id selector is used to specify a style for a single, unique element.</a:t>
            </a:r>
            <a:endParaRPr sz="1700" dirty="0"/>
          </a:p>
          <a:p>
            <a:pPr>
              <a:buFont typeface="Arial"/>
              <a:buChar char="•"/>
            </a:pPr>
            <a:endParaRPr sz="1700" dirty="0"/>
          </a:p>
          <a:p>
            <a:pPr>
              <a:buFont typeface="Arial"/>
              <a:buChar char="•"/>
            </a:pPr>
            <a:r>
              <a:rPr lang="en-IN" sz="1700" dirty="0" smtClean="0"/>
              <a:t>It is </a:t>
            </a:r>
            <a:r>
              <a:rPr lang="en-IN" sz="1700" dirty="0"/>
              <a:t>defined with a </a:t>
            </a:r>
            <a:r>
              <a:rPr lang="en-IN" sz="1700" dirty="0" smtClean="0"/>
              <a:t>“</a:t>
            </a:r>
            <a:r>
              <a:rPr lang="en-IN" sz="1700" b="1" dirty="0" smtClean="0"/>
              <a:t>#</a:t>
            </a:r>
            <a:r>
              <a:rPr lang="en-IN" sz="1700" dirty="0" smtClean="0"/>
              <a:t>”</a:t>
            </a:r>
            <a:endParaRPr sz="1700" dirty="0"/>
          </a:p>
          <a:p>
            <a:pPr>
              <a:buFont typeface="Arial"/>
              <a:buChar char="•"/>
            </a:pPr>
            <a:endParaRPr sz="1700" dirty="0"/>
          </a:p>
          <a:p>
            <a:endParaRPr lang="en-IN" sz="1700" b="1" dirty="0" smtClean="0"/>
          </a:p>
          <a:p>
            <a:endParaRPr lang="en-IN" sz="1700" b="1" dirty="0"/>
          </a:p>
          <a:p>
            <a:r>
              <a:rPr lang="en-IN" sz="1700" b="1" dirty="0" smtClean="0"/>
              <a:t>The </a:t>
            </a:r>
            <a:r>
              <a:rPr lang="en-IN" sz="1700" b="1" dirty="0"/>
              <a:t>class </a:t>
            </a:r>
            <a:r>
              <a:rPr lang="en-IN" sz="1700" b="1" dirty="0" smtClean="0"/>
              <a:t>Selector</a:t>
            </a:r>
          </a:p>
          <a:p>
            <a:pPr>
              <a:buFont typeface="Arial"/>
              <a:buChar char="•"/>
            </a:pPr>
            <a:endParaRPr sz="1700" dirty="0"/>
          </a:p>
          <a:p>
            <a:pPr>
              <a:buFont typeface="Arial"/>
              <a:buChar char="•"/>
            </a:pPr>
            <a:r>
              <a:rPr lang="en-IN" sz="1700" dirty="0"/>
              <a:t>The class selector is used to specify a style for a group of </a:t>
            </a:r>
            <a:r>
              <a:rPr lang="en-IN" sz="1700" dirty="0" smtClean="0"/>
              <a:t>elements.</a:t>
            </a:r>
          </a:p>
          <a:p>
            <a:pPr>
              <a:buFont typeface="Arial"/>
              <a:buChar char="•"/>
            </a:pPr>
            <a:endParaRPr lang="en-IN" sz="1700" dirty="0" smtClean="0"/>
          </a:p>
          <a:p>
            <a:pPr>
              <a:buFont typeface="Arial"/>
              <a:buChar char="•"/>
            </a:pPr>
            <a:r>
              <a:rPr lang="en-US" sz="1700" dirty="0" smtClean="0"/>
              <a:t>A class name can be shared by multiple elements</a:t>
            </a:r>
          </a:p>
          <a:p>
            <a:pPr>
              <a:buFont typeface="Arial"/>
              <a:buChar char="•"/>
            </a:pPr>
            <a:endParaRPr sz="1700" dirty="0"/>
          </a:p>
          <a:p>
            <a:pPr>
              <a:buFont typeface="Arial"/>
              <a:buChar char="•"/>
            </a:pPr>
            <a:r>
              <a:rPr lang="en-IN" sz="1700" dirty="0" smtClean="0"/>
              <a:t>It </a:t>
            </a:r>
            <a:r>
              <a:rPr lang="en-IN" sz="1700" dirty="0"/>
              <a:t>is defined with a </a:t>
            </a:r>
            <a:r>
              <a:rPr lang="en-IN" sz="1700" dirty="0" smtClean="0"/>
              <a:t>“</a:t>
            </a:r>
            <a:r>
              <a:rPr lang="en-IN" sz="1700" b="1" dirty="0" smtClean="0"/>
              <a:t>.</a:t>
            </a:r>
            <a:r>
              <a:rPr lang="en-IN" sz="1700" dirty="0" smtClean="0"/>
              <a:t>”</a:t>
            </a:r>
            <a:endParaRPr sz="1700" dirty="0"/>
          </a:p>
          <a:p>
            <a:pPr>
              <a:buFont typeface="Arial"/>
              <a:buChar char="•"/>
            </a:pPr>
            <a:endParaRPr sz="1700" dirty="0"/>
          </a:p>
          <a:p>
            <a:pPr lvl="1">
              <a:buFont typeface="Wingdings" pitchFamily="2" charset="2"/>
              <a:buChar char="Ø"/>
            </a:pPr>
            <a:r>
              <a:rPr lang="en-IN" sz="1700" dirty="0" smtClean="0"/>
              <a:t>Id </a:t>
            </a:r>
            <a:r>
              <a:rPr lang="en-IN" sz="1700" dirty="0"/>
              <a:t>or class name should not start with a </a:t>
            </a:r>
            <a:r>
              <a:rPr lang="en-IN" sz="1700" dirty="0" smtClean="0"/>
              <a:t>number.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STYLING TYPE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Internal Styling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Inline Styling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External Styling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rIns="0" bIns="0" anchor="b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STYLING TYPE	</a:t>
            </a:r>
            <a:endParaRPr kumimoji="0" lang="en-US" sz="50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In inline style the style attribute is used in the relevant tag and it can contain any CSS property.</a:t>
            </a:r>
          </a:p>
          <a:p>
            <a:endParaRPr lang="en-US" sz="2000" dirty="0" smtClean="0"/>
          </a:p>
          <a:p>
            <a:r>
              <a:rPr lang="en-US" sz="2000" dirty="0" smtClean="0"/>
              <a:t> The example shows how to change the color and the left margin of a paragraph:</a:t>
            </a:r>
          </a:p>
          <a:p>
            <a:pPr lvl="1">
              <a:buNone/>
            </a:pPr>
            <a:r>
              <a:rPr lang="en-US" dirty="0" smtClean="0"/>
              <a:t>		      </a:t>
            </a:r>
            <a:r>
              <a:rPr lang="en-US" sz="1600" dirty="0" smtClean="0"/>
              <a:t> </a:t>
            </a:r>
            <a:r>
              <a:rPr lang="en-US" sz="1700" dirty="0" smtClean="0"/>
              <a:t>&lt;p style="color:sienna;margin-left:20px;"&gt;This is a paragraph.&lt;/p&gt;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STYLING TYPE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Internal Styling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Inline Styling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External Styling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rIns="0" bIns="0" anchor="b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STYLING TYPE	</a:t>
            </a:r>
            <a:endParaRPr kumimoji="0" lang="en-US" sz="50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An external </a:t>
            </a:r>
            <a:r>
              <a:rPr lang="en-US" sz="1800" dirty="0" err="1" smtClean="0"/>
              <a:t>stylesheet</a:t>
            </a:r>
            <a:r>
              <a:rPr lang="en-US" sz="1800" dirty="0" smtClean="0"/>
              <a:t> can be written in any text editor. Your styles </a:t>
            </a:r>
            <a:r>
              <a:rPr lang="en-US" sz="1800" dirty="0" err="1" smtClean="0"/>
              <a:t>heet</a:t>
            </a:r>
            <a:r>
              <a:rPr lang="en-US" sz="1800" dirty="0" smtClean="0"/>
              <a:t> should be saved with a .</a:t>
            </a:r>
            <a:r>
              <a:rPr lang="en-US" sz="1800" dirty="0" err="1" smtClean="0"/>
              <a:t>css</a:t>
            </a:r>
            <a:r>
              <a:rPr lang="en-US" sz="1800" dirty="0" smtClean="0"/>
              <a:t> extension.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The file should not contain any html tags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Ideal when the style is applied to many pages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Each page must link to the </a:t>
            </a:r>
            <a:r>
              <a:rPr lang="en-US" sz="1800" dirty="0" err="1" smtClean="0"/>
              <a:t>stylesheet</a:t>
            </a:r>
            <a:r>
              <a:rPr lang="en-US" sz="1800" dirty="0" smtClean="0"/>
              <a:t> using the &lt;link&gt; tag. The &lt;link&gt; tag goes inside the head section:</a:t>
            </a:r>
          </a:p>
          <a:p>
            <a:pPr lvl="1">
              <a:buNone/>
            </a:pPr>
            <a:r>
              <a:rPr lang="en-US" sz="1600" dirty="0" smtClean="0"/>
              <a:t>    				 &lt;head&gt;</a:t>
            </a:r>
            <a:br>
              <a:rPr lang="en-US" sz="1600" dirty="0" smtClean="0"/>
            </a:br>
            <a:r>
              <a:rPr lang="en-US" sz="1600" dirty="0" smtClean="0"/>
              <a:t>			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="stylename.css"&gt;</a:t>
            </a:r>
            <a:br>
              <a:rPr lang="en-US" sz="1600" dirty="0" smtClean="0"/>
            </a:br>
            <a:r>
              <a:rPr lang="en-US" sz="1600" dirty="0" smtClean="0"/>
              <a:t>			&lt;/head&gt;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When multiple styling is used on same element ; the styling is done</a:t>
            </a:r>
          </a:p>
          <a:p>
            <a:pPr>
              <a:buNone/>
            </a:pPr>
            <a:r>
              <a:rPr lang="en-US" sz="2000" dirty="0" smtClean="0"/>
              <a:t>according to the priority :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1800" dirty="0" smtClean="0"/>
              <a:t>1) Inline style (inside an HTML element)</a:t>
            </a:r>
          </a:p>
          <a:p>
            <a:pPr>
              <a:buNone/>
            </a:pPr>
            <a:r>
              <a:rPr lang="en-US" sz="1800" dirty="0" smtClean="0"/>
              <a:t>		2) Internal style sheet (in the head section)</a:t>
            </a:r>
          </a:p>
          <a:p>
            <a:pPr>
              <a:buNone/>
            </a:pPr>
            <a:r>
              <a:rPr lang="en-US" sz="1800" dirty="0" smtClean="0"/>
              <a:t>		3) External style sheet</a:t>
            </a:r>
          </a:p>
          <a:p>
            <a:pPr>
              <a:buNone/>
            </a:pPr>
            <a:r>
              <a:rPr lang="en-US" sz="1800" dirty="0" smtClean="0"/>
              <a:t>		4) Browser default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8382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is scripting language 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 A high-level programming language that</a:t>
            </a:r>
          </a:p>
          <a:p>
            <a:pPr>
              <a:buNone/>
            </a:pPr>
            <a:r>
              <a:rPr lang="en-US" dirty="0" smtClean="0"/>
              <a:t>is interpreted by another program at runtime rather</a:t>
            </a:r>
          </a:p>
          <a:p>
            <a:pPr>
              <a:buNone/>
            </a:pPr>
            <a:r>
              <a:rPr lang="en-US" dirty="0" smtClean="0"/>
              <a:t>than compiled by the computer's processor as other</a:t>
            </a:r>
          </a:p>
          <a:p>
            <a:pPr>
              <a:buNone/>
            </a:pPr>
            <a:r>
              <a:rPr lang="en-US" dirty="0" smtClean="0"/>
              <a:t>programming languages (such as C and C++) are.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Scripting languages are embedded within HTML, and used to</a:t>
            </a:r>
          </a:p>
          <a:p>
            <a:pPr>
              <a:buNone/>
            </a:pPr>
            <a:r>
              <a:rPr lang="en-US" dirty="0" smtClean="0"/>
              <a:t>add functionality to a Web page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Why Study JavaScript?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JavaScript is one of the 3 languages all web</a:t>
            </a:r>
          </a:p>
          <a:p>
            <a:pPr>
              <a:buNone/>
            </a:pPr>
            <a:r>
              <a:rPr lang="en-US" sz="2000" dirty="0" smtClean="0"/>
              <a:t>developers </a:t>
            </a:r>
            <a:r>
              <a:rPr lang="en-US" sz="2000" b="1" dirty="0" smtClean="0"/>
              <a:t>MUST</a:t>
            </a:r>
            <a:r>
              <a:rPr lang="en-US" sz="2000" dirty="0" smtClean="0"/>
              <a:t> learn:</a:t>
            </a:r>
          </a:p>
          <a:p>
            <a:pPr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HTML to define the content of web pages</a:t>
            </a:r>
          </a:p>
          <a:p>
            <a:pPr lvl="1"/>
            <a:r>
              <a:rPr lang="en-US" sz="1600" dirty="0" smtClean="0"/>
              <a:t>CSS to specify the layout of web pages</a:t>
            </a:r>
          </a:p>
          <a:p>
            <a:pPr lvl="1"/>
            <a:r>
              <a:rPr lang="en-US" sz="1600" dirty="0" smtClean="0"/>
              <a:t>JavaScript to specify the behavior of web pages</a:t>
            </a:r>
          </a:p>
          <a:p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Extension	        :           </a:t>
            </a:r>
            <a:r>
              <a:rPr lang="en-US" sz="2400" dirty="0" smtClean="0"/>
              <a:t>       .</a:t>
            </a:r>
            <a:r>
              <a:rPr lang="en-US" sz="2400" dirty="0" err="1" smtClean="0"/>
              <a:t>js</a:t>
            </a: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HTML + CSS = Static site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HTML + CSS + JavaScript = REAL Interactivity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JavaScript allows you to detect just about anything that</a:t>
            </a:r>
          </a:p>
          <a:p>
            <a:pPr>
              <a:buNone/>
            </a:pPr>
            <a:r>
              <a:rPr lang="en-US" sz="2200" dirty="0" smtClean="0"/>
              <a:t>takes place in a web page, like a user clicking buttons,</a:t>
            </a:r>
          </a:p>
          <a:p>
            <a:pPr>
              <a:buNone/>
            </a:pPr>
            <a:r>
              <a:rPr lang="en-US" sz="2200" dirty="0" smtClean="0"/>
              <a:t>resizing the browser window, or entering data into a text</a:t>
            </a:r>
          </a:p>
          <a:p>
            <a:pPr>
              <a:buNone/>
            </a:pPr>
            <a:r>
              <a:rPr lang="en-US" sz="2200" dirty="0" smtClean="0"/>
              <a:t>field.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It provides Dynamic Approach to the web page.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Freestyle Script" pitchFamily="66" charset="0"/>
              </a:rPr>
              <a:t>INTRODUCTION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Markup </a:t>
            </a:r>
            <a:r>
              <a:rPr lang="en-US" sz="1800" dirty="0"/>
              <a:t>refers to the sequence of characters or other symbols that you insert at certain places in a text or word processing file to indicate how the file should look when it is printed or displayed or to describe the document's logical structure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800" dirty="0">
                <a:solidFill>
                  <a:schemeClr val="bg1"/>
                </a:solidFill>
              </a:rPr>
              <a:t>or 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HyperText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Markup Language</a:t>
            </a:r>
            <a:r>
              <a:rPr lang="en-US" sz="1800" dirty="0"/>
              <a:t> is the main markup language for creating web pages and other information that can be displayed in a web </a:t>
            </a:r>
            <a:r>
              <a:rPr lang="en-US" sz="1800" dirty="0" smtClean="0"/>
              <a:t>browser.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File Extension 	:	.</a:t>
            </a:r>
            <a:r>
              <a:rPr lang="en-US" sz="1600" dirty="0" err="1" smtClean="0"/>
              <a:t>htm</a:t>
            </a:r>
            <a:r>
              <a:rPr lang="en-US" sz="1600" dirty="0" smtClean="0"/>
              <a:t> , .html</a:t>
            </a:r>
          </a:p>
          <a:p>
            <a:pPr>
              <a:buFont typeface="Wingdings" pitchFamily="2" charset="2"/>
              <a:buChar char="Ø"/>
            </a:pPr>
            <a:endParaRPr lang="en-US" sz="1500" dirty="0" smtClean="0"/>
          </a:p>
          <a:p>
            <a:pPr>
              <a:buFont typeface="Wingdings" pitchFamily="2" charset="2"/>
              <a:buChar char="Ø"/>
            </a:pP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5648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dirty="0" smtClean="0"/>
              <a:t>What is Java?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Totally different</a:t>
            </a:r>
          </a:p>
          <a:p>
            <a:r>
              <a:rPr lang="en-GB" dirty="0" smtClean="0"/>
              <a:t>A full programming language</a:t>
            </a:r>
          </a:p>
          <a:p>
            <a:r>
              <a:rPr lang="en-GB" dirty="0" smtClean="0"/>
              <a:t>Much harder!</a:t>
            </a:r>
          </a:p>
          <a:p>
            <a:r>
              <a:rPr lang="en-GB" dirty="0" smtClean="0"/>
              <a:t>A compiled language</a:t>
            </a:r>
          </a:p>
          <a:p>
            <a:r>
              <a:rPr lang="en-GB" dirty="0" smtClean="0"/>
              <a:t>Independent of the web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71600"/>
            <a:ext cx="5029200" cy="5078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  <a:br>
              <a:rPr lang="en-US" dirty="0" smtClean="0"/>
            </a:br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</a:t>
            </a:r>
          </a:p>
          <a:p>
            <a:r>
              <a:rPr lang="en-US" dirty="0" smtClean="0"/>
              <a:t>…...</a:t>
            </a:r>
          </a:p>
          <a:p>
            <a:r>
              <a:rPr lang="en-US" dirty="0" smtClean="0"/>
              <a:t>&lt;/title&gt;</a:t>
            </a:r>
            <a:br>
              <a:rPr lang="en-US" dirty="0" smtClean="0"/>
            </a:br>
            <a:r>
              <a:rPr lang="en-US" dirty="0" smtClean="0"/>
              <a:t>&lt;script 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&lt;/script&gt;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762000"/>
            <a:ext cx="3352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BASIC STRUCTURE</a:t>
            </a: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u="sng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adley Hand ITC" pitchFamily="66" charset="0"/>
              </a:rPr>
              <a:t>To be continued…</a:t>
            </a:r>
            <a:endParaRPr lang="en-US" b="1" u="sng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Castellar" pitchFamily="18" charset="0"/>
              </a:rPr>
              <a:t>HTML ELEMENTS</a:t>
            </a:r>
            <a:endParaRPr lang="en-US" dirty="0"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romanLcPeriod"/>
            </a:pPr>
            <a:endParaRPr lang="en-US" sz="1600" dirty="0" smtClean="0"/>
          </a:p>
          <a:p>
            <a:pPr marL="400050" indent="-400050">
              <a:buFont typeface="+mj-lt"/>
              <a:buAutoNum type="romanLcPeriod"/>
            </a:pPr>
            <a:r>
              <a:rPr lang="en-US" sz="1600" dirty="0" smtClean="0"/>
              <a:t>In the HTML syntax, most elements are written with a start tag and an end tag, with the content in between. An </a:t>
            </a:r>
            <a:r>
              <a:rPr lang="en-US" sz="1600" b="1" dirty="0" smtClean="0"/>
              <a:t>HTML tag</a:t>
            </a:r>
            <a:r>
              <a:rPr lang="en-US" sz="1600" dirty="0" smtClean="0"/>
              <a:t> is composed of the name of the element, surrounded by angle brackets. An end tag also has a slash after the opening angle bracket, to distinguish it from the start tag. </a:t>
            </a:r>
          </a:p>
          <a:p>
            <a:pPr marL="342900" indent="-342900">
              <a:buFont typeface="+mj-lt"/>
              <a:buAutoNum type="romanLcPeriod"/>
            </a:pPr>
            <a:endParaRPr lang="en-US" sz="1600" dirty="0" smtClean="0"/>
          </a:p>
          <a:p>
            <a:pPr marL="342900" indent="-342900">
              <a:buNone/>
            </a:pPr>
            <a:r>
              <a:rPr lang="en-US" sz="1600" dirty="0" smtClean="0"/>
              <a:t>			eg.</a:t>
            </a:r>
          </a:p>
          <a:p>
            <a:pPr marL="342900" indent="-342900">
              <a:buNone/>
            </a:pPr>
            <a:r>
              <a:rPr lang="en-US" sz="1600" dirty="0" smtClean="0"/>
              <a:t>				 &lt;html&gt; this is an example of a tag&lt;/html&gt;</a:t>
            </a:r>
          </a:p>
          <a:p>
            <a:pPr marL="342900" indent="-342900">
              <a:buFont typeface="+mj-lt"/>
              <a:buAutoNum type="romanLcPeriod"/>
            </a:pPr>
            <a:endParaRPr lang="en-US" sz="1600" dirty="0" smtClean="0"/>
          </a:p>
          <a:p>
            <a:pPr marL="400050" indent="-400050">
              <a:buNone/>
            </a:pP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ii.      </a:t>
            </a:r>
            <a:r>
              <a:rPr lang="en-US" sz="1600" dirty="0" smtClean="0"/>
              <a:t>Some of HTML tags do not have an end tag, these tags are called void tags</a:t>
            </a:r>
          </a:p>
          <a:p>
            <a:pPr marL="736092" lvl="1" indent="-342900">
              <a:buNone/>
            </a:pPr>
            <a:r>
              <a:rPr lang="en-US" sz="1600" dirty="0" smtClean="0"/>
              <a:t>	</a:t>
            </a:r>
          </a:p>
          <a:p>
            <a:pPr marL="736092" lvl="1" indent="-342900">
              <a:buNone/>
            </a:pPr>
            <a:r>
              <a:rPr lang="en-US" sz="1600" dirty="0" smtClean="0"/>
              <a:t>			eg.  </a:t>
            </a:r>
          </a:p>
          <a:p>
            <a:pPr marL="736092" lvl="1" indent="-342900">
              <a:buNone/>
            </a:pPr>
            <a:r>
              <a:rPr lang="en-US" sz="1600" dirty="0" smtClean="0"/>
              <a:t>				This an example for void tag  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 or &lt;</a:t>
            </a:r>
            <a:r>
              <a:rPr lang="en-US" sz="1600" dirty="0" err="1" smtClean="0"/>
              <a:t>br</a:t>
            </a:r>
            <a:r>
              <a:rPr lang="en-US" sz="1600" dirty="0" smtClean="0"/>
              <a:t> /&gt;</a:t>
            </a:r>
            <a:endParaRPr lang="en-US" sz="16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4572000"/>
            <a:ext cx="815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REQUIREMENTS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Web Browser (example  :  Chrome, Firefox , IE)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Any text editor can be used. (preferably notepad ++ for Windows and </a:t>
            </a:r>
            <a:br>
              <a:rPr lang="en-US" sz="1800" dirty="0" smtClean="0"/>
            </a:br>
            <a:r>
              <a:rPr lang="en-US" sz="1800" dirty="0" smtClean="0"/>
              <a:t>TextWrangler for MAC OS)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81200"/>
            <a:ext cx="4572000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&lt;head&gt;</a:t>
            </a:r>
          </a:p>
          <a:p>
            <a:endParaRPr lang="en-US" dirty="0" smtClean="0"/>
          </a:p>
          <a:p>
            <a:r>
              <a:rPr lang="en-US" dirty="0" smtClean="0"/>
              <a:t>&lt;title&gt;&lt;/title&gt;</a:t>
            </a:r>
          </a:p>
          <a:p>
            <a:r>
              <a:rPr lang="en-US" dirty="0" smtClean="0"/>
              <a:t>……</a:t>
            </a:r>
          </a:p>
          <a:p>
            <a:endParaRPr lang="en-US" dirty="0" smtClean="0"/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…..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Elements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Headings</a:t>
            </a:r>
          </a:p>
          <a:p>
            <a:pPr lvl="1"/>
            <a:r>
              <a:rPr lang="en-IN" sz="1800" dirty="0" smtClean="0">
                <a:solidFill>
                  <a:srgbClr val="000000"/>
                </a:solidFill>
              </a:rPr>
              <a:t>Headings are defined from &lt;h1&gt; to &lt;h6&gt; tags.  Where &lt;h1&gt; is for highest priority elements  </a:t>
            </a:r>
          </a:p>
          <a:p>
            <a:pPr lvl="1"/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IN" sz="2000" dirty="0" smtClean="0">
                <a:solidFill>
                  <a:srgbClr val="000000"/>
                </a:solidFill>
              </a:rPr>
              <a:t>Comment</a:t>
            </a:r>
          </a:p>
          <a:p>
            <a:pPr lvl="1"/>
            <a:r>
              <a:rPr lang="en-IN" sz="1800" dirty="0" smtClean="0">
                <a:solidFill>
                  <a:srgbClr val="000000"/>
                </a:solidFill>
              </a:rPr>
              <a:t>&lt;!--Your comment --&gt;</a:t>
            </a:r>
            <a:endParaRPr lang="en-IN" sz="1800" dirty="0" smtClean="0"/>
          </a:p>
          <a:p>
            <a:endParaRPr lang="en-IN" sz="2000" dirty="0" smtClean="0">
              <a:solidFill>
                <a:srgbClr val="000000"/>
              </a:solidFill>
            </a:endParaRPr>
          </a:p>
          <a:p>
            <a:r>
              <a:rPr lang="en-IN" sz="2000" dirty="0" smtClean="0">
                <a:solidFill>
                  <a:srgbClr val="000000"/>
                </a:solidFill>
              </a:rPr>
              <a:t>Paragraph</a:t>
            </a:r>
          </a:p>
          <a:p>
            <a:pPr lvl="1"/>
            <a:r>
              <a:rPr lang="en-IN" sz="1800" dirty="0" smtClean="0">
                <a:solidFill>
                  <a:srgbClr val="000000"/>
                </a:solidFill>
              </a:rPr>
              <a:t>Paragraphs are defined with the &lt;p&gt; tag</a:t>
            </a:r>
          </a:p>
          <a:p>
            <a:pPr lvl="1"/>
            <a:endParaRPr lang="en-IN" sz="1800" dirty="0" smtClean="0">
              <a:solidFill>
                <a:srgbClr val="000000"/>
              </a:solidFill>
            </a:endParaRPr>
          </a:p>
          <a:p>
            <a:r>
              <a:rPr lang="en-IN" sz="2000" dirty="0" smtClean="0">
                <a:solidFill>
                  <a:srgbClr val="000000"/>
                </a:solidFill>
              </a:rPr>
              <a:t>Line Break</a:t>
            </a:r>
          </a:p>
          <a:p>
            <a:pPr lvl="1"/>
            <a:r>
              <a:rPr lang="en-IN" sz="1800" dirty="0" smtClean="0">
                <a:solidFill>
                  <a:srgbClr val="000000"/>
                </a:solidFill>
              </a:rPr>
              <a:t>It is used to jump to next line. &lt;</a:t>
            </a:r>
            <a:r>
              <a:rPr lang="en-IN" sz="1800" dirty="0" err="1" smtClean="0">
                <a:solidFill>
                  <a:srgbClr val="000000"/>
                </a:solidFill>
              </a:rPr>
              <a:t>br</a:t>
            </a:r>
            <a:r>
              <a:rPr lang="en-IN" sz="1800" dirty="0" smtClean="0">
                <a:solidFill>
                  <a:srgbClr val="000000"/>
                </a:solidFill>
              </a:rPr>
              <a:t> /&gt; tag is used for line break</a:t>
            </a:r>
          </a:p>
          <a:p>
            <a:pPr lvl="1"/>
            <a:endParaRPr lang="en-IN" sz="1800" dirty="0" smtClean="0">
              <a:solidFill>
                <a:srgbClr val="000000"/>
              </a:solidFill>
            </a:endParaRPr>
          </a:p>
          <a:p>
            <a:pPr marL="370332" indent="-342900">
              <a:buFont typeface="Wingdings" pitchFamily="2" charset="2"/>
              <a:buChar char="§"/>
            </a:pPr>
            <a:r>
              <a:rPr lang="en-IN" sz="2000" dirty="0" smtClean="0">
                <a:solidFill>
                  <a:srgbClr val="000000"/>
                </a:solidFill>
              </a:rPr>
              <a:t>Horizontal Rule</a:t>
            </a:r>
          </a:p>
          <a:p>
            <a:pPr lvl="1"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0000"/>
                </a:solidFill>
              </a:rPr>
              <a:t>&lt;hr &gt; tag is used to draw line in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600200" y="1219200"/>
            <a:ext cx="4049235" cy="580342"/>
          </a:xfrm>
          <a:prstGeom prst="rect">
            <a:avLst/>
          </a:prstGeom>
        </p:spPr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IN" sz="3300" b="1" dirty="0">
                <a:solidFill>
                  <a:srgbClr val="000000"/>
                </a:solidFill>
              </a:rPr>
              <a:t>Text Formatting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1066800" y="2133600"/>
            <a:ext cx="6705600" cy="4495800"/>
          </a:xfrm>
          <a:prstGeom prst="rect">
            <a:avLst/>
          </a:prstGeom>
        </p:spPr>
        <p:txBody>
          <a:bodyPr lIns="81639" tIns="40820" rIns="81639" bIns="4082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&lt;b&gt;		-	Defines bold text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&lt;big&gt;		-	Defines big text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&lt;</a:t>
            </a:r>
            <a:r>
              <a:rPr lang="en-IN" sz="2000" dirty="0" err="1">
                <a:solidFill>
                  <a:srgbClr val="000000"/>
                </a:solidFill>
              </a:rPr>
              <a:t>em</a:t>
            </a:r>
            <a:r>
              <a:rPr lang="en-IN" sz="2000" dirty="0">
                <a:solidFill>
                  <a:srgbClr val="000000"/>
                </a:solidFill>
              </a:rPr>
              <a:t>&gt;		-	Defines emphasized text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&lt;</a:t>
            </a:r>
            <a:r>
              <a:rPr lang="en-IN" sz="2000" dirty="0" err="1">
                <a:solidFill>
                  <a:srgbClr val="000000"/>
                </a:solidFill>
              </a:rPr>
              <a:t>i</a:t>
            </a:r>
            <a:r>
              <a:rPr lang="en-IN" sz="2000" dirty="0">
                <a:solidFill>
                  <a:srgbClr val="000000"/>
                </a:solidFill>
              </a:rPr>
              <a:t>&gt;		</a:t>
            </a:r>
            <a:r>
              <a:rPr lang="en-IN" sz="2000" dirty="0" smtClean="0">
                <a:solidFill>
                  <a:srgbClr val="000000"/>
                </a:solidFill>
              </a:rPr>
              <a:t>-	Defines </a:t>
            </a:r>
            <a:r>
              <a:rPr lang="en-IN" sz="2000" dirty="0">
                <a:solidFill>
                  <a:srgbClr val="000000"/>
                </a:solidFill>
              </a:rPr>
              <a:t>italic text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&lt;small&gt;	-	Defines small text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&lt;strong&gt;	-	Defines strong text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&lt;sub&gt;		-	Defines subscripted text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&lt;sup&gt;		-	Defines superscripted </a:t>
            </a:r>
            <a:r>
              <a:rPr lang="en-IN" sz="2000" dirty="0" smtClean="0">
                <a:solidFill>
                  <a:srgbClr val="000000"/>
                </a:solidFill>
              </a:rPr>
              <a:t>text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000000"/>
                </a:solidFill>
              </a:rPr>
              <a:t>&lt;font-face&gt;	-	Defines font style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000000"/>
                </a:solidFill>
              </a:rPr>
              <a:t>&lt;font-size&gt;	-	Defines font size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000000"/>
                </a:solidFill>
              </a:rPr>
              <a:t>&lt;font -</a:t>
            </a:r>
            <a:r>
              <a:rPr lang="en-IN" sz="2000" dirty="0" err="1" smtClean="0">
                <a:solidFill>
                  <a:srgbClr val="000000"/>
                </a:solidFill>
              </a:rPr>
              <a:t>color</a:t>
            </a:r>
            <a:r>
              <a:rPr lang="en-IN" sz="2000" dirty="0" smtClean="0">
                <a:solidFill>
                  <a:srgbClr val="000000"/>
                </a:solidFill>
              </a:rPr>
              <a:t>&gt;	-	Defines </a:t>
            </a:r>
            <a:r>
              <a:rPr lang="en-IN" sz="2000" dirty="0" err="1" smtClean="0">
                <a:solidFill>
                  <a:srgbClr val="000000"/>
                </a:solidFill>
              </a:rPr>
              <a:t>color</a:t>
            </a:r>
            <a:r>
              <a:rPr lang="en-IN" sz="2000" dirty="0" smtClean="0">
                <a:solidFill>
                  <a:srgbClr val="000000"/>
                </a:solidFill>
              </a:rPr>
              <a:t> of text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&lt;align&gt;		-	Defines position of  text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&lt;center&gt;	-	Set position of  text to center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&lt;marquee&gt;	-	Adds motion . </a:t>
            </a:r>
            <a:r>
              <a:rPr lang="en-US" sz="1600" dirty="0" smtClean="0"/>
              <a:t>Its </a:t>
            </a:r>
            <a:r>
              <a:rPr lang="en-US" sz="1600" dirty="0" err="1" smtClean="0"/>
              <a:t>behaviour</a:t>
            </a:r>
            <a:r>
              <a:rPr lang="en-US" sz="1600" dirty="0" smtClean="0"/>
              <a:t> , direction 				 speed can be regulated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895</TotalTime>
  <Words>1029</Words>
  <Application>Microsoft Office PowerPoint</Application>
  <PresentationFormat>On-screen Show (4:3)</PresentationFormat>
  <Paragraphs>438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WEB  DEVELOPMENT</vt:lpstr>
      <vt:lpstr>Slide 2</vt:lpstr>
      <vt:lpstr>HTML</vt:lpstr>
      <vt:lpstr>INTRODUCTION</vt:lpstr>
      <vt:lpstr>HTML ELEMENTS</vt:lpstr>
      <vt:lpstr>REQUIREMENTS</vt:lpstr>
      <vt:lpstr>BASIC STRUCTURE</vt:lpstr>
      <vt:lpstr>Elements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   &lt;!DOCTYPE&gt; </vt:lpstr>
      <vt:lpstr>CSS</vt:lpstr>
      <vt:lpstr>INTRODUCTION</vt:lpstr>
      <vt:lpstr>Slide 19</vt:lpstr>
      <vt:lpstr>STYLING TYPE </vt:lpstr>
      <vt:lpstr>STYLING TYPE </vt:lpstr>
      <vt:lpstr>Internal</vt:lpstr>
      <vt:lpstr>ELEMENTS </vt:lpstr>
      <vt:lpstr>    Margining</vt:lpstr>
      <vt:lpstr>Slide 25</vt:lpstr>
      <vt:lpstr>Slide 26</vt:lpstr>
      <vt:lpstr>Slide 27</vt:lpstr>
      <vt:lpstr>Slide 28</vt:lpstr>
      <vt:lpstr>List</vt:lpstr>
      <vt:lpstr>Slide 30</vt:lpstr>
      <vt:lpstr>STYLING TYPE </vt:lpstr>
      <vt:lpstr>Inline</vt:lpstr>
      <vt:lpstr>STYLING TYPE </vt:lpstr>
      <vt:lpstr>External</vt:lpstr>
      <vt:lpstr>Multiple Style Sheets</vt:lpstr>
      <vt:lpstr>JavaScript</vt:lpstr>
      <vt:lpstr>Introduction</vt:lpstr>
      <vt:lpstr>Slide 38</vt:lpstr>
      <vt:lpstr>Properties</vt:lpstr>
      <vt:lpstr>What is Java?</vt:lpstr>
      <vt:lpstr>Slide 41</vt:lpstr>
      <vt:lpstr>To be continued…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HTML,CSS,JavaScipt</dc:title>
  <dc:creator>Human01</dc:creator>
  <cp:lastModifiedBy>Prerna</cp:lastModifiedBy>
  <cp:revision>112</cp:revision>
  <dcterms:created xsi:type="dcterms:W3CDTF">2014-03-01T10:52:13Z</dcterms:created>
  <dcterms:modified xsi:type="dcterms:W3CDTF">2014-04-04T09:15:07Z</dcterms:modified>
</cp:coreProperties>
</file>