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61" r:id="rId6"/>
    <p:sldId id="262" r:id="rId7"/>
    <p:sldId id="259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5" d="100"/>
          <a:sy n="125" d="100"/>
        </p:scale>
        <p:origin x="474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43F33-1AB7-4BFA-8F32-C58246C6A7CE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FCB72-39E6-4F47-8C6D-4717E482E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484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43F33-1AB7-4BFA-8F32-C58246C6A7CE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FCB72-39E6-4F47-8C6D-4717E482E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775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43F33-1AB7-4BFA-8F32-C58246C6A7CE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FCB72-39E6-4F47-8C6D-4717E482E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696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43F33-1AB7-4BFA-8F32-C58246C6A7CE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FCB72-39E6-4F47-8C6D-4717E482E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216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43F33-1AB7-4BFA-8F32-C58246C6A7CE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FCB72-39E6-4F47-8C6D-4717E482E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761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43F33-1AB7-4BFA-8F32-C58246C6A7CE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FCB72-39E6-4F47-8C6D-4717E482E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202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43F33-1AB7-4BFA-8F32-C58246C6A7CE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FCB72-39E6-4F47-8C6D-4717E482E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680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43F33-1AB7-4BFA-8F32-C58246C6A7CE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FCB72-39E6-4F47-8C6D-4717E482E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509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43F33-1AB7-4BFA-8F32-C58246C6A7CE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FCB72-39E6-4F47-8C6D-4717E482E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70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43F33-1AB7-4BFA-8F32-C58246C6A7CE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FCB72-39E6-4F47-8C6D-4717E482E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108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43F33-1AB7-4BFA-8F32-C58246C6A7CE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FCB72-39E6-4F47-8C6D-4717E482E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63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543F33-1AB7-4BFA-8F32-C58246C6A7CE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EFCB72-39E6-4F47-8C6D-4717E482E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737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openstack/neutron-fwaas/commit/d38f76e68a814d99597bebb9bc60ce8a76ee4af7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Plan for new members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6901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4 weeks for training basic OpenStack</a:t>
            </a:r>
          </a:p>
          <a:p>
            <a:r>
              <a:rPr lang="en-US" dirty="0" smtClean="0"/>
              <a:t>2 weeks for small task.</a:t>
            </a:r>
          </a:p>
          <a:p>
            <a:r>
              <a:rPr lang="en-US" dirty="0" smtClean="0"/>
              <a:t>2 weeks review &amp; probation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673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Detail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week:</a:t>
            </a:r>
          </a:p>
          <a:p>
            <a:pPr lvl="1"/>
            <a:r>
              <a:rPr lang="en-US" dirty="0" smtClean="0"/>
              <a:t>Setup environment(Ubuntu, </a:t>
            </a:r>
            <a:r>
              <a:rPr lang="en-US" dirty="0" err="1" smtClean="0"/>
              <a:t>git</a:t>
            </a:r>
            <a:r>
              <a:rPr lang="en-US" dirty="0" smtClean="0"/>
              <a:t>, OpenStack account, </a:t>
            </a:r>
            <a:r>
              <a:rPr lang="en-US" dirty="0" err="1" smtClean="0"/>
              <a:t>DevStack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Rest API</a:t>
            </a:r>
          </a:p>
          <a:p>
            <a:pPr lvl="1"/>
            <a:r>
              <a:rPr lang="en-US" dirty="0" smtClean="0"/>
              <a:t>Overview OpenStack Architecture (output</a:t>
            </a:r>
            <a:r>
              <a:rPr lang="en-US" smtClean="0"/>
              <a:t>: slide)</a:t>
            </a:r>
            <a:endParaRPr lang="en-US" dirty="0" smtClean="0"/>
          </a:p>
          <a:p>
            <a:pPr lvl="1"/>
            <a:r>
              <a:rPr lang="en-US" dirty="0" smtClean="0"/>
              <a:t>Setup a network topology include 1 router, 2 </a:t>
            </a:r>
            <a:r>
              <a:rPr lang="en-US" dirty="0" err="1" smtClean="0"/>
              <a:t>subnetA</a:t>
            </a:r>
            <a:r>
              <a:rPr lang="en-US" dirty="0" smtClean="0"/>
              <a:t>, </a:t>
            </a:r>
            <a:r>
              <a:rPr lang="en-US" dirty="0" err="1" smtClean="0"/>
              <a:t>subnetB</a:t>
            </a:r>
            <a:r>
              <a:rPr lang="en-US" dirty="0" smtClean="0"/>
              <a:t>, deploy VM1 under </a:t>
            </a:r>
            <a:r>
              <a:rPr lang="en-US" dirty="0" err="1" smtClean="0"/>
              <a:t>subnetA</a:t>
            </a:r>
            <a:r>
              <a:rPr lang="en-US" dirty="0" smtClean="0"/>
              <a:t>, VM2 under </a:t>
            </a:r>
            <a:r>
              <a:rPr lang="en-US" dirty="0" err="1" smtClean="0"/>
              <a:t>subnetB</a:t>
            </a:r>
            <a:r>
              <a:rPr lang="en-US" dirty="0" smtClean="0"/>
              <a:t>, Try to </a:t>
            </a:r>
            <a:r>
              <a:rPr lang="en-US" dirty="0" err="1" smtClean="0"/>
              <a:t>ssh</a:t>
            </a:r>
            <a:r>
              <a:rPr lang="en-US" dirty="0" smtClean="0"/>
              <a:t> from VM1 to VM2.</a:t>
            </a:r>
          </a:p>
        </p:txBody>
      </p:sp>
    </p:spTree>
    <p:extLst>
      <p:ext uri="{BB962C8B-B14F-4D97-AF65-F5344CB8AC3E}">
        <p14:creationId xmlns:p14="http://schemas.microsoft.com/office/powerpoint/2010/main" val="717376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Detail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week:</a:t>
            </a:r>
          </a:p>
          <a:p>
            <a:pPr lvl="1"/>
            <a:r>
              <a:rPr lang="en-US" dirty="0" smtClean="0"/>
              <a:t>Overview neutron architecture</a:t>
            </a:r>
          </a:p>
          <a:p>
            <a:pPr lvl="1"/>
            <a:r>
              <a:rPr lang="en-US" dirty="0" smtClean="0"/>
              <a:t>DHCP agent</a:t>
            </a:r>
          </a:p>
          <a:p>
            <a:pPr lvl="1"/>
            <a:r>
              <a:rPr lang="en-US" dirty="0" smtClean="0"/>
              <a:t>Metadata agent</a:t>
            </a:r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71848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Detail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 week:</a:t>
            </a:r>
          </a:p>
          <a:p>
            <a:pPr lvl="1"/>
            <a:r>
              <a:rPr lang="en-US" dirty="0" smtClean="0"/>
              <a:t>L3 Agent:</a:t>
            </a:r>
          </a:p>
          <a:p>
            <a:pPr lvl="2"/>
            <a:r>
              <a:rPr lang="en-US" dirty="0" smtClean="0"/>
              <a:t>Floating IP</a:t>
            </a:r>
          </a:p>
          <a:p>
            <a:pPr lvl="2"/>
            <a:r>
              <a:rPr lang="en-US" dirty="0" smtClean="0"/>
              <a:t>SNAT</a:t>
            </a:r>
          </a:p>
          <a:p>
            <a:pPr lvl="2"/>
            <a:r>
              <a:rPr lang="en-US" dirty="0" smtClean="0"/>
              <a:t>DNAT</a:t>
            </a:r>
          </a:p>
          <a:p>
            <a:pPr lvl="2"/>
            <a:r>
              <a:rPr lang="en-US" dirty="0" smtClean="0"/>
              <a:t>L3 HA</a:t>
            </a:r>
          </a:p>
        </p:txBody>
      </p:sp>
    </p:spTree>
    <p:extLst>
      <p:ext uri="{BB962C8B-B14F-4D97-AF65-F5344CB8AC3E}">
        <p14:creationId xmlns:p14="http://schemas.microsoft.com/office/powerpoint/2010/main" val="20187891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Detail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4</a:t>
            </a:r>
            <a:r>
              <a:rPr lang="en-US" baseline="30000" dirty="0" smtClean="0"/>
              <a:t>th</a:t>
            </a:r>
            <a:r>
              <a:rPr lang="en-US" dirty="0" smtClean="0"/>
              <a:t> week:</a:t>
            </a:r>
          </a:p>
          <a:p>
            <a:pPr lvl="1"/>
            <a:r>
              <a:rPr lang="en-US" dirty="0" smtClean="0"/>
              <a:t>L2 agent:</a:t>
            </a:r>
          </a:p>
          <a:p>
            <a:pPr lvl="2"/>
            <a:r>
              <a:rPr lang="en-US" dirty="0" smtClean="0"/>
              <a:t>ML2 plugin </a:t>
            </a:r>
          </a:p>
          <a:p>
            <a:pPr lvl="2"/>
            <a:r>
              <a:rPr lang="en-US" dirty="0" smtClean="0"/>
              <a:t>L2 OVS agent &amp; </a:t>
            </a:r>
            <a:r>
              <a:rPr lang="en-US" dirty="0" err="1" smtClean="0"/>
              <a:t>Linuxbridge</a:t>
            </a:r>
            <a:endParaRPr lang="en-US" dirty="0" smtClean="0"/>
          </a:p>
          <a:p>
            <a:pPr lvl="2"/>
            <a:r>
              <a:rPr lang="en-US" dirty="0" smtClean="0"/>
              <a:t>Security group</a:t>
            </a:r>
          </a:p>
          <a:p>
            <a:pPr lvl="2"/>
            <a:r>
              <a:rPr lang="en-US" dirty="0" err="1" smtClean="0"/>
              <a:t>QoS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490392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Detail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Take a small task (2 weeks):</a:t>
            </a:r>
          </a:p>
          <a:p>
            <a:pPr lvl="1"/>
            <a:r>
              <a:rPr lang="en-US" dirty="0" smtClean="0"/>
              <a:t>As a follow-up patch, we should implement </a:t>
            </a:r>
            <a:r>
              <a:rPr lang="en-US" dirty="0" err="1" smtClean="0"/>
              <a:t>Uts</a:t>
            </a:r>
            <a:r>
              <a:rPr lang="en-US" dirty="0" smtClean="0"/>
              <a:t> for this </a:t>
            </a:r>
            <a:r>
              <a:rPr lang="en-US" dirty="0" smtClean="0">
                <a:hlinkClick r:id="rId2"/>
              </a:rPr>
              <a:t>https://github.com/openstack/neutron-fwaas/commit/d38f76e68a814d99597bebb9bc60ce8a76ee4af7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0616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&amp; probation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36301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066800" y="1143000"/>
            <a:ext cx="2971800" cy="617220"/>
          </a:xfrm>
          <a:prstGeom prst="roundRect">
            <a:avLst/>
          </a:prstGeom>
          <a:solidFill>
            <a:schemeClr val="accent1">
              <a:alpha val="26000"/>
            </a:schemeClr>
          </a:solidFill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Port-1	Port-2	Port-3</a:t>
            </a:r>
          </a:p>
          <a:p>
            <a:pPr algn="ctr"/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192.168.1.	192.168.1.	192.168.1.</a:t>
            </a:r>
            <a:endParaRPr lang="en-U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66800" y="535960"/>
            <a:ext cx="320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Network:	net1</a:t>
            </a:r>
          </a:p>
          <a:p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Subnet:    	subnet1 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192.168.1.0/24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971020"/>
            <a:ext cx="457200" cy="4572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524000" y="1676400"/>
            <a:ext cx="1524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>
            <a:stCxn id="7" idx="2"/>
            <a:endCxn id="6" idx="0"/>
          </p:cNvCxnSpPr>
          <p:nvPr/>
        </p:nvCxnSpPr>
        <p:spPr>
          <a:xfrm>
            <a:off x="1600200" y="1752600"/>
            <a:ext cx="0" cy="2184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295400" y="2390001"/>
            <a:ext cx="609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Blue-1</a:t>
            </a:r>
            <a:endParaRPr lang="en-U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6960" y="1971020"/>
            <a:ext cx="457200" cy="457200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2499360" y="1676400"/>
            <a:ext cx="1524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>
            <a:stCxn id="19" idx="2"/>
            <a:endCxn id="18" idx="0"/>
          </p:cNvCxnSpPr>
          <p:nvPr/>
        </p:nvCxnSpPr>
        <p:spPr>
          <a:xfrm>
            <a:off x="2575560" y="1752600"/>
            <a:ext cx="0" cy="2184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270760" y="2390001"/>
            <a:ext cx="609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Blue-2</a:t>
            </a:r>
            <a:endParaRPr lang="en-U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3740" y="1971020"/>
            <a:ext cx="457200" cy="457200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3406140" y="1676400"/>
            <a:ext cx="1524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/>
          <p:cNvCxnSpPr>
            <a:stCxn id="23" idx="2"/>
            <a:endCxn id="22" idx="0"/>
          </p:cNvCxnSpPr>
          <p:nvPr/>
        </p:nvCxnSpPr>
        <p:spPr>
          <a:xfrm>
            <a:off x="3482340" y="1752600"/>
            <a:ext cx="0" cy="2184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177540" y="2390001"/>
            <a:ext cx="609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DHCP</a:t>
            </a:r>
            <a:endParaRPr lang="en-U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5090160" y="1143000"/>
            <a:ext cx="2971800" cy="617220"/>
          </a:xfrm>
          <a:prstGeom prst="roundRect">
            <a:avLst/>
          </a:prstGeom>
          <a:solidFill>
            <a:srgbClr val="C00000">
              <a:alpha val="26000"/>
            </a:srgbClr>
          </a:solidFill>
          <a:ln>
            <a:solidFill>
              <a:srgbClr val="C00000">
                <a:alpha val="91000"/>
              </a:srgb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C00000"/>
                </a:solidFill>
              </a:rPr>
              <a:t>Port-1	Port-2	Port-3</a:t>
            </a:r>
          </a:p>
          <a:p>
            <a:pPr algn="ctr"/>
            <a:r>
              <a:rPr lang="en-US" sz="1200" dirty="0" smtClean="0">
                <a:solidFill>
                  <a:srgbClr val="C00000"/>
                </a:solidFill>
              </a:rPr>
              <a:t>192.168.2.	192.168.2.	192.168.2.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090160" y="535960"/>
            <a:ext cx="320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C00000"/>
                </a:solidFill>
              </a:rPr>
              <a:t>Network:	net2</a:t>
            </a:r>
          </a:p>
          <a:p>
            <a:r>
              <a:rPr lang="en-US" sz="1400" dirty="0" smtClean="0">
                <a:solidFill>
                  <a:srgbClr val="C00000"/>
                </a:solidFill>
              </a:rPr>
              <a:t>Subnet:    	subnet2 </a:t>
            </a:r>
            <a:r>
              <a:rPr lang="en-US" sz="1400" dirty="0">
                <a:solidFill>
                  <a:srgbClr val="C00000"/>
                </a:solidFill>
              </a:rPr>
              <a:t>(</a:t>
            </a:r>
            <a:r>
              <a:rPr lang="en-US" sz="1400" dirty="0" smtClean="0">
                <a:solidFill>
                  <a:srgbClr val="C00000"/>
                </a:solidFill>
              </a:rPr>
              <a:t>192.168.2.0/24</a:t>
            </a:r>
            <a:r>
              <a:rPr lang="en-US" sz="1400" dirty="0">
                <a:solidFill>
                  <a:srgbClr val="C00000"/>
                </a:solidFill>
              </a:rPr>
              <a:t>)</a:t>
            </a:r>
          </a:p>
        </p:txBody>
      </p:sp>
      <p:sp>
        <p:nvSpPr>
          <p:cNvPr id="29" name="Rectangle 28"/>
          <p:cNvSpPr/>
          <p:nvPr/>
        </p:nvSpPr>
        <p:spPr>
          <a:xfrm>
            <a:off x="5547360" y="1676400"/>
            <a:ext cx="152400" cy="76200"/>
          </a:xfrm>
          <a:prstGeom prst="rect">
            <a:avLst/>
          </a:prstGeom>
          <a:solidFill>
            <a:srgbClr val="C00000">
              <a:alpha val="67000"/>
            </a:srgbClr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cxnSp>
        <p:nvCxnSpPr>
          <p:cNvPr id="30" name="Straight Connector 29"/>
          <p:cNvCxnSpPr>
            <a:stCxn id="29" idx="2"/>
          </p:cNvCxnSpPr>
          <p:nvPr/>
        </p:nvCxnSpPr>
        <p:spPr>
          <a:xfrm>
            <a:off x="5623560" y="1752600"/>
            <a:ext cx="0" cy="2184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318760" y="2390001"/>
            <a:ext cx="609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C00000"/>
                </a:solidFill>
              </a:rPr>
              <a:t>Red-1</a:t>
            </a:r>
            <a:endParaRPr lang="en-US" sz="1200" dirty="0">
              <a:solidFill>
                <a:srgbClr val="C00000"/>
              </a:solidFill>
            </a:endParaRPr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9240" y="1917561"/>
            <a:ext cx="548640" cy="548640"/>
          </a:xfrm>
          <a:prstGeom prst="rect">
            <a:avLst/>
          </a:prstGeom>
        </p:spPr>
      </p:pic>
      <p:sp>
        <p:nvSpPr>
          <p:cNvPr id="41" name="Rectangle 40"/>
          <p:cNvSpPr/>
          <p:nvPr/>
        </p:nvSpPr>
        <p:spPr>
          <a:xfrm>
            <a:off x="6537960" y="1676400"/>
            <a:ext cx="152400" cy="76200"/>
          </a:xfrm>
          <a:prstGeom prst="rect">
            <a:avLst/>
          </a:prstGeom>
          <a:solidFill>
            <a:srgbClr val="C00000">
              <a:alpha val="67000"/>
            </a:srgbClr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cxnSp>
        <p:nvCxnSpPr>
          <p:cNvPr id="42" name="Straight Connector 41"/>
          <p:cNvCxnSpPr>
            <a:stCxn id="41" idx="2"/>
          </p:cNvCxnSpPr>
          <p:nvPr/>
        </p:nvCxnSpPr>
        <p:spPr>
          <a:xfrm>
            <a:off x="6614160" y="1752600"/>
            <a:ext cx="0" cy="2184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6309360" y="2390001"/>
            <a:ext cx="609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C00000"/>
                </a:solidFill>
              </a:rPr>
              <a:t>Red-2</a:t>
            </a:r>
            <a:endParaRPr lang="en-US" sz="1200" dirty="0">
              <a:solidFill>
                <a:srgbClr val="C00000"/>
              </a:solidFill>
            </a:endParaRPr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840" y="1917561"/>
            <a:ext cx="548640" cy="548640"/>
          </a:xfrm>
          <a:prstGeom prst="rect">
            <a:avLst/>
          </a:prstGeom>
        </p:spPr>
      </p:pic>
      <p:sp>
        <p:nvSpPr>
          <p:cNvPr id="45" name="Rectangle 44"/>
          <p:cNvSpPr/>
          <p:nvPr/>
        </p:nvSpPr>
        <p:spPr>
          <a:xfrm>
            <a:off x="7467599" y="1676400"/>
            <a:ext cx="152400" cy="76200"/>
          </a:xfrm>
          <a:prstGeom prst="rect">
            <a:avLst/>
          </a:prstGeom>
          <a:solidFill>
            <a:srgbClr val="C00000">
              <a:alpha val="67000"/>
            </a:srgbClr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cxnSp>
        <p:nvCxnSpPr>
          <p:cNvPr id="46" name="Straight Connector 45"/>
          <p:cNvCxnSpPr>
            <a:stCxn id="45" idx="2"/>
          </p:cNvCxnSpPr>
          <p:nvPr/>
        </p:nvCxnSpPr>
        <p:spPr>
          <a:xfrm>
            <a:off x="7543799" y="1752600"/>
            <a:ext cx="0" cy="2184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7238999" y="2390001"/>
            <a:ext cx="609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C00000"/>
                </a:solidFill>
              </a:rPr>
              <a:t>DHCP</a:t>
            </a:r>
            <a:endParaRPr lang="en-US" sz="1200" dirty="0">
              <a:solidFill>
                <a:srgbClr val="C00000"/>
              </a:solidFill>
            </a:endParaRPr>
          </a:p>
        </p:txBody>
      </p:sp>
      <p:pic>
        <p:nvPicPr>
          <p:cNvPr id="48" name="Picture 4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9479" y="1917561"/>
            <a:ext cx="548640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5441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369</TotalTime>
  <Words>160</Words>
  <Application>Microsoft Office PowerPoint</Application>
  <PresentationFormat>On-screen Show (4:3)</PresentationFormat>
  <Paragraphs>48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Plan for new members</vt:lpstr>
      <vt:lpstr>Timeline</vt:lpstr>
      <vt:lpstr>Detail plan</vt:lpstr>
      <vt:lpstr>Detail plan</vt:lpstr>
      <vt:lpstr>Detail plan</vt:lpstr>
      <vt:lpstr>Detail plan</vt:lpstr>
      <vt:lpstr>Detail plan</vt:lpstr>
      <vt:lpstr>Review &amp; probation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 for new members</dc:title>
  <dc:creator>Nguyen, Phuong An</dc:creator>
  <cp:lastModifiedBy>Nguyen, Hai Truong</cp:lastModifiedBy>
  <cp:revision>10</cp:revision>
  <dcterms:created xsi:type="dcterms:W3CDTF">2018-08-21T05:34:51Z</dcterms:created>
  <dcterms:modified xsi:type="dcterms:W3CDTF">2018-09-07T10:20:41Z</dcterms:modified>
</cp:coreProperties>
</file>