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4" r:id="rId8"/>
    <p:sldId id="265" r:id="rId9"/>
    <p:sldId id="266" r:id="rId10"/>
    <p:sldId id="263" r:id="rId11"/>
    <p:sldId id="267" r:id="rId12"/>
    <p:sldId id="273" r:id="rId13"/>
    <p:sldId id="274" r:id="rId14"/>
    <p:sldId id="275" r:id="rId15"/>
    <p:sldId id="284" r:id="rId16"/>
    <p:sldId id="285" r:id="rId17"/>
    <p:sldId id="280" r:id="rId18"/>
    <p:sldId id="283" r:id="rId19"/>
    <p:sldId id="276" r:id="rId20"/>
    <p:sldId id="286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146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/>
              <a:t>持ち家建て方別世帯比率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一戸建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１km圏</c:v>
                </c:pt>
                <c:pt idx="1">
                  <c:v>３km圏</c:v>
                </c:pt>
                <c:pt idx="2">
                  <c:v>５km圏</c:v>
                </c:pt>
                <c:pt idx="3">
                  <c:v>東京都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28.5</c:v>
                </c:pt>
                <c:pt idx="1">
                  <c:v>32.200000000000003</c:v>
                </c:pt>
                <c:pt idx="2">
                  <c:v>33.9</c:v>
                </c:pt>
                <c:pt idx="3">
                  <c:v>30.3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26-4B82-9B5A-870B5AB81F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長屋建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１km圏</c:v>
                </c:pt>
                <c:pt idx="1">
                  <c:v>３km圏</c:v>
                </c:pt>
                <c:pt idx="2">
                  <c:v>５km圏</c:v>
                </c:pt>
                <c:pt idx="3">
                  <c:v>東京都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</c:v>
                </c:pt>
                <c:pt idx="1">
                  <c:v>1.8</c:v>
                </c:pt>
                <c:pt idx="2">
                  <c:v>1.8</c:v>
                </c:pt>
                <c:pt idx="3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26-4B82-9B5A-870B5AB81F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共同住宅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１km圏</c:v>
                </c:pt>
                <c:pt idx="1">
                  <c:v>３km圏</c:v>
                </c:pt>
                <c:pt idx="2">
                  <c:v>５km圏</c:v>
                </c:pt>
                <c:pt idx="3">
                  <c:v>東京都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69.7</c:v>
                </c:pt>
                <c:pt idx="1">
                  <c:v>66</c:v>
                </c:pt>
                <c:pt idx="2">
                  <c:v>64.3</c:v>
                </c:pt>
                <c:pt idx="3">
                  <c:v>68.3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26-4B82-9B5A-870B5AB81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40568752"/>
        <c:axId val="940569080"/>
      </c:barChart>
      <c:catAx>
        <c:axId val="940568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40569080"/>
        <c:crosses val="autoZero"/>
        <c:auto val="1"/>
        <c:lblAlgn val="ctr"/>
        <c:lblOffset val="100"/>
        <c:noMultiLvlLbl val="0"/>
      </c:catAx>
      <c:valAx>
        <c:axId val="940569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4056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79AC-0511-4034-8701-87357021422A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2B1E-CE66-4CFB-9EA8-E9032D3E2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45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79AC-0511-4034-8701-87357021422A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2B1E-CE66-4CFB-9EA8-E9032D3E2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79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79AC-0511-4034-8701-87357021422A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2B1E-CE66-4CFB-9EA8-E9032D3E2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96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79AC-0511-4034-8701-87357021422A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2B1E-CE66-4CFB-9EA8-E9032D3E2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94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79AC-0511-4034-8701-87357021422A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2B1E-CE66-4CFB-9EA8-E9032D3E2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93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79AC-0511-4034-8701-87357021422A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2B1E-CE66-4CFB-9EA8-E9032D3E2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75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79AC-0511-4034-8701-87357021422A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2B1E-CE66-4CFB-9EA8-E9032D3E2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34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79AC-0511-4034-8701-87357021422A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2B1E-CE66-4CFB-9EA8-E9032D3E2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69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79AC-0511-4034-8701-87357021422A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2B1E-CE66-4CFB-9EA8-E9032D3E2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39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79AC-0511-4034-8701-87357021422A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2B1E-CE66-4CFB-9EA8-E9032D3E2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30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79AC-0511-4034-8701-87357021422A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2B1E-CE66-4CFB-9EA8-E9032D3E2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78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179AC-0511-4034-8701-87357021422A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2B1E-CE66-4CFB-9EA8-E9032D3E2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61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29C300-FE37-4466-B905-4EA357198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271" y="1576669"/>
            <a:ext cx="7725335" cy="2548217"/>
          </a:xfrm>
        </p:spPr>
        <p:txBody>
          <a:bodyPr>
            <a:normAutofit fontScale="90000"/>
          </a:bodyPr>
          <a:lstStyle/>
          <a:p>
            <a:r>
              <a:rPr lang="ja-JP" altLang="en-US" sz="5400" dirty="0"/>
              <a:t>ショッピングセンター「</a:t>
            </a:r>
            <a:r>
              <a:rPr lang="en-US" altLang="ja-JP" sz="5400" dirty="0">
                <a:solidFill>
                  <a:schemeClr val="accent2"/>
                </a:solidFill>
              </a:rPr>
              <a:t>MINANO</a:t>
            </a:r>
            <a:r>
              <a:rPr lang="ja-JP" altLang="en-US" sz="5400" dirty="0"/>
              <a:t>」</a:t>
            </a:r>
            <a:br>
              <a:rPr lang="en-US" altLang="ja-JP" sz="5400" dirty="0"/>
            </a:br>
            <a:r>
              <a:rPr lang="ja-JP" altLang="en-US" sz="5400" dirty="0"/>
              <a:t>バリューアップ施策立案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5B8EAB-818A-4BCB-A71F-F0665C8D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1736" y="4660421"/>
            <a:ext cx="6858000" cy="1241822"/>
          </a:xfrm>
        </p:spPr>
        <p:txBody>
          <a:bodyPr>
            <a:normAutofit/>
          </a:bodyPr>
          <a:lstStyle/>
          <a:p>
            <a:pPr algn="r"/>
            <a:r>
              <a:rPr lang="ja-JP" altLang="en-US" sz="2100" dirty="0"/>
              <a:t>野村不動産投資顧問・</a:t>
            </a:r>
            <a:r>
              <a:rPr lang="en-US" altLang="ja-JP" sz="2100" dirty="0"/>
              <a:t>NPR</a:t>
            </a:r>
            <a:r>
              <a:rPr lang="ja-JP" altLang="en-US" sz="2100" dirty="0"/>
              <a:t>運用部</a:t>
            </a:r>
            <a:endParaRPr lang="en-US" altLang="ja-JP" sz="2100" dirty="0"/>
          </a:p>
          <a:p>
            <a:pPr algn="r"/>
            <a:r>
              <a:rPr lang="ja-JP" altLang="en-US" sz="2100" dirty="0"/>
              <a:t>大阪大学大学院</a:t>
            </a:r>
            <a:endParaRPr lang="en-US" altLang="ja-JP" sz="2100" dirty="0"/>
          </a:p>
          <a:p>
            <a:pPr algn="r"/>
            <a:r>
              <a:rPr lang="ja-JP" altLang="en-US" sz="2100" dirty="0"/>
              <a:t>岡田直樹</a:t>
            </a:r>
          </a:p>
        </p:txBody>
      </p:sp>
    </p:spTree>
    <p:extLst>
      <p:ext uri="{BB962C8B-B14F-4D97-AF65-F5344CB8AC3E}">
        <p14:creationId xmlns:p14="http://schemas.microsoft.com/office/powerpoint/2010/main" val="1224705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C54763-E001-4395-86E6-9DE3CEF8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調査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4ACD7B-6795-4F74-A859-50F409242465}"/>
              </a:ext>
            </a:extLst>
          </p:cNvPr>
          <p:cNvSpPr/>
          <p:nvPr/>
        </p:nvSpPr>
        <p:spPr>
          <a:xfrm>
            <a:off x="824751" y="1690689"/>
            <a:ext cx="777240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日時：</a:t>
            </a:r>
            <a:r>
              <a:rPr lang="en-US" altLang="ja-JP" dirty="0"/>
              <a:t>9/3(</a:t>
            </a:r>
            <a:r>
              <a:rPr lang="ja-JP" altLang="en-US" dirty="0"/>
              <a:t>火</a:t>
            </a:r>
            <a:r>
              <a:rPr lang="en-US" altLang="ja-JP" dirty="0"/>
              <a:t>) </a:t>
            </a:r>
            <a:r>
              <a:rPr lang="ja-JP" altLang="ja-JP" dirty="0"/>
              <a:t>15:30～</a:t>
            </a:r>
            <a:r>
              <a:rPr lang="en-US" altLang="ja-JP" dirty="0"/>
              <a:t>16:20</a:t>
            </a:r>
            <a:endParaRPr lang="en-US" altLang="ja-JP" i="1" dirty="0"/>
          </a:p>
          <a:p>
            <a:endParaRPr lang="en-US" altLang="ja-JP" sz="1600" dirty="0"/>
          </a:p>
          <a:p>
            <a:r>
              <a:rPr lang="ja-JP" altLang="en-US" sz="1600" u="sng" dirty="0"/>
              <a:t>調査項目</a:t>
            </a:r>
            <a:endParaRPr lang="en-US" altLang="ja-JP" sz="1600" u="sng" dirty="0"/>
          </a:p>
          <a:p>
            <a:r>
              <a:rPr lang="ja-JP" altLang="en-US" sz="1600" dirty="0"/>
              <a:t>・どの店にどういう人がいるのか</a:t>
            </a:r>
            <a:endParaRPr lang="en-US" altLang="ja-JP" sz="1600" dirty="0"/>
          </a:p>
          <a:p>
            <a:r>
              <a:rPr lang="ja-JP" altLang="en-US" sz="1600" dirty="0"/>
              <a:t>　時間の都合上省略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・街としての機能・役割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MINANO</a:t>
            </a:r>
            <a:r>
              <a:rPr lang="ja-JP" altLang="en-US" sz="1600" dirty="0"/>
              <a:t>がないと若者が減ってしまいそう</a:t>
            </a:r>
            <a:endParaRPr lang="en-US" altLang="ja-JP" sz="1600" dirty="0"/>
          </a:p>
          <a:p>
            <a:r>
              <a:rPr lang="ja-JP" altLang="en-US" sz="1600" dirty="0"/>
              <a:t>　１</a:t>
            </a:r>
            <a:r>
              <a:rPr lang="en-US" altLang="ja-JP" sz="1600" dirty="0"/>
              <a:t>F</a:t>
            </a:r>
            <a:r>
              <a:rPr lang="ja-JP" altLang="en-US" sz="1600" dirty="0"/>
              <a:t>はただの通路？</a:t>
            </a:r>
            <a:endParaRPr lang="en-US" altLang="ja-JP" sz="1600" dirty="0"/>
          </a:p>
          <a:p>
            <a:r>
              <a:rPr lang="ja-JP" altLang="en-US" sz="1600" dirty="0"/>
              <a:t>　２</a:t>
            </a:r>
            <a:r>
              <a:rPr lang="en-US" altLang="ja-JP" sz="1600" dirty="0"/>
              <a:t>F</a:t>
            </a:r>
            <a:r>
              <a:rPr lang="ja-JP" altLang="en-US" sz="1600" dirty="0"/>
              <a:t>は閑散としている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・核となっている施設は何か</a:t>
            </a:r>
            <a:endParaRPr lang="en-US" altLang="ja-JP" sz="1600" dirty="0"/>
          </a:p>
          <a:p>
            <a:r>
              <a:rPr lang="ja-JP" altLang="en-US" sz="1600" dirty="0"/>
              <a:t>　サミット（スーパー）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・人の導線はどうか</a:t>
            </a:r>
            <a:endParaRPr lang="en-US" altLang="ja-JP" sz="1600" dirty="0"/>
          </a:p>
          <a:p>
            <a:r>
              <a:rPr lang="ja-JP" altLang="en-US" sz="1600" dirty="0"/>
              <a:t>　１</a:t>
            </a:r>
            <a:r>
              <a:rPr lang="en-US" altLang="ja-JP" sz="1600" dirty="0"/>
              <a:t>F</a:t>
            </a:r>
            <a:r>
              <a:rPr lang="ja-JP" altLang="en-US" sz="1600" dirty="0"/>
              <a:t>はスーパー、タリーズ、マツキヨがある</a:t>
            </a:r>
            <a:endParaRPr lang="en-US" altLang="ja-JP" sz="1600" dirty="0"/>
          </a:p>
          <a:p>
            <a:r>
              <a:rPr lang="ja-JP" altLang="en-US" sz="1600" dirty="0"/>
              <a:t>　２</a:t>
            </a:r>
            <a:r>
              <a:rPr lang="en-US" altLang="ja-JP" sz="1600" dirty="0"/>
              <a:t>F</a:t>
            </a:r>
            <a:r>
              <a:rPr lang="ja-JP" altLang="en-US" sz="1600" dirty="0"/>
              <a:t>は</a:t>
            </a:r>
            <a:r>
              <a:rPr lang="en-US" altLang="ja-JP" sz="1600" dirty="0"/>
              <a:t>BOOKOFF</a:t>
            </a:r>
            <a:r>
              <a:rPr lang="ja-JP" altLang="en-US" sz="1600" dirty="0"/>
              <a:t>、ダイソー、スシローがある</a:t>
            </a:r>
            <a:endParaRPr lang="en-US" altLang="ja-JP" sz="1600" dirty="0"/>
          </a:p>
          <a:p>
            <a:r>
              <a:rPr lang="ja-JP" altLang="en-US" sz="1600" dirty="0"/>
              <a:t>　３</a:t>
            </a:r>
            <a:r>
              <a:rPr lang="en-US" altLang="ja-JP" sz="1600" dirty="0"/>
              <a:t>F</a:t>
            </a:r>
            <a:r>
              <a:rPr lang="ja-JP" altLang="en-US" sz="1600" dirty="0"/>
              <a:t>オフィスがある</a:t>
            </a:r>
            <a:endParaRPr lang="en-US" altLang="ja-JP" sz="1600" dirty="0"/>
          </a:p>
          <a:p>
            <a:r>
              <a:rPr lang="ja-JP" altLang="en-US" sz="1600" dirty="0"/>
              <a:t>　４</a:t>
            </a:r>
            <a:r>
              <a:rPr lang="en-US" altLang="ja-JP" sz="1600" dirty="0"/>
              <a:t>F</a:t>
            </a:r>
            <a:r>
              <a:rPr lang="ja-JP" altLang="en-US" sz="1600" dirty="0"/>
              <a:t>駐車場でイベント、１</a:t>
            </a:r>
            <a:r>
              <a:rPr lang="en-US" altLang="ja-JP" sz="1600" dirty="0"/>
              <a:t>F</a:t>
            </a:r>
            <a:r>
              <a:rPr lang="ja-JP" altLang="en-US" sz="1600" dirty="0"/>
              <a:t>広場でイベントがある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73371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A98C1-AB19-460A-A530-AAF7A765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D38502-2779-403A-A65E-BCCBE8FCD892}"/>
              </a:ext>
            </a:extLst>
          </p:cNvPr>
          <p:cNvSpPr txBox="1"/>
          <p:nvPr/>
        </p:nvSpPr>
        <p:spPr>
          <a:xfrm>
            <a:off x="824753" y="1810871"/>
            <a:ext cx="78082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顧客のさらなる囲い込み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本やアミューズメント施設がない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総合力のなさ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昼間人口が高いことに対するアプローチ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６歳未満の家族が多いことに対するアプローチが少ない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若い働き盛りの方に対するアプローチがない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125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5FD80-81D3-45BE-8824-BB41DDD1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772DB7-1BBF-40F0-9711-A83B4C8C9F88}"/>
              </a:ext>
            </a:extLst>
          </p:cNvPr>
          <p:cNvSpPr txBox="1"/>
          <p:nvPr/>
        </p:nvSpPr>
        <p:spPr>
          <a:xfrm>
            <a:off x="965200" y="2400300"/>
            <a:ext cx="726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街としての機能・役割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MINANO</a:t>
            </a:r>
            <a:r>
              <a:rPr kumimoji="1" lang="ja-JP" altLang="en-US" dirty="0"/>
              <a:t>がないと若者がへってしまう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１</a:t>
            </a:r>
            <a:r>
              <a:rPr kumimoji="1" lang="en-US" altLang="ja-JP" dirty="0"/>
              <a:t>F</a:t>
            </a:r>
            <a:r>
              <a:rPr kumimoji="1" lang="ja-JP" altLang="en-US" dirty="0"/>
              <a:t>がただの通路になっている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イベントを４</a:t>
            </a:r>
            <a:r>
              <a:rPr kumimoji="1" lang="en-US" altLang="ja-JP" dirty="0"/>
              <a:t>F</a:t>
            </a:r>
            <a:r>
              <a:rPr kumimoji="1" lang="ja-JP" altLang="en-US" dirty="0"/>
              <a:t>駐車場、１</a:t>
            </a:r>
            <a:r>
              <a:rPr kumimoji="1" lang="en-US" altLang="ja-JP" dirty="0"/>
              <a:t>F</a:t>
            </a:r>
            <a:r>
              <a:rPr kumimoji="1" lang="ja-JP" altLang="en-US" dirty="0"/>
              <a:t>通路で開催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463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1D3BB-3DF0-4EB9-AA9C-F323EFB9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7462EC-3B05-4B42-96C7-9BF2C404BD80}"/>
              </a:ext>
            </a:extLst>
          </p:cNvPr>
          <p:cNvSpPr txBox="1"/>
          <p:nvPr/>
        </p:nvSpPr>
        <p:spPr>
          <a:xfrm>
            <a:off x="812800" y="2463800"/>
            <a:ext cx="7886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①若い働き盛りの人に対するアプローチがない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②子持ち家族の来客機械のきっかけとなる店舗が少ない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202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1D3BB-3DF0-4EB9-AA9C-F323EFB9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原因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7462EC-3B05-4B42-96C7-9BF2C404BD80}"/>
              </a:ext>
            </a:extLst>
          </p:cNvPr>
          <p:cNvSpPr txBox="1"/>
          <p:nvPr/>
        </p:nvSpPr>
        <p:spPr>
          <a:xfrm>
            <a:off x="812800" y="2463800"/>
            <a:ext cx="7886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①若い働き盛りの人に対するアプローチがない</a:t>
            </a:r>
            <a:endParaRPr kumimoji="1"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ビジネスマンのニーズをうまく取り込めていない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②子持ち家族の来客機械のきっかけとなる店舗が少ない</a:t>
            </a:r>
            <a:endParaRPr kumimoji="1"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定期的に子供（小学生）・子連れ家族が訪れたいと思う店舗がない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053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1D3BB-3DF0-4EB9-AA9C-F323EFB9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①ビジネスマンのニーズ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7462EC-3B05-4B42-96C7-9BF2C404BD80}"/>
              </a:ext>
            </a:extLst>
          </p:cNvPr>
          <p:cNvSpPr txBox="1"/>
          <p:nvPr/>
        </p:nvSpPr>
        <p:spPr>
          <a:xfrm>
            <a:off x="628650" y="1917700"/>
            <a:ext cx="81597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コンビニ・総合小売・衣類・靴・身の回り品小売</a:t>
            </a:r>
            <a:endParaRPr kumimoji="1" lang="en-US" altLang="ja-JP" sz="2400" dirty="0"/>
          </a:p>
          <a:p>
            <a:r>
              <a:rPr kumimoji="1" lang="ja-JP" altLang="en-US" sz="2400" dirty="0"/>
              <a:t>・飲食料品関係小売・食料品小売・自動車・自転車関連小売・家具・家電・家庭用品関係小売・日用品・書籍・文具</a:t>
            </a:r>
            <a:endParaRPr kumimoji="1" lang="en-US" altLang="ja-JP" sz="2400" dirty="0"/>
          </a:p>
          <a:p>
            <a:r>
              <a:rPr kumimoji="1" lang="ja-JP" altLang="en-US" sz="2400" dirty="0"/>
              <a:t>・スポーツ用品・中古品小売・花・植木</a:t>
            </a:r>
            <a:endParaRPr kumimoji="1" lang="en-US" altLang="ja-JP" sz="2400" dirty="0"/>
          </a:p>
          <a:p>
            <a:r>
              <a:rPr kumimoji="1" lang="ja-JP" altLang="en-US" sz="2400" dirty="0"/>
              <a:t>・外食業・クリーンサービス・理容・美容・エステ</a:t>
            </a:r>
            <a:endParaRPr kumimoji="1" lang="en-US" altLang="ja-JP" sz="2400" dirty="0"/>
          </a:p>
          <a:p>
            <a:r>
              <a:rPr kumimoji="1" lang="ja-JP" altLang="en-US" sz="2400" dirty="0"/>
              <a:t>・ホテル・映画・劇場・スポーツ施設・遊戯場</a:t>
            </a:r>
            <a:endParaRPr kumimoji="1" lang="en-US" altLang="ja-JP" sz="2400" dirty="0"/>
          </a:p>
          <a:p>
            <a:r>
              <a:rPr kumimoji="1" lang="ja-JP" altLang="en-US" sz="2400" dirty="0"/>
              <a:t>・レンタカー・学習塾・フィットネスクラブ</a:t>
            </a:r>
            <a:endParaRPr kumimoji="1" lang="en-US" altLang="ja-JP" sz="2400" dirty="0"/>
          </a:p>
          <a:p>
            <a:r>
              <a:rPr kumimoji="1" lang="ja-JP" altLang="en-US" sz="2400" dirty="0"/>
              <a:t>・カルチャースクール・ペット関連サービス</a:t>
            </a:r>
            <a:endParaRPr kumimoji="1" lang="en-US" altLang="ja-JP" sz="2400" dirty="0"/>
          </a:p>
          <a:p>
            <a:r>
              <a:rPr kumimoji="1" lang="ja-JP" altLang="en-US" sz="2400" dirty="0"/>
              <a:t>・法律・特許事務所・公認会計士・税理士事務所</a:t>
            </a:r>
            <a:endParaRPr kumimoji="1" lang="en-US" altLang="ja-JP" sz="2400" dirty="0"/>
          </a:p>
          <a:p>
            <a:r>
              <a:rPr kumimoji="1" lang="ja-JP" altLang="en-US" sz="2400" dirty="0"/>
              <a:t>・介護サービス・保育所・託児所・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30243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1D3BB-3DF0-4EB9-AA9C-F323EFB9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①ビジネスマンのニーズ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7462EC-3B05-4B42-96C7-9BF2C404BD80}"/>
              </a:ext>
            </a:extLst>
          </p:cNvPr>
          <p:cNvSpPr txBox="1"/>
          <p:nvPr/>
        </p:nvSpPr>
        <p:spPr>
          <a:xfrm>
            <a:off x="628650" y="1917700"/>
            <a:ext cx="81597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コンビニ・</a:t>
            </a:r>
            <a:r>
              <a:rPr kumimoji="1" lang="ja-JP" altLang="en-US" sz="2400" dirty="0">
                <a:solidFill>
                  <a:schemeClr val="bg2"/>
                </a:solidFill>
              </a:rPr>
              <a:t>総合小売・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衣類</a:t>
            </a: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靴</a:t>
            </a: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身の回り品小売</a:t>
            </a:r>
            <a:endParaRPr kumimoji="1" lang="en-US" altLang="ja-JP" sz="2400" b="1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chemeClr val="bg2"/>
                </a:solidFill>
              </a:rPr>
              <a:t>・飲食料品関係小売・食料品小売・</a:t>
            </a:r>
            <a:r>
              <a:rPr kumimoji="1" lang="ja-JP" altLang="en-US" sz="2400" dirty="0"/>
              <a:t>自動車・自転車関連小売・家具・家電</a:t>
            </a:r>
            <a:r>
              <a:rPr kumimoji="1" lang="ja-JP" altLang="en-US" sz="2400" dirty="0">
                <a:solidFill>
                  <a:schemeClr val="bg2"/>
                </a:solidFill>
              </a:rPr>
              <a:t>・家庭用品関係小売・日用品・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書籍</a:t>
            </a: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文具</a:t>
            </a:r>
            <a:endParaRPr kumimoji="1" lang="en-US" altLang="ja-JP" sz="2400" b="1" dirty="0">
              <a:solidFill>
                <a:srgbClr val="FF0000"/>
              </a:solidFill>
            </a:endParaRPr>
          </a:p>
          <a:p>
            <a:r>
              <a:rPr kumimoji="1" lang="ja-JP" altLang="en-US" sz="2400" dirty="0"/>
              <a:t>・スポーツ用品・</a:t>
            </a:r>
            <a:r>
              <a:rPr kumimoji="1" lang="ja-JP" altLang="en-US" sz="2400" dirty="0">
                <a:solidFill>
                  <a:schemeClr val="bg2"/>
                </a:solidFill>
              </a:rPr>
              <a:t>中古品小売・花・植木</a:t>
            </a:r>
            <a:endParaRPr kumimoji="1" lang="en-US" altLang="ja-JP" sz="2400" dirty="0">
              <a:solidFill>
                <a:schemeClr val="bg2"/>
              </a:solidFill>
            </a:endParaRPr>
          </a:p>
          <a:p>
            <a:r>
              <a:rPr kumimoji="1" lang="ja-JP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・外食業・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クリーンサービス</a:t>
            </a:r>
            <a:r>
              <a:rPr kumimoji="1" lang="ja-JP" altLang="en-US" sz="2400" dirty="0">
                <a:solidFill>
                  <a:schemeClr val="bg2"/>
                </a:solidFill>
              </a:rPr>
              <a:t>・理容・美容・</a:t>
            </a:r>
            <a:r>
              <a:rPr kumimoji="1" lang="ja-JP" altLang="en-US" sz="2400" strike="sngStrike" dirty="0"/>
              <a:t>エステ</a:t>
            </a:r>
            <a:endParaRPr kumimoji="1" lang="en-US" altLang="ja-JP" sz="2400" strike="sngStrike" dirty="0"/>
          </a:p>
          <a:p>
            <a:r>
              <a:rPr kumimoji="1" lang="ja-JP" alt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・ホテル・映画・劇場・スポーツ施設・</a:t>
            </a:r>
            <a:r>
              <a:rPr kumimoji="1" lang="ja-JP" altLang="en-US" sz="2400" strike="sngStrike" dirty="0"/>
              <a:t>遊戯場</a:t>
            </a:r>
            <a:endParaRPr kumimoji="1" lang="en-US" altLang="ja-JP" sz="2400" strike="sngStrike" dirty="0"/>
          </a:p>
          <a:p>
            <a:r>
              <a:rPr kumimoji="1" lang="ja-JP" alt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・レンタカー・</a:t>
            </a:r>
            <a:r>
              <a:rPr kumimoji="1" lang="ja-JP" altLang="en-US" sz="2400" strike="sngStrike" dirty="0"/>
              <a:t>学習塾</a:t>
            </a:r>
            <a:r>
              <a:rPr kumimoji="1" lang="ja-JP" altLang="en-US" sz="2400" dirty="0">
                <a:solidFill>
                  <a:schemeClr val="bg2"/>
                </a:solidFill>
              </a:rPr>
              <a:t>・フィットネスクラブ</a:t>
            </a:r>
            <a:endParaRPr kumimoji="1" lang="en-US" altLang="ja-JP" sz="2400" dirty="0">
              <a:solidFill>
                <a:schemeClr val="bg2"/>
              </a:solidFill>
            </a:endParaRPr>
          </a:p>
          <a:p>
            <a:r>
              <a:rPr kumimoji="1" lang="ja-JP" altLang="en-US" sz="2400" dirty="0">
                <a:solidFill>
                  <a:schemeClr val="bg2"/>
                </a:solidFill>
              </a:rPr>
              <a:t>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カルチャースクール</a:t>
            </a:r>
            <a:r>
              <a:rPr kumimoji="1" lang="ja-JP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・ペット関連サービス</a:t>
            </a:r>
            <a:endParaRPr kumimoji="1" lang="en-US" altLang="ja-JP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・法律・特許事務所・公認会計士・税理士事務所</a:t>
            </a:r>
            <a:endParaRPr kumimoji="1" lang="en-US" altLang="ja-JP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・介護サービス・保育所・託児所</a:t>
            </a:r>
            <a:endParaRPr kumimoji="1" lang="en-US" altLang="ja-JP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017E6E-F1DB-4BF1-91BC-8C6324EC0BDF}"/>
              </a:ext>
            </a:extLst>
          </p:cNvPr>
          <p:cNvSpPr txBox="1"/>
          <p:nvPr/>
        </p:nvSpPr>
        <p:spPr>
          <a:xfrm>
            <a:off x="914400" y="580136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親・子両方が楽しめる学習・カルチャースクール</a:t>
            </a:r>
            <a:endParaRPr kumimoji="1" lang="en-US" altLang="ja-JP" dirty="0"/>
          </a:p>
          <a:p>
            <a:r>
              <a:rPr kumimoji="1" lang="ja-JP" altLang="en-US" dirty="0"/>
              <a:t>靴、なんか撤退してたような</a:t>
            </a:r>
            <a:endParaRPr kumimoji="1" lang="en-US" altLang="ja-JP" dirty="0"/>
          </a:p>
          <a:p>
            <a:r>
              <a:rPr kumimoji="1" lang="ja-JP" altLang="en-US" dirty="0"/>
              <a:t>１</a:t>
            </a:r>
            <a:r>
              <a:rPr kumimoji="1" lang="en-US" altLang="ja-JP" dirty="0"/>
              <a:t>F</a:t>
            </a:r>
            <a:r>
              <a:rPr kumimoji="1" lang="ja-JP" altLang="en-US" dirty="0"/>
              <a:t>やったら自転車用品ありやったな</a:t>
            </a:r>
          </a:p>
        </p:txBody>
      </p:sp>
    </p:spTree>
    <p:extLst>
      <p:ext uri="{BB962C8B-B14F-4D97-AF65-F5344CB8AC3E}">
        <p14:creationId xmlns:p14="http://schemas.microsoft.com/office/powerpoint/2010/main" val="4239842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1D3BB-3DF0-4EB9-AA9C-F323EFB9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②子供</a:t>
            </a:r>
            <a:r>
              <a:rPr lang="en-US" altLang="ja-JP" dirty="0"/>
              <a:t>(</a:t>
            </a:r>
            <a:r>
              <a:rPr lang="ja-JP" altLang="en-US" dirty="0"/>
              <a:t>小学生</a:t>
            </a:r>
            <a:r>
              <a:rPr lang="en-US" altLang="ja-JP" dirty="0"/>
              <a:t>)</a:t>
            </a:r>
            <a:r>
              <a:rPr lang="ja-JP" altLang="en-US" dirty="0"/>
              <a:t>・子連れ家族が訪れたくなる店舗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7462EC-3B05-4B42-96C7-9BF2C404BD80}"/>
              </a:ext>
            </a:extLst>
          </p:cNvPr>
          <p:cNvSpPr txBox="1"/>
          <p:nvPr/>
        </p:nvSpPr>
        <p:spPr>
          <a:xfrm>
            <a:off x="628650" y="1917700"/>
            <a:ext cx="81597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コンビニ・総合小売・衣類・靴・身の回り品小売</a:t>
            </a:r>
            <a:endParaRPr kumimoji="1" lang="en-US" altLang="ja-JP" sz="2400" dirty="0"/>
          </a:p>
          <a:p>
            <a:r>
              <a:rPr kumimoji="1" lang="ja-JP" altLang="en-US" sz="2400" dirty="0"/>
              <a:t>・飲食料品関係小売・食料品小売・自動車・自転車関連小売・家具・家電・家庭用品関係小売・日用品・書籍・文具</a:t>
            </a:r>
            <a:endParaRPr kumimoji="1" lang="en-US" altLang="ja-JP" sz="2400" dirty="0"/>
          </a:p>
          <a:p>
            <a:r>
              <a:rPr kumimoji="1" lang="ja-JP" altLang="en-US" sz="2400" dirty="0"/>
              <a:t>・スポーツ用品・中古品小売・花・植木</a:t>
            </a:r>
            <a:endParaRPr kumimoji="1" lang="en-US" altLang="ja-JP" sz="2400" dirty="0"/>
          </a:p>
          <a:p>
            <a:r>
              <a:rPr kumimoji="1" lang="ja-JP" altLang="en-US" sz="2400" dirty="0"/>
              <a:t>・外食業・クリーンサービス・理容・美容・エステ</a:t>
            </a:r>
            <a:endParaRPr kumimoji="1" lang="en-US" altLang="ja-JP" sz="2400" dirty="0"/>
          </a:p>
          <a:p>
            <a:r>
              <a:rPr kumimoji="1" lang="ja-JP" altLang="en-US" sz="2400" dirty="0"/>
              <a:t>・ホテル・映画・劇場・スポーツ施設・遊戯場</a:t>
            </a:r>
            <a:endParaRPr kumimoji="1" lang="en-US" altLang="ja-JP" sz="2400" dirty="0"/>
          </a:p>
          <a:p>
            <a:r>
              <a:rPr kumimoji="1" lang="ja-JP" altLang="en-US" sz="2400" dirty="0"/>
              <a:t>・レンタカー・学習塾・フィットネスクラブ</a:t>
            </a:r>
            <a:endParaRPr kumimoji="1" lang="en-US" altLang="ja-JP" sz="2400" dirty="0"/>
          </a:p>
          <a:p>
            <a:r>
              <a:rPr kumimoji="1" lang="ja-JP" altLang="en-US" sz="2400" dirty="0"/>
              <a:t>・カルチャースクール・ペット関連サービス</a:t>
            </a:r>
            <a:endParaRPr kumimoji="1" lang="en-US" altLang="ja-JP" sz="2400" dirty="0"/>
          </a:p>
          <a:p>
            <a:r>
              <a:rPr kumimoji="1" lang="ja-JP" altLang="en-US" sz="2400" dirty="0"/>
              <a:t>・法律・特許事務所・公認会計士・税理士事務所</a:t>
            </a:r>
            <a:endParaRPr kumimoji="1" lang="en-US" altLang="ja-JP" sz="2400" dirty="0"/>
          </a:p>
          <a:p>
            <a:r>
              <a:rPr kumimoji="1" lang="ja-JP" altLang="en-US" sz="2400" dirty="0"/>
              <a:t>・介護サービス・保育所・託児所・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22012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1D3BB-3DF0-4EB9-AA9C-F323EFB9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②子供</a:t>
            </a:r>
            <a:r>
              <a:rPr lang="en-US" altLang="ja-JP" dirty="0"/>
              <a:t>(</a:t>
            </a:r>
            <a:r>
              <a:rPr lang="ja-JP" altLang="en-US" dirty="0"/>
              <a:t>小学生</a:t>
            </a:r>
            <a:r>
              <a:rPr lang="en-US" altLang="ja-JP" dirty="0"/>
              <a:t>)</a:t>
            </a:r>
            <a:r>
              <a:rPr lang="ja-JP" altLang="en-US" dirty="0"/>
              <a:t>・子連れ家族が訪れたくなる店舗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F9BA78-FEF8-455D-BC04-598F280313DB}"/>
              </a:ext>
            </a:extLst>
          </p:cNvPr>
          <p:cNvSpPr txBox="1"/>
          <p:nvPr/>
        </p:nvSpPr>
        <p:spPr>
          <a:xfrm>
            <a:off x="628650" y="1917700"/>
            <a:ext cx="81597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コンビニ・</a:t>
            </a:r>
            <a:r>
              <a:rPr kumimoji="1" lang="ja-JP" altLang="en-US" sz="2400" dirty="0">
                <a:solidFill>
                  <a:schemeClr val="bg2"/>
                </a:solidFill>
              </a:rPr>
              <a:t>総合小売・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衣類</a:t>
            </a: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靴</a:t>
            </a: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身の回り品小売</a:t>
            </a:r>
            <a:endParaRPr kumimoji="1" lang="en-US" altLang="ja-JP" sz="2400" b="1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chemeClr val="bg2"/>
                </a:solidFill>
              </a:rPr>
              <a:t>・飲食料品関係小売・食料品小売・</a:t>
            </a:r>
            <a:r>
              <a:rPr kumimoji="1" lang="ja-JP" altLang="en-US" sz="2400" dirty="0"/>
              <a:t>自動車・自転車関連小売・家具・家電</a:t>
            </a:r>
            <a:r>
              <a:rPr kumimoji="1" lang="ja-JP" altLang="en-US" sz="2400" dirty="0">
                <a:solidFill>
                  <a:schemeClr val="bg2"/>
                </a:solidFill>
              </a:rPr>
              <a:t>・家庭用品関係小売・日用品・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書籍</a:t>
            </a: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文具</a:t>
            </a:r>
            <a:endParaRPr kumimoji="1" lang="en-US" altLang="ja-JP" sz="2400" b="1" dirty="0">
              <a:solidFill>
                <a:srgbClr val="FF0000"/>
              </a:solidFill>
            </a:endParaRPr>
          </a:p>
          <a:p>
            <a:r>
              <a:rPr kumimoji="1" lang="ja-JP" altLang="en-US" sz="2400" dirty="0"/>
              <a:t>・スポーツ用品・</a:t>
            </a:r>
            <a:r>
              <a:rPr kumimoji="1" lang="ja-JP" altLang="en-US" sz="2400" dirty="0">
                <a:solidFill>
                  <a:schemeClr val="bg2"/>
                </a:solidFill>
              </a:rPr>
              <a:t>中古品小売・花・植木</a:t>
            </a:r>
            <a:endParaRPr kumimoji="1" lang="en-US" altLang="ja-JP" sz="2400" dirty="0">
              <a:solidFill>
                <a:schemeClr val="bg2"/>
              </a:solidFill>
            </a:endParaRPr>
          </a:p>
          <a:p>
            <a:r>
              <a:rPr kumimoji="1" lang="ja-JP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・外食業・</a:t>
            </a:r>
            <a:r>
              <a:rPr kumimoji="1" lang="ja-JP" altLang="en-US" sz="2400" dirty="0"/>
              <a:t>クリーンサービス</a:t>
            </a:r>
            <a:r>
              <a:rPr kumimoji="1" lang="ja-JP" altLang="en-US" sz="2400" dirty="0">
                <a:solidFill>
                  <a:schemeClr val="bg2"/>
                </a:solidFill>
              </a:rPr>
              <a:t>・理容・美容・</a:t>
            </a:r>
            <a:r>
              <a:rPr kumimoji="1" lang="ja-JP" alt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エステ</a:t>
            </a:r>
            <a:endParaRPr kumimoji="1" lang="en-US" altLang="ja-JP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・ホテル・映画・劇場・スポーツ施設・</a:t>
            </a:r>
            <a:r>
              <a:rPr kumimoji="1" lang="ja-JP" altLang="en-US" sz="2400" dirty="0"/>
              <a:t>遊戯場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・レンタカー・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学習塾</a:t>
            </a:r>
            <a:r>
              <a:rPr kumimoji="1" lang="ja-JP" altLang="en-US" sz="2400" dirty="0">
                <a:solidFill>
                  <a:schemeClr val="bg2"/>
                </a:solidFill>
              </a:rPr>
              <a:t>・フィットネスクラブ</a:t>
            </a:r>
            <a:endParaRPr kumimoji="1" lang="en-US" altLang="ja-JP" sz="2400" dirty="0">
              <a:solidFill>
                <a:schemeClr val="bg2"/>
              </a:solidFill>
            </a:endParaRPr>
          </a:p>
          <a:p>
            <a:r>
              <a:rPr kumimoji="1" lang="ja-JP" altLang="en-US" sz="2400" dirty="0">
                <a:solidFill>
                  <a:schemeClr val="bg2"/>
                </a:solidFill>
              </a:rPr>
              <a:t>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カルチャースクール</a:t>
            </a:r>
            <a:r>
              <a:rPr kumimoji="1" lang="ja-JP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・ペット関連サービス</a:t>
            </a:r>
            <a:endParaRPr kumimoji="1" lang="en-US" altLang="ja-JP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・法律・特許事務所・公認会計士・税理士事務所</a:t>
            </a:r>
            <a:endParaRPr kumimoji="1" lang="en-US" altLang="ja-JP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・介護サービス・</a:t>
            </a:r>
            <a:r>
              <a:rPr kumimoji="1" lang="ja-JP" altLang="en-US" sz="2400" dirty="0"/>
              <a:t>保育所・託児所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94445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1D3BB-3DF0-4EB9-AA9C-F323EFB9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30" y="100966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提案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7462EC-3B05-4B42-96C7-9BF2C404BD80}"/>
              </a:ext>
            </a:extLst>
          </p:cNvPr>
          <p:cNvSpPr txBox="1"/>
          <p:nvPr/>
        </p:nvSpPr>
        <p:spPr>
          <a:xfrm>
            <a:off x="91440" y="1225689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①若い働き盛りの人に対するアプローチがない</a:t>
            </a:r>
            <a:endParaRPr kumimoji="1" lang="en-US" altLang="ja-JP" sz="2400" dirty="0"/>
          </a:p>
          <a:p>
            <a:r>
              <a:rPr kumimoji="1" lang="ja-JP" altLang="en-US" sz="2400" dirty="0"/>
              <a:t>ビジネスマンのニーズをうまく取り込めていない</a:t>
            </a:r>
            <a:endParaRPr kumimoji="1" lang="en-US" altLang="ja-JP" sz="2400" dirty="0"/>
          </a:p>
          <a:p>
            <a:r>
              <a:rPr kumimoji="1" lang="ja-JP" altLang="en-US" sz="2400" dirty="0"/>
              <a:t>→</a:t>
            </a:r>
            <a:r>
              <a:rPr kumimoji="1" lang="ja-JP" altLang="en-US" sz="2400" dirty="0">
                <a:solidFill>
                  <a:srgbClr val="FF0000"/>
                </a:solidFill>
              </a:rPr>
              <a:t>本・文具</a:t>
            </a:r>
            <a:r>
              <a:rPr kumimoji="1" lang="ja-JP" altLang="en-US" sz="2400" dirty="0"/>
              <a:t>、</a:t>
            </a:r>
            <a:r>
              <a:rPr kumimoji="1" lang="ja-JP" altLang="en-US" sz="2400" dirty="0">
                <a:solidFill>
                  <a:srgbClr val="FF0000"/>
                </a:solidFill>
              </a:rPr>
              <a:t>紳士・婦人・子供服小売店舗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u="sng" dirty="0"/>
              <a:t>選んだきっかけ</a:t>
            </a:r>
            <a:endParaRPr kumimoji="1" lang="en-US" altLang="ja-JP" sz="2400" u="sng" dirty="0"/>
          </a:p>
          <a:p>
            <a:r>
              <a:rPr kumimoji="1" lang="ja-JP" altLang="en-US" sz="2400" dirty="0"/>
              <a:t>サンキの代替機能、文具屋・本屋がない（学習塾展開の相乗効果期待）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②子持ち家族の来客機械のきっかけとなる店舗が少ない</a:t>
            </a:r>
            <a:endParaRPr kumimoji="1" lang="en-US" altLang="ja-JP" sz="2400" dirty="0"/>
          </a:p>
          <a:p>
            <a:r>
              <a:rPr kumimoji="1" lang="ja-JP" altLang="en-US" sz="2400" dirty="0"/>
              <a:t>定期的に子連れ家族が訪れたいと思う店舗がない</a:t>
            </a:r>
            <a:endParaRPr kumimoji="1" lang="en-US" altLang="ja-JP" sz="2400" dirty="0"/>
          </a:p>
          <a:p>
            <a:r>
              <a:rPr kumimoji="1" lang="ja-JP" altLang="en-US" sz="2400" dirty="0"/>
              <a:t>→</a:t>
            </a:r>
            <a:r>
              <a:rPr kumimoji="1" lang="ja-JP" altLang="en-US" sz="2400" dirty="0">
                <a:solidFill>
                  <a:srgbClr val="FF0000"/>
                </a:solidFill>
              </a:rPr>
              <a:t>学習塾・カルチャースクールの融合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u="sng" dirty="0"/>
              <a:t>選んだきっかけ</a:t>
            </a:r>
            <a:endParaRPr kumimoji="1" lang="en-US" altLang="ja-JP" sz="2400" u="sng" dirty="0"/>
          </a:p>
          <a:p>
            <a:r>
              <a:rPr kumimoji="1" lang="ja-JP" altLang="en-US" sz="2400" dirty="0"/>
              <a:t>近くに小・中学校があり、今後より需要が見込まれる</a:t>
            </a:r>
            <a:endParaRPr kumimoji="1" lang="en-US" altLang="ja-JP" sz="2400" dirty="0"/>
          </a:p>
          <a:p>
            <a:r>
              <a:rPr kumimoji="1" lang="ja-JP" altLang="en-US" sz="2400" dirty="0"/>
              <a:t>イベントをやってはいるが、興味次第では参加が不定期になるため</a:t>
            </a:r>
            <a:endParaRPr kumimoji="1" lang="en-US" altLang="ja-JP" sz="2400" dirty="0"/>
          </a:p>
          <a:p>
            <a:r>
              <a:rPr kumimoji="1" lang="ja-JP" altLang="en-US" sz="2400" dirty="0"/>
              <a:t>親子それぞれをターゲットにした施策になっていると考える</a:t>
            </a:r>
          </a:p>
        </p:txBody>
      </p:sp>
    </p:spTree>
    <p:extLst>
      <p:ext uri="{BB962C8B-B14F-4D97-AF65-F5344CB8AC3E}">
        <p14:creationId xmlns:p14="http://schemas.microsoft.com/office/powerpoint/2010/main" val="370578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1CD9A-C7FB-42C9-9684-D7C30908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課題内容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1EE67C-A332-4761-9A33-EBB8E63EF9F1}"/>
              </a:ext>
            </a:extLst>
          </p:cNvPr>
          <p:cNvSpPr txBox="1"/>
          <p:nvPr/>
        </p:nvSpPr>
        <p:spPr>
          <a:xfrm>
            <a:off x="708212" y="1783976"/>
            <a:ext cx="780713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/>
              <a:t>目標</a:t>
            </a:r>
            <a:endParaRPr kumimoji="1" lang="en-US" altLang="ja-JP" sz="2400" u="sng" dirty="0"/>
          </a:p>
          <a:p>
            <a:r>
              <a:rPr kumimoji="1" lang="en-US" altLang="ja-JP" dirty="0"/>
              <a:t>	MINANO</a:t>
            </a:r>
            <a:r>
              <a:rPr kumimoji="1" lang="ja-JP" altLang="en-US" dirty="0"/>
              <a:t>の２</a:t>
            </a:r>
            <a:r>
              <a:rPr kumimoji="1" lang="en-US" altLang="ja-JP" dirty="0"/>
              <a:t>F</a:t>
            </a:r>
            <a:r>
              <a:rPr kumimoji="1" lang="ja-JP" altLang="en-US" dirty="0"/>
              <a:t>に入居している</a:t>
            </a:r>
            <a:r>
              <a:rPr kumimoji="1" lang="ja-JP" altLang="en-US" dirty="0">
                <a:solidFill>
                  <a:srgbClr val="FF0000"/>
                </a:solidFill>
              </a:rPr>
              <a:t>衣料品店「サンキ」</a:t>
            </a:r>
            <a:r>
              <a:rPr kumimoji="1" lang="ja-JP" altLang="en-US" dirty="0"/>
              <a:t>が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２０２１年３月に退去し、約２０００㎡の空室ができる。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施設全体の収益・価値を向上させるためにその区画をどのように活用</a:t>
            </a:r>
            <a:r>
              <a:rPr kumimoji="1" lang="en-US" altLang="ja-JP" dirty="0"/>
              <a:t>	</a:t>
            </a:r>
            <a:r>
              <a:rPr kumimoji="1" lang="ja-JP" altLang="en-US" dirty="0"/>
              <a:t>するかという提案を考える。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sz="2400" u="sng" dirty="0"/>
              <a:t>アジェンダ</a:t>
            </a:r>
            <a:endParaRPr kumimoji="1" lang="en-US" altLang="ja-JP" sz="2400" u="sng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①現状（</a:t>
            </a:r>
            <a:r>
              <a:rPr kumimoji="1" lang="en-US" altLang="ja-JP" dirty="0"/>
              <a:t>MINANO</a:t>
            </a:r>
            <a:r>
              <a:rPr kumimoji="1" lang="ja-JP" altLang="en-US" dirty="0"/>
              <a:t>・周辺地域）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②調査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③課題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④原因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⑤解決策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⑥効果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⑦まとめ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31456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6D45F-BB01-403E-B723-7618C8CA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区画</a:t>
            </a:r>
          </a:p>
        </p:txBody>
      </p:sp>
    </p:spTree>
    <p:extLst>
      <p:ext uri="{BB962C8B-B14F-4D97-AF65-F5344CB8AC3E}">
        <p14:creationId xmlns:p14="http://schemas.microsoft.com/office/powerpoint/2010/main" val="1015604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1D3BB-3DF0-4EB9-AA9C-F323EFB9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効果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7462EC-3B05-4B42-96C7-9BF2C404BD80}"/>
              </a:ext>
            </a:extLst>
          </p:cNvPr>
          <p:cNvSpPr txBox="1"/>
          <p:nvPr/>
        </p:nvSpPr>
        <p:spPr>
          <a:xfrm>
            <a:off x="812800" y="2463800"/>
            <a:ext cx="7886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人の流れが２階にも向かう。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（使っていない場所の有効活用）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親子の目的意識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ビジネスマン・子供向けの本と服</a:t>
            </a:r>
          </a:p>
        </p:txBody>
      </p:sp>
    </p:spTree>
    <p:extLst>
      <p:ext uri="{BB962C8B-B14F-4D97-AF65-F5344CB8AC3E}">
        <p14:creationId xmlns:p14="http://schemas.microsoft.com/office/powerpoint/2010/main" val="961182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1D3BB-3DF0-4EB9-AA9C-F323EFB9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4313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2ADA4BFF-4230-4104-9659-D3631E6C0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" y="98612"/>
            <a:ext cx="8965289" cy="664284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A2EFF30-34BB-46A5-B69F-0C77F093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bg1"/>
                </a:solidFill>
                <a:highlight>
                  <a:srgbClr val="800000"/>
                </a:highlight>
              </a:rPr>
              <a:t>現状（立地）</a:t>
            </a:r>
          </a:p>
        </p:txBody>
      </p:sp>
    </p:spTree>
    <p:extLst>
      <p:ext uri="{BB962C8B-B14F-4D97-AF65-F5344CB8AC3E}">
        <p14:creationId xmlns:p14="http://schemas.microsoft.com/office/powerpoint/2010/main" val="307172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7744E630-37BD-44E3-82D0-A5BE9764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" y="206188"/>
            <a:ext cx="8901954" cy="6490447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3EA616E5-F2B3-4948-97FB-0DB3D28593FD}"/>
              </a:ext>
            </a:extLst>
          </p:cNvPr>
          <p:cNvSpPr/>
          <p:nvPr/>
        </p:nvSpPr>
        <p:spPr>
          <a:xfrm>
            <a:off x="4141693" y="1084729"/>
            <a:ext cx="1766048" cy="15867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A2EFF30-34BB-46A5-B69F-0C77F093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  <a:highlight>
                  <a:srgbClr val="800000"/>
                </a:highlight>
              </a:rPr>
              <a:t>現状（立地）</a:t>
            </a:r>
            <a:endParaRPr kumimoji="1" lang="ja-JP" altLang="en-US" b="1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BCAC8B0-7E0D-4997-BCF5-04AA1B282EAC}"/>
              </a:ext>
            </a:extLst>
          </p:cNvPr>
          <p:cNvSpPr txBox="1"/>
          <p:nvPr/>
        </p:nvSpPr>
        <p:spPr>
          <a:xfrm>
            <a:off x="5728448" y="853896"/>
            <a:ext cx="218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highlight>
                  <a:srgbClr val="FF0000"/>
                </a:highlight>
              </a:rPr>
              <a:t>ル・シーニュ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65968C0-E89C-4B6A-BDA4-F92A81F2477E}"/>
              </a:ext>
            </a:extLst>
          </p:cNvPr>
          <p:cNvSpPr/>
          <p:nvPr/>
        </p:nvSpPr>
        <p:spPr>
          <a:xfrm>
            <a:off x="1192305" y="2966710"/>
            <a:ext cx="1272990" cy="11570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28D3B7C-64FB-437C-8FB7-1C0FB91354F3}"/>
              </a:ext>
            </a:extLst>
          </p:cNvPr>
          <p:cNvSpPr txBox="1"/>
          <p:nvPr/>
        </p:nvSpPr>
        <p:spPr>
          <a:xfrm>
            <a:off x="2259107" y="3962829"/>
            <a:ext cx="135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highlight>
                  <a:srgbClr val="FF0000"/>
                </a:highlight>
              </a:rPr>
              <a:t>MINANO</a:t>
            </a:r>
            <a:endParaRPr kumimoji="1" lang="ja-JP" altLang="en-US" sz="24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5524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F2F867-72C2-4E8D-9CAB-72FB1593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MINANO</a:t>
            </a:r>
            <a:r>
              <a:rPr kumimoji="1" lang="ja-JP" altLang="en-US" dirty="0"/>
              <a:t>アクセス</a:t>
            </a:r>
          </a:p>
        </p:txBody>
      </p:sp>
      <p:pic>
        <p:nvPicPr>
          <p:cNvPr id="7" name="図 6" descr="スクリーンショット, 地図 が含まれている画像&#10;&#10;自動的に生成された説明">
            <a:extLst>
              <a:ext uri="{FF2B5EF4-FFF2-40B4-BE49-F238E27FC236}">
                <a16:creationId xmlns:a16="http://schemas.microsoft.com/office/drawing/2014/main" id="{4EDBC9AE-2B80-4FEA-98D7-A327C33E1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9" y="1775316"/>
            <a:ext cx="8565622" cy="47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4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C54763-E001-4395-86E6-9DE3CEF8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現状（</a:t>
            </a:r>
            <a:r>
              <a:rPr kumimoji="1" lang="en-US" altLang="ja-JP" dirty="0"/>
              <a:t>MINANO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4ACD7B-6795-4F74-A859-50F409242465}"/>
              </a:ext>
            </a:extLst>
          </p:cNvPr>
          <p:cNvSpPr/>
          <p:nvPr/>
        </p:nvSpPr>
        <p:spPr>
          <a:xfrm>
            <a:off x="779930" y="1567481"/>
            <a:ext cx="68400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ja-JP" dirty="0"/>
              <a:t>年齢層</a:t>
            </a:r>
            <a:r>
              <a:rPr lang="ja-JP" altLang="en-US" dirty="0"/>
              <a:t>：</a:t>
            </a:r>
            <a:r>
              <a:rPr lang="en-US" altLang="ja-JP" dirty="0"/>
              <a:t>40</a:t>
            </a:r>
            <a:r>
              <a:rPr lang="ja-JP" altLang="en-US" dirty="0"/>
              <a:t>～</a:t>
            </a:r>
            <a:r>
              <a:rPr lang="en-US" altLang="ja-JP" dirty="0"/>
              <a:t>60</a:t>
            </a:r>
            <a:r>
              <a:rPr lang="ja-JP" altLang="ja-JP" dirty="0"/>
              <a:t>代が６割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ja-JP" dirty="0"/>
              <a:t>コンセプト</a:t>
            </a:r>
            <a:r>
              <a:rPr lang="ja-JP" altLang="en-US" dirty="0"/>
              <a:t>：</a:t>
            </a:r>
            <a:r>
              <a:rPr lang="ja-JP" altLang="ja-JP" dirty="0"/>
              <a:t>地域に住まう人たち、働く人たち、訪れる人たち、</a:t>
            </a:r>
            <a:r>
              <a:rPr lang="en-US" altLang="ja-JP" dirty="0"/>
              <a:t>				</a:t>
            </a:r>
            <a:r>
              <a:rPr lang="ja-JP" altLang="ja-JP" dirty="0"/>
              <a:t>みなに愛される商業施設でありたい。</a:t>
            </a:r>
            <a:r>
              <a:rPr lang="ja-JP" altLang="en-US" dirty="0"/>
              <a:t>（</a:t>
            </a:r>
            <a:r>
              <a:rPr lang="en-US" altLang="ja-JP" dirty="0"/>
              <a:t>HP</a:t>
            </a:r>
            <a:r>
              <a:rPr lang="ja-JP" altLang="en-US" dirty="0"/>
              <a:t>より）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ja-JP" altLang="en-US" dirty="0"/>
              <a:t> →</a:t>
            </a:r>
            <a:r>
              <a:rPr lang="ja-JP" altLang="ja-JP" dirty="0">
                <a:solidFill>
                  <a:srgbClr val="FF0000"/>
                </a:solidFill>
              </a:rPr>
              <a:t>地元密着型の総合スーパー</a:t>
            </a:r>
            <a:r>
              <a:rPr lang="ja-JP" altLang="ja-JP" dirty="0"/>
              <a:t>というイメージ</a:t>
            </a:r>
            <a:endParaRPr lang="en-US" altLang="ja-JP" dirty="0"/>
          </a:p>
          <a:p>
            <a:r>
              <a:rPr lang="en-US" altLang="ja-JP" dirty="0"/>
              <a:t>			</a:t>
            </a:r>
          </a:p>
          <a:p>
            <a:r>
              <a:rPr lang="ja-JP" altLang="ja-JP" dirty="0"/>
              <a:t>営業開始：2009月3月12日</a:t>
            </a:r>
          </a:p>
          <a:p>
            <a:endParaRPr lang="en-US" altLang="ja-JP" dirty="0"/>
          </a:p>
          <a:p>
            <a:r>
              <a:rPr lang="ja-JP" altLang="ja-JP" dirty="0"/>
              <a:t>敷地面積：10,087m² (3,051坪)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駐車台数：４４５台</a:t>
            </a:r>
            <a:endParaRPr lang="en-US" altLang="ja-JP" dirty="0"/>
          </a:p>
          <a:p>
            <a:r>
              <a:rPr lang="ja-JP" altLang="ja-JP" dirty="0"/>
              <a:t>駐輪場：４６２台 </a:t>
            </a:r>
            <a:endParaRPr lang="en-US" altLang="ja-JP" dirty="0"/>
          </a:p>
        </p:txBody>
      </p:sp>
      <p:pic>
        <p:nvPicPr>
          <p:cNvPr id="1025" name="Picture 1" descr="自動生成された代替テキスト: &#10;フロアカイド&#10;FLOORGUIDE%&lt;S&#10;2F&#10;フロア&#10;・ダイソーく生活雑貨&gt;&#10;BOOKOFFPLUS&#10;く時計.プランドバッグ,洋服.北本,CD,DVD,&#10;グーム等&gt;&#10;ハ・HACHI-x陳麻家く中華・ラーメン&gt;&#10;美容室セラく美容室&gt;&#10;サイゼリヤくイタリアンレストラン&gt;&#10;⑩スシローく回転寿司&gt;&#10;のマックハウスくジーンズ&amp;カジュアル&gt;&#10;サンキく衣料&gt;&#10;①サミットストアくスーバーマーケット&gt;&#10;②肉のヤマキ商店く炭火焼肉丼&gt;&#10;0はなまるうどんくセルフ式うどん&gt;&#10;0RICHEHANATOMOく生花&gt;&#10;0タリーズコーヒーくカフェ&gt;&#10;0&#10;青木屋く御第子&gt;&#10;()ソフトバンクNANO府中・分倍河第店く携用ショップ&gt;&#10;0マッモトキヨシくドラッグストア&gt;&#10;⑩]OY日T24くフィットネスジム&gt;&#10;・大黒天く宝くじ&gt;&#10;多摩信用金庫ATMくATM&gt;&#10;⑩&#10;1F&#10;2&#10;融報場Aェリア&#10;0&#10;人口&#10;3&#10;0&#10;0&#10;0&#10;②&#10;0&#10;0&#10;駐報場9ェリア&#10;3Fはオフィス・駐車場/4F・屋上は駐車場&#10;のロ&#10;エレベーターエスカレ-ター&#10;トイレ多トイレ授乳室&#10;設増所">
            <a:extLst>
              <a:ext uri="{FF2B5EF4-FFF2-40B4-BE49-F238E27FC236}">
                <a16:creationId xmlns:a16="http://schemas.microsoft.com/office/drawing/2014/main" id="{3C2EA829-D57E-461A-8AD1-00543311F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785" y="3116194"/>
            <a:ext cx="4734485" cy="362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23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C54763-E001-4395-86E6-9DE3CEF8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現状（</a:t>
            </a:r>
            <a:r>
              <a:rPr lang="ja-JP" altLang="en-US" dirty="0"/>
              <a:t>周辺地域</a:t>
            </a:r>
            <a:r>
              <a:rPr kumimoji="1" lang="ja-JP" altLang="en-US" dirty="0"/>
              <a:t>）</a:t>
            </a:r>
            <a:r>
              <a:rPr kumimoji="1" lang="en-US" altLang="ja-JP" dirty="0"/>
              <a:t>(2010</a:t>
            </a:r>
            <a:r>
              <a:rPr kumimoji="1" lang="ja-JP" altLang="en-US" dirty="0"/>
              <a:t>年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4ACD7B-6795-4F74-A859-50F409242465}"/>
              </a:ext>
            </a:extLst>
          </p:cNvPr>
          <p:cNvSpPr/>
          <p:nvPr/>
        </p:nvSpPr>
        <p:spPr>
          <a:xfrm>
            <a:off x="573741" y="1690689"/>
            <a:ext cx="813995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総人口</a:t>
            </a:r>
            <a:endParaRPr lang="en-US" altLang="ja-JP" dirty="0"/>
          </a:p>
          <a:p>
            <a:r>
              <a:rPr lang="ja-JP" altLang="en-US" dirty="0"/>
              <a:t>１</a:t>
            </a:r>
            <a:r>
              <a:rPr lang="en-US" altLang="ja-JP" dirty="0"/>
              <a:t>km</a:t>
            </a:r>
            <a:r>
              <a:rPr lang="ja-JP" altLang="en-US" dirty="0"/>
              <a:t>圏：</a:t>
            </a:r>
            <a:r>
              <a:rPr lang="en-US" altLang="ja-JP" dirty="0"/>
              <a:t>35,822 (</a:t>
            </a:r>
            <a:r>
              <a:rPr lang="ja-JP" altLang="en-US" dirty="0"/>
              <a:t>昼間人口比</a:t>
            </a:r>
            <a:r>
              <a:rPr lang="en-US" altLang="ja-JP" dirty="0">
                <a:solidFill>
                  <a:srgbClr val="FF0000"/>
                </a:solidFill>
              </a:rPr>
              <a:t>96.5</a:t>
            </a:r>
            <a:r>
              <a:rPr lang="en-US" altLang="ja-JP" dirty="0"/>
              <a:t>%)</a:t>
            </a:r>
          </a:p>
          <a:p>
            <a:r>
              <a:rPr lang="ja-JP" altLang="en-US" dirty="0"/>
              <a:t>３</a:t>
            </a:r>
            <a:r>
              <a:rPr lang="en-US" altLang="ja-JP" dirty="0"/>
              <a:t>km</a:t>
            </a:r>
            <a:r>
              <a:rPr lang="ja-JP" altLang="en-US" dirty="0"/>
              <a:t>圏：</a:t>
            </a:r>
            <a:r>
              <a:rPr lang="en-US" altLang="ja-JP" dirty="0"/>
              <a:t>221,465(</a:t>
            </a:r>
            <a:r>
              <a:rPr lang="ja-JP" altLang="en-US" dirty="0"/>
              <a:t>昼間人口比</a:t>
            </a:r>
            <a:r>
              <a:rPr lang="en-US" altLang="ja-JP" dirty="0">
                <a:solidFill>
                  <a:srgbClr val="FF0000"/>
                </a:solidFill>
              </a:rPr>
              <a:t>94.3</a:t>
            </a:r>
            <a:r>
              <a:rPr lang="en-US" altLang="ja-JP" dirty="0"/>
              <a:t>%)</a:t>
            </a:r>
          </a:p>
          <a:p>
            <a:r>
              <a:rPr lang="ja-JP" altLang="en-US" dirty="0"/>
              <a:t>５</a:t>
            </a:r>
            <a:r>
              <a:rPr lang="en-US" altLang="ja-JP" dirty="0"/>
              <a:t>km</a:t>
            </a:r>
            <a:r>
              <a:rPr lang="ja-JP" altLang="en-US" dirty="0"/>
              <a:t>圏：</a:t>
            </a:r>
            <a:r>
              <a:rPr lang="en-US" altLang="ja-JP" dirty="0"/>
              <a:t>635,954(</a:t>
            </a:r>
            <a:r>
              <a:rPr lang="ja-JP" altLang="en-US" dirty="0"/>
              <a:t>中間人口比</a:t>
            </a:r>
            <a:r>
              <a:rPr lang="en-US" altLang="ja-JP" dirty="0"/>
              <a:t>84.0%)</a:t>
            </a:r>
          </a:p>
          <a:p>
            <a:r>
              <a:rPr lang="en-US" altLang="ja-JP" dirty="0"/>
              <a:t>※</a:t>
            </a:r>
            <a:r>
              <a:rPr lang="ja-JP" altLang="en-US" dirty="0"/>
              <a:t>東京都昼間人口比</a:t>
            </a:r>
            <a:r>
              <a:rPr lang="en-US" altLang="ja-JP" dirty="0"/>
              <a:t>110.9%</a:t>
            </a:r>
          </a:p>
          <a:p>
            <a:endParaRPr lang="en-US" altLang="ja-JP" dirty="0"/>
          </a:p>
          <a:p>
            <a:r>
              <a:rPr lang="ja-JP" altLang="en-US" dirty="0"/>
              <a:t>世帯特性</a:t>
            </a:r>
            <a:endParaRPr lang="en-US" altLang="ja-JP" dirty="0"/>
          </a:p>
          <a:p>
            <a:r>
              <a:rPr lang="ja-JP" altLang="en-US" dirty="0"/>
              <a:t>単身世帯（東京都比較）</a:t>
            </a:r>
            <a:endParaRPr lang="en-US" altLang="ja-JP" dirty="0"/>
          </a:p>
          <a:p>
            <a:r>
              <a:rPr lang="ja-JP" altLang="en-US" dirty="0"/>
              <a:t>３～５</a:t>
            </a:r>
            <a:r>
              <a:rPr lang="en-US" altLang="ja-JP" dirty="0"/>
              <a:t>km</a:t>
            </a:r>
            <a:r>
              <a:rPr lang="ja-JP" altLang="en-US" dirty="0"/>
              <a:t>圏は少ない</a:t>
            </a:r>
            <a:endParaRPr lang="en-US" altLang="ja-JP" dirty="0"/>
          </a:p>
          <a:p>
            <a:r>
              <a:rPr lang="ja-JP" altLang="en-US" dirty="0"/>
              <a:t>６歳未満家族のいる世帯（東京都比較）</a:t>
            </a:r>
            <a:endParaRPr lang="en-US" altLang="ja-JP" dirty="0"/>
          </a:p>
          <a:p>
            <a:r>
              <a:rPr lang="ja-JP" altLang="en-US" dirty="0"/>
              <a:t>１～５</a:t>
            </a:r>
            <a:r>
              <a:rPr lang="en-US" altLang="ja-JP" dirty="0"/>
              <a:t>km</a:t>
            </a:r>
            <a:r>
              <a:rPr lang="ja-JP" altLang="en-US" dirty="0"/>
              <a:t>圏は多い</a:t>
            </a:r>
            <a:endParaRPr lang="en-US" altLang="ja-JP" dirty="0"/>
          </a:p>
          <a:p>
            <a:r>
              <a:rPr lang="ja-JP" altLang="en-US" dirty="0"/>
              <a:t>６５歳以上家族のいる世帯（東京都比較）</a:t>
            </a:r>
            <a:endParaRPr lang="en-US" altLang="ja-JP" dirty="0"/>
          </a:p>
          <a:p>
            <a:r>
              <a:rPr lang="ja-JP" altLang="en-US" dirty="0"/>
              <a:t>１</a:t>
            </a:r>
            <a:r>
              <a:rPr lang="en-US" altLang="ja-JP" dirty="0"/>
              <a:t>km</a:t>
            </a:r>
            <a:r>
              <a:rPr lang="ja-JP" altLang="en-US" dirty="0"/>
              <a:t>圏少ない</a:t>
            </a:r>
            <a:endParaRPr lang="en-US" altLang="ja-JP" dirty="0"/>
          </a:p>
          <a:p>
            <a:r>
              <a:rPr lang="ja-JP" altLang="en-US" dirty="0"/>
              <a:t>世帯主が２０－２９歳世帯、高齢単身者世帯</a:t>
            </a:r>
            <a:endParaRPr lang="en-US" altLang="ja-JP" dirty="0"/>
          </a:p>
          <a:p>
            <a:r>
              <a:rPr lang="ja-JP" altLang="en-US" dirty="0"/>
              <a:t>有意な差はみられなかった</a:t>
            </a:r>
            <a:endParaRPr lang="en-US" altLang="ja-JP" dirty="0"/>
          </a:p>
          <a:p>
            <a:r>
              <a:rPr lang="ja-JP" altLang="en-US" dirty="0"/>
              <a:t>ファミリー層が多く居住するエリアであり、２５歳～４４歳の割合が突出して高く、若い働き盛りの世代が居住するエリアとなっている</a:t>
            </a:r>
            <a:endParaRPr lang="en-US" altLang="ja-JP" dirty="0"/>
          </a:p>
          <a:p>
            <a:r>
              <a:rPr lang="ja-JP" altLang="en-US" dirty="0"/>
              <a:t>人口は増加傾向で比較的若い世代が多い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F9E32EB8-34CC-460E-8ACF-067FBEB350C6}"/>
              </a:ext>
            </a:extLst>
          </p:cNvPr>
          <p:cNvSpPr/>
          <p:nvPr/>
        </p:nvSpPr>
        <p:spPr>
          <a:xfrm>
            <a:off x="4446495" y="1954307"/>
            <a:ext cx="573741" cy="646331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5AEDB1-AE9B-4E67-A54C-5A750F549219}"/>
              </a:ext>
            </a:extLst>
          </p:cNvPr>
          <p:cNvSpPr txBox="1"/>
          <p:nvPr/>
        </p:nvSpPr>
        <p:spPr>
          <a:xfrm>
            <a:off x="5414682" y="1954307"/>
            <a:ext cx="303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近隣で働く人が多くいるエリアである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348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C54763-E001-4395-86E6-9DE3CEF8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現状（</a:t>
            </a:r>
            <a:r>
              <a:rPr lang="ja-JP" altLang="en-US" dirty="0"/>
              <a:t>周辺地域</a:t>
            </a:r>
            <a:r>
              <a:rPr kumimoji="1" lang="ja-JP" altLang="en-US" dirty="0"/>
              <a:t>）</a:t>
            </a:r>
            <a:r>
              <a:rPr kumimoji="1" lang="en-US" altLang="ja-JP" dirty="0"/>
              <a:t>(2010</a:t>
            </a:r>
            <a:r>
              <a:rPr kumimoji="1" lang="ja-JP" altLang="en-US" dirty="0"/>
              <a:t>年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206C10A3-4958-4542-9658-E9E99B35CF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215835"/>
              </p:ext>
            </p:extLst>
          </p:nvPr>
        </p:nvGraphicFramePr>
        <p:xfrm>
          <a:off x="1021976" y="3749674"/>
          <a:ext cx="70821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518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C54763-E001-4395-86E6-9DE3CEF8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現状（</a:t>
            </a:r>
            <a:r>
              <a:rPr lang="ja-JP" altLang="en-US" dirty="0"/>
              <a:t>周辺地域</a:t>
            </a:r>
            <a:r>
              <a:rPr kumimoji="1" lang="ja-JP" altLang="en-US" dirty="0"/>
              <a:t>）</a:t>
            </a:r>
            <a:r>
              <a:rPr kumimoji="1" lang="en-US" altLang="ja-JP" dirty="0"/>
              <a:t>(2010</a:t>
            </a:r>
            <a:r>
              <a:rPr kumimoji="1" lang="ja-JP" altLang="en-US" dirty="0"/>
              <a:t>年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CBABEF-245E-4636-9546-D4C5B3931533}"/>
              </a:ext>
            </a:extLst>
          </p:cNvPr>
          <p:cNvSpPr txBox="1"/>
          <p:nvPr/>
        </p:nvSpPr>
        <p:spPr>
          <a:xfrm>
            <a:off x="628650" y="1690689"/>
            <a:ext cx="7547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都市の快適性と豊かな自然環境が調和する街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多くの行政機関・企業の研究開発所や工場などの大規模な施設が立地</a:t>
            </a:r>
            <a:endParaRPr kumimoji="1" lang="en-US" altLang="ja-JP" dirty="0"/>
          </a:p>
          <a:p>
            <a:r>
              <a:rPr kumimoji="1" lang="ja-JP" altLang="en-US" dirty="0"/>
              <a:t>充実した行政サービスで人気を集める街（２０１８年度全国市区の行政比較調査の行政サービス水準における総合ランキング２位）</a:t>
            </a:r>
            <a:endParaRPr kumimoji="1" lang="en-US" altLang="ja-JP" dirty="0"/>
          </a:p>
          <a:p>
            <a:r>
              <a:rPr kumimoji="1" lang="ja-JP" altLang="en-US" dirty="0"/>
              <a:t>職住隣接、緑も多い、住みやすい満足度の高い街である。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62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1105</Words>
  <Application>Microsoft Office PowerPoint</Application>
  <PresentationFormat>画面に合わせる (4:3)</PresentationFormat>
  <Paragraphs>192</Paragraphs>
  <Slides>22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テーマ</vt:lpstr>
      <vt:lpstr>ショッピングセンター「MINANO」 バリューアップ施策立案</vt:lpstr>
      <vt:lpstr>課題内容</vt:lpstr>
      <vt:lpstr>現状（立地）</vt:lpstr>
      <vt:lpstr>現状（立地）</vt:lpstr>
      <vt:lpstr>MINANOアクセス</vt:lpstr>
      <vt:lpstr>現状（MINANO）</vt:lpstr>
      <vt:lpstr>現状（周辺地域）(2010年)</vt:lpstr>
      <vt:lpstr>現状（周辺地域）(2010年)</vt:lpstr>
      <vt:lpstr>現状（周辺地域）(2010年)</vt:lpstr>
      <vt:lpstr>調査</vt:lpstr>
      <vt:lpstr>課題</vt:lpstr>
      <vt:lpstr>PowerPoint プレゼンテーション</vt:lpstr>
      <vt:lpstr>課題</vt:lpstr>
      <vt:lpstr>原因</vt:lpstr>
      <vt:lpstr>①ビジネスマンのニーズ</vt:lpstr>
      <vt:lpstr>①ビジネスマンのニーズ</vt:lpstr>
      <vt:lpstr>②子供(小学生)・子連れ家族が訪れたくなる店舗</vt:lpstr>
      <vt:lpstr>②子供(小学生)・子連れ家族が訪れたくなる店舗</vt:lpstr>
      <vt:lpstr>提案</vt:lpstr>
      <vt:lpstr>区画</vt:lpstr>
      <vt:lpstr>効果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ショッピングセンター「MINANO」 バリューアップ施策立案</dc:title>
  <dc:creator>直樹 岡田</dc:creator>
  <cp:lastModifiedBy>直樹 岡田</cp:lastModifiedBy>
  <cp:revision>31</cp:revision>
  <dcterms:created xsi:type="dcterms:W3CDTF">2019-09-03T11:30:21Z</dcterms:created>
  <dcterms:modified xsi:type="dcterms:W3CDTF">2019-09-04T14:50:21Z</dcterms:modified>
</cp:coreProperties>
</file>