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981E506-5B1C-46A0-A4D2-644CDE56BF0C}" type="datetimeFigureOut">
              <a:rPr kumimoji="1" lang="ja-JP" altLang="en-US" smtClean="0"/>
              <a:t>2019/9/4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1AB325-E97B-4D32-8974-5343983CAA88}" type="slidenum">
              <a:rPr kumimoji="1" lang="ja-JP" altLang="en-US" smtClean="0"/>
              <a:t>‹#›</a:t>
            </a:fld>
            <a:endParaRPr kumimoji="1" lang="ja-JP" altLang="en-US"/>
          </a:p>
        </p:txBody>
      </p:sp>
    </p:spTree>
    <p:extLst>
      <p:ext uri="{BB962C8B-B14F-4D97-AF65-F5344CB8AC3E}">
        <p14:creationId xmlns:p14="http://schemas.microsoft.com/office/powerpoint/2010/main" val="138389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981E506-5B1C-46A0-A4D2-644CDE56BF0C}" type="datetimeFigureOut">
              <a:rPr kumimoji="1" lang="ja-JP" altLang="en-US" smtClean="0"/>
              <a:t>2019/9/4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1AB325-E97B-4D32-8974-5343983CAA88}" type="slidenum">
              <a:rPr kumimoji="1" lang="ja-JP" altLang="en-US" smtClean="0"/>
              <a:t>‹#›</a:t>
            </a:fld>
            <a:endParaRPr kumimoji="1" lang="ja-JP" altLang="en-US"/>
          </a:p>
        </p:txBody>
      </p:sp>
    </p:spTree>
    <p:extLst>
      <p:ext uri="{BB962C8B-B14F-4D97-AF65-F5344CB8AC3E}">
        <p14:creationId xmlns:p14="http://schemas.microsoft.com/office/powerpoint/2010/main" val="29451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981E506-5B1C-46A0-A4D2-644CDE56BF0C}" type="datetimeFigureOut">
              <a:rPr kumimoji="1" lang="ja-JP" altLang="en-US" smtClean="0"/>
              <a:t>2019/9/4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1AB325-E97B-4D32-8974-5343983CAA88}" type="slidenum">
              <a:rPr kumimoji="1" lang="ja-JP" altLang="en-US" smtClean="0"/>
              <a:t>‹#›</a:t>
            </a:fld>
            <a:endParaRPr kumimoji="1" lang="ja-JP" altLang="en-US"/>
          </a:p>
        </p:txBody>
      </p:sp>
    </p:spTree>
    <p:extLst>
      <p:ext uri="{BB962C8B-B14F-4D97-AF65-F5344CB8AC3E}">
        <p14:creationId xmlns:p14="http://schemas.microsoft.com/office/powerpoint/2010/main" val="175034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981E506-5B1C-46A0-A4D2-644CDE56BF0C}" type="datetimeFigureOut">
              <a:rPr kumimoji="1" lang="ja-JP" altLang="en-US" smtClean="0"/>
              <a:t>2019/9/4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1AB325-E97B-4D32-8974-5343983CAA88}" type="slidenum">
              <a:rPr kumimoji="1" lang="ja-JP" altLang="en-US" smtClean="0"/>
              <a:t>‹#›</a:t>
            </a:fld>
            <a:endParaRPr kumimoji="1" lang="ja-JP" altLang="en-US"/>
          </a:p>
        </p:txBody>
      </p:sp>
    </p:spTree>
    <p:extLst>
      <p:ext uri="{BB962C8B-B14F-4D97-AF65-F5344CB8AC3E}">
        <p14:creationId xmlns:p14="http://schemas.microsoft.com/office/powerpoint/2010/main" val="219473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981E506-5B1C-46A0-A4D2-644CDE56BF0C}" type="datetimeFigureOut">
              <a:rPr kumimoji="1" lang="ja-JP" altLang="en-US" smtClean="0"/>
              <a:t>2019/9/4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1AB325-E97B-4D32-8974-5343983CAA88}" type="slidenum">
              <a:rPr kumimoji="1" lang="ja-JP" altLang="en-US" smtClean="0"/>
              <a:t>‹#›</a:t>
            </a:fld>
            <a:endParaRPr kumimoji="1" lang="ja-JP" altLang="en-US"/>
          </a:p>
        </p:txBody>
      </p:sp>
    </p:spTree>
    <p:extLst>
      <p:ext uri="{BB962C8B-B14F-4D97-AF65-F5344CB8AC3E}">
        <p14:creationId xmlns:p14="http://schemas.microsoft.com/office/powerpoint/2010/main" val="290622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981E506-5B1C-46A0-A4D2-644CDE56BF0C}" type="datetimeFigureOut">
              <a:rPr kumimoji="1" lang="ja-JP" altLang="en-US" smtClean="0"/>
              <a:t>2019/9/4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1AB325-E97B-4D32-8974-5343983CAA88}" type="slidenum">
              <a:rPr kumimoji="1" lang="ja-JP" altLang="en-US" smtClean="0"/>
              <a:t>‹#›</a:t>
            </a:fld>
            <a:endParaRPr kumimoji="1" lang="ja-JP" altLang="en-US"/>
          </a:p>
        </p:txBody>
      </p:sp>
    </p:spTree>
    <p:extLst>
      <p:ext uri="{BB962C8B-B14F-4D97-AF65-F5344CB8AC3E}">
        <p14:creationId xmlns:p14="http://schemas.microsoft.com/office/powerpoint/2010/main" val="422555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981E506-5B1C-46A0-A4D2-644CDE56BF0C}" type="datetimeFigureOut">
              <a:rPr kumimoji="1" lang="ja-JP" altLang="en-US" smtClean="0"/>
              <a:t>2019/9/4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1AB325-E97B-4D32-8974-5343983CAA88}" type="slidenum">
              <a:rPr kumimoji="1" lang="ja-JP" altLang="en-US" smtClean="0"/>
              <a:t>‹#›</a:t>
            </a:fld>
            <a:endParaRPr kumimoji="1" lang="ja-JP" altLang="en-US"/>
          </a:p>
        </p:txBody>
      </p:sp>
    </p:spTree>
    <p:extLst>
      <p:ext uri="{BB962C8B-B14F-4D97-AF65-F5344CB8AC3E}">
        <p14:creationId xmlns:p14="http://schemas.microsoft.com/office/powerpoint/2010/main" val="3054718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981E506-5B1C-46A0-A4D2-644CDE56BF0C}" type="datetimeFigureOut">
              <a:rPr kumimoji="1" lang="ja-JP" altLang="en-US" smtClean="0"/>
              <a:t>2019/9/4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1AB325-E97B-4D32-8974-5343983CAA88}" type="slidenum">
              <a:rPr kumimoji="1" lang="ja-JP" altLang="en-US" smtClean="0"/>
              <a:t>‹#›</a:t>
            </a:fld>
            <a:endParaRPr kumimoji="1" lang="ja-JP" altLang="en-US"/>
          </a:p>
        </p:txBody>
      </p:sp>
    </p:spTree>
    <p:extLst>
      <p:ext uri="{BB962C8B-B14F-4D97-AF65-F5344CB8AC3E}">
        <p14:creationId xmlns:p14="http://schemas.microsoft.com/office/powerpoint/2010/main" val="279542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981E506-5B1C-46A0-A4D2-644CDE56BF0C}" type="datetimeFigureOut">
              <a:rPr kumimoji="1" lang="ja-JP" altLang="en-US" smtClean="0"/>
              <a:t>2019/9/4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1AB325-E97B-4D32-8974-5343983CAA88}" type="slidenum">
              <a:rPr kumimoji="1" lang="ja-JP" altLang="en-US" smtClean="0"/>
              <a:t>‹#›</a:t>
            </a:fld>
            <a:endParaRPr kumimoji="1" lang="ja-JP" altLang="en-US"/>
          </a:p>
        </p:txBody>
      </p:sp>
    </p:spTree>
    <p:extLst>
      <p:ext uri="{BB962C8B-B14F-4D97-AF65-F5344CB8AC3E}">
        <p14:creationId xmlns:p14="http://schemas.microsoft.com/office/powerpoint/2010/main" val="329768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981E506-5B1C-46A0-A4D2-644CDE56BF0C}" type="datetimeFigureOut">
              <a:rPr kumimoji="1" lang="ja-JP" altLang="en-US" smtClean="0"/>
              <a:t>2019/9/4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1AB325-E97B-4D32-8974-5343983CAA88}" type="slidenum">
              <a:rPr kumimoji="1" lang="ja-JP" altLang="en-US" smtClean="0"/>
              <a:t>‹#›</a:t>
            </a:fld>
            <a:endParaRPr kumimoji="1" lang="ja-JP" altLang="en-US"/>
          </a:p>
        </p:txBody>
      </p:sp>
    </p:spTree>
    <p:extLst>
      <p:ext uri="{BB962C8B-B14F-4D97-AF65-F5344CB8AC3E}">
        <p14:creationId xmlns:p14="http://schemas.microsoft.com/office/powerpoint/2010/main" val="383106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981E506-5B1C-46A0-A4D2-644CDE56BF0C}" type="datetimeFigureOut">
              <a:rPr kumimoji="1" lang="ja-JP" altLang="en-US" smtClean="0"/>
              <a:t>2019/9/4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1AB325-E97B-4D32-8974-5343983CAA88}" type="slidenum">
              <a:rPr kumimoji="1" lang="ja-JP" altLang="en-US" smtClean="0"/>
              <a:t>‹#›</a:t>
            </a:fld>
            <a:endParaRPr kumimoji="1" lang="ja-JP" altLang="en-US"/>
          </a:p>
        </p:txBody>
      </p:sp>
    </p:spTree>
    <p:extLst>
      <p:ext uri="{BB962C8B-B14F-4D97-AF65-F5344CB8AC3E}">
        <p14:creationId xmlns:p14="http://schemas.microsoft.com/office/powerpoint/2010/main" val="114596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1E506-5B1C-46A0-A4D2-644CDE56BF0C}" type="datetimeFigureOut">
              <a:rPr kumimoji="1" lang="ja-JP" altLang="en-US" smtClean="0"/>
              <a:t>2019/9/4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AB325-E97B-4D32-8974-5343983CAA88}" type="slidenum">
              <a:rPr kumimoji="1" lang="ja-JP" altLang="en-US" smtClean="0"/>
              <a:t>‹#›</a:t>
            </a:fld>
            <a:endParaRPr kumimoji="1" lang="ja-JP" altLang="en-US"/>
          </a:p>
        </p:txBody>
      </p:sp>
    </p:spTree>
    <p:extLst>
      <p:ext uri="{BB962C8B-B14F-4D97-AF65-F5344CB8AC3E}">
        <p14:creationId xmlns:p14="http://schemas.microsoft.com/office/powerpoint/2010/main" val="3167158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66948" y="991735"/>
            <a:ext cx="10128069" cy="3319008"/>
          </a:xfrm>
        </p:spPr>
        <p:txBody>
          <a:bodyPr>
            <a:noAutofit/>
          </a:bodyPr>
          <a:lstStyle/>
          <a:p>
            <a:r>
              <a:rPr kumimoji="1" lang="ja-JP" altLang="en-US" dirty="0" smtClean="0"/>
              <a:t>ショッピングセンター</a:t>
            </a:r>
            <a:r>
              <a:rPr kumimoji="1" lang="en-US" altLang="ja-JP" dirty="0" smtClean="0"/>
              <a:t/>
            </a:r>
            <a:br>
              <a:rPr kumimoji="1" lang="en-US" altLang="ja-JP" dirty="0" smtClean="0"/>
            </a:br>
            <a:r>
              <a:rPr lang="ja-JP" altLang="en-US" dirty="0" smtClean="0"/>
              <a:t>「</a:t>
            </a:r>
            <a:r>
              <a:rPr lang="en-US" altLang="ja-JP" b="1" dirty="0" smtClean="0">
                <a:solidFill>
                  <a:schemeClr val="accent4"/>
                </a:solidFill>
              </a:rPr>
              <a:t>MINANO</a:t>
            </a:r>
            <a:r>
              <a:rPr lang="ja-JP" altLang="en-US" dirty="0" smtClean="0"/>
              <a:t>」</a:t>
            </a:r>
            <a:r>
              <a:rPr lang="en-US" altLang="ja-JP" dirty="0" smtClean="0"/>
              <a:t/>
            </a:r>
            <a:br>
              <a:rPr lang="en-US" altLang="ja-JP" dirty="0" smtClean="0"/>
            </a:br>
            <a:r>
              <a:rPr lang="ja-JP" altLang="en-US" dirty="0" smtClean="0"/>
              <a:t>バリューアップ施策立案</a:t>
            </a:r>
            <a:endParaRPr kumimoji="1" lang="ja-JP" altLang="en-US" dirty="0"/>
          </a:p>
        </p:txBody>
      </p:sp>
      <p:sp>
        <p:nvSpPr>
          <p:cNvPr id="3" name="サブタイトル 2"/>
          <p:cNvSpPr>
            <a:spLocks noGrp="1"/>
          </p:cNvSpPr>
          <p:nvPr>
            <p:ph type="subTitle" idx="1"/>
          </p:nvPr>
        </p:nvSpPr>
        <p:spPr>
          <a:xfrm>
            <a:off x="2151017" y="4947513"/>
            <a:ext cx="9144000" cy="1655762"/>
          </a:xfrm>
        </p:spPr>
        <p:txBody>
          <a:bodyPr/>
          <a:lstStyle/>
          <a:p>
            <a:pPr algn="r"/>
            <a:r>
              <a:rPr kumimoji="1" lang="ja-JP" altLang="en-US" dirty="0" smtClean="0"/>
              <a:t>野村不動産投資顧問・</a:t>
            </a:r>
            <a:r>
              <a:rPr kumimoji="1" lang="en-US" altLang="ja-JP" dirty="0" smtClean="0"/>
              <a:t>NPR</a:t>
            </a:r>
            <a:r>
              <a:rPr kumimoji="1" lang="ja-JP" altLang="en-US" dirty="0" smtClean="0"/>
              <a:t>運用部</a:t>
            </a:r>
            <a:endParaRPr kumimoji="1" lang="en-US" altLang="ja-JP" dirty="0" smtClean="0"/>
          </a:p>
          <a:p>
            <a:pPr algn="r"/>
            <a:r>
              <a:rPr lang="ja-JP" altLang="en-US" dirty="0" smtClean="0"/>
              <a:t>大阪大学大学院</a:t>
            </a:r>
            <a:endParaRPr lang="en-US" altLang="ja-JP" dirty="0" smtClean="0"/>
          </a:p>
          <a:p>
            <a:pPr algn="r"/>
            <a:r>
              <a:rPr kumimoji="1" lang="ja-JP" altLang="en-US" dirty="0" smtClean="0"/>
              <a:t>岡田</a:t>
            </a:r>
            <a:r>
              <a:rPr kumimoji="1" lang="ja-JP" altLang="en-US" dirty="0"/>
              <a:t>直樹</a:t>
            </a:r>
          </a:p>
        </p:txBody>
      </p:sp>
    </p:spTree>
    <p:extLst>
      <p:ext uri="{BB962C8B-B14F-4D97-AF65-F5344CB8AC3E}">
        <p14:creationId xmlns:p14="http://schemas.microsoft.com/office/powerpoint/2010/main" val="225060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原因</a:t>
            </a:r>
            <a:endParaRPr kumimoji="1" lang="ja-JP" altLang="en-US" dirty="0"/>
          </a:p>
        </p:txBody>
      </p:sp>
    </p:spTree>
    <p:extLst>
      <p:ext uri="{BB962C8B-B14F-4D97-AF65-F5344CB8AC3E}">
        <p14:creationId xmlns:p14="http://schemas.microsoft.com/office/powerpoint/2010/main" val="45249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解決策</a:t>
            </a:r>
            <a:endParaRPr kumimoji="1" lang="ja-JP" altLang="en-US" dirty="0"/>
          </a:p>
        </p:txBody>
      </p:sp>
    </p:spTree>
    <p:extLst>
      <p:ext uri="{BB962C8B-B14F-4D97-AF65-F5344CB8AC3E}">
        <p14:creationId xmlns:p14="http://schemas.microsoft.com/office/powerpoint/2010/main" val="1045372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効果</a:t>
            </a:r>
            <a:endParaRPr kumimoji="1" lang="ja-JP" altLang="en-US" dirty="0"/>
          </a:p>
        </p:txBody>
      </p:sp>
    </p:spTree>
    <p:extLst>
      <p:ext uri="{BB962C8B-B14F-4D97-AF65-F5344CB8AC3E}">
        <p14:creationId xmlns:p14="http://schemas.microsoft.com/office/powerpoint/2010/main" val="2129448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142853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課題内容</a:t>
            </a:r>
            <a:endParaRPr kumimoji="1" lang="ja-JP" altLang="en-US" b="1" dirty="0"/>
          </a:p>
        </p:txBody>
      </p:sp>
      <p:sp>
        <p:nvSpPr>
          <p:cNvPr id="3" name="テキスト ボックス 2"/>
          <p:cNvSpPr txBox="1"/>
          <p:nvPr/>
        </p:nvSpPr>
        <p:spPr>
          <a:xfrm>
            <a:off x="1071155" y="1789611"/>
            <a:ext cx="10515600" cy="4708981"/>
          </a:xfrm>
          <a:prstGeom prst="rect">
            <a:avLst/>
          </a:prstGeom>
          <a:noFill/>
        </p:spPr>
        <p:txBody>
          <a:bodyPr wrap="square" rtlCol="0">
            <a:spAutoFit/>
          </a:bodyPr>
          <a:lstStyle/>
          <a:p>
            <a:r>
              <a:rPr kumimoji="1" lang="ja-JP" altLang="en-US" sz="2400" u="sng" dirty="0" smtClean="0"/>
              <a:t>目標</a:t>
            </a:r>
            <a:endParaRPr kumimoji="1" lang="en-US" altLang="ja-JP" sz="2400" u="sng" dirty="0" smtClean="0"/>
          </a:p>
          <a:p>
            <a:r>
              <a:rPr lang="ja-JP" altLang="en-US" dirty="0"/>
              <a:t>　</a:t>
            </a:r>
            <a:r>
              <a:rPr lang="en-US" altLang="ja-JP" dirty="0" smtClean="0"/>
              <a:t>MINANO</a:t>
            </a:r>
            <a:r>
              <a:rPr lang="ja-JP" altLang="en-US" dirty="0" smtClean="0"/>
              <a:t>の２</a:t>
            </a:r>
            <a:r>
              <a:rPr lang="en-US" altLang="ja-JP" dirty="0" smtClean="0"/>
              <a:t>F</a:t>
            </a:r>
            <a:r>
              <a:rPr lang="ja-JP" altLang="en-US" dirty="0" err="1" smtClean="0"/>
              <a:t>に入</a:t>
            </a:r>
            <a:r>
              <a:rPr lang="ja-JP" altLang="en-US" dirty="0" smtClean="0"/>
              <a:t>居している</a:t>
            </a:r>
            <a:r>
              <a:rPr lang="ja-JP" altLang="en-US" dirty="0" smtClean="0">
                <a:solidFill>
                  <a:srgbClr val="FF0000"/>
                </a:solidFill>
              </a:rPr>
              <a:t>衣料品店「サンキ」</a:t>
            </a:r>
            <a:r>
              <a:rPr lang="ja-JP" altLang="en-US" dirty="0" smtClean="0"/>
              <a:t>が</a:t>
            </a:r>
            <a:endParaRPr lang="en-US" altLang="ja-JP" dirty="0" smtClean="0"/>
          </a:p>
          <a:p>
            <a:r>
              <a:rPr kumimoji="1" lang="ja-JP" altLang="en-US" dirty="0" smtClean="0"/>
              <a:t>　２０２１年３月に退去し、約２０００㎡の空室ができる。</a:t>
            </a:r>
            <a:endParaRPr kumimoji="1" lang="en-US" altLang="ja-JP" dirty="0" smtClean="0"/>
          </a:p>
          <a:p>
            <a:r>
              <a:rPr kumimoji="1" lang="ja-JP" altLang="en-US" dirty="0" smtClean="0"/>
              <a:t>　</a:t>
            </a:r>
            <a:endParaRPr kumimoji="1" lang="en-US" altLang="ja-JP" dirty="0" smtClean="0"/>
          </a:p>
          <a:p>
            <a:r>
              <a:rPr lang="ja-JP" altLang="en-US" dirty="0"/>
              <a:t>　</a:t>
            </a:r>
            <a:r>
              <a:rPr lang="ja-JP" altLang="en-US" dirty="0" smtClean="0"/>
              <a:t>施設全体の収益・価値を向上させるためにその区画をどのように活用するかという提案を考える。</a:t>
            </a:r>
            <a:endParaRPr lang="en-US" altLang="ja-JP" dirty="0" smtClean="0"/>
          </a:p>
          <a:p>
            <a:endParaRPr kumimoji="1" lang="en-US" altLang="ja-JP" dirty="0"/>
          </a:p>
          <a:p>
            <a:endParaRPr lang="en-US" altLang="ja-JP" dirty="0" smtClean="0"/>
          </a:p>
          <a:p>
            <a:r>
              <a:rPr kumimoji="1" lang="ja-JP" altLang="en-US" sz="2400" u="sng" dirty="0" smtClean="0"/>
              <a:t>アジェンダ</a:t>
            </a:r>
            <a:endParaRPr kumimoji="1" lang="en-US" altLang="ja-JP" sz="2400" u="sng" dirty="0" smtClean="0"/>
          </a:p>
          <a:p>
            <a:r>
              <a:rPr lang="ja-JP" altLang="en-US" dirty="0"/>
              <a:t>　</a:t>
            </a:r>
            <a:r>
              <a:rPr lang="ja-JP" altLang="en-US" dirty="0" smtClean="0"/>
              <a:t>①現状（</a:t>
            </a:r>
            <a:r>
              <a:rPr lang="en-US" altLang="ja-JP" dirty="0" smtClean="0"/>
              <a:t>MINANO</a:t>
            </a:r>
            <a:r>
              <a:rPr lang="ja-JP" altLang="en-US" dirty="0" smtClean="0"/>
              <a:t>・周辺地域）</a:t>
            </a:r>
            <a:endParaRPr lang="en-US" altLang="ja-JP" dirty="0" smtClean="0"/>
          </a:p>
          <a:p>
            <a:r>
              <a:rPr lang="ja-JP" altLang="en-US" dirty="0" smtClean="0"/>
              <a:t>　②調査</a:t>
            </a:r>
            <a:endParaRPr lang="en-US" altLang="ja-JP" dirty="0" smtClean="0"/>
          </a:p>
          <a:p>
            <a:r>
              <a:rPr lang="ja-JP" altLang="en-US" dirty="0"/>
              <a:t>　</a:t>
            </a:r>
            <a:r>
              <a:rPr lang="ja-JP" altLang="en-US" dirty="0" smtClean="0"/>
              <a:t>③課題</a:t>
            </a:r>
            <a:endParaRPr lang="en-US" altLang="ja-JP" dirty="0" smtClean="0"/>
          </a:p>
          <a:p>
            <a:r>
              <a:rPr lang="ja-JP" altLang="en-US" dirty="0"/>
              <a:t>　</a:t>
            </a:r>
            <a:r>
              <a:rPr lang="ja-JP" altLang="en-US" dirty="0" smtClean="0"/>
              <a:t>④原因</a:t>
            </a:r>
            <a:endParaRPr lang="en-US" altLang="ja-JP" dirty="0" smtClean="0"/>
          </a:p>
          <a:p>
            <a:r>
              <a:rPr lang="ja-JP" altLang="en-US" dirty="0"/>
              <a:t>　</a:t>
            </a:r>
            <a:r>
              <a:rPr lang="ja-JP" altLang="en-US" dirty="0" smtClean="0"/>
              <a:t>⑤解決策</a:t>
            </a:r>
            <a:endParaRPr lang="en-US" altLang="ja-JP" dirty="0" smtClean="0"/>
          </a:p>
          <a:p>
            <a:r>
              <a:rPr lang="ja-JP" altLang="en-US" dirty="0"/>
              <a:t>　</a:t>
            </a:r>
            <a:r>
              <a:rPr lang="ja-JP" altLang="en-US" dirty="0" smtClean="0"/>
              <a:t>⑥効果</a:t>
            </a:r>
            <a:endParaRPr lang="en-US" altLang="ja-JP" dirty="0" smtClean="0"/>
          </a:p>
          <a:p>
            <a:r>
              <a:rPr lang="ja-JP" altLang="en-US" dirty="0"/>
              <a:t>　</a:t>
            </a:r>
            <a:r>
              <a:rPr lang="ja-JP" altLang="en-US" dirty="0" smtClean="0"/>
              <a:t>⑦まとめ</a:t>
            </a:r>
            <a:endParaRPr lang="en-US" altLang="ja-JP" dirty="0" smtClean="0"/>
          </a:p>
          <a:p>
            <a:endParaRPr kumimoji="1" lang="ja-JP" altLang="en-US" dirty="0"/>
          </a:p>
        </p:txBody>
      </p:sp>
    </p:spTree>
    <p:extLst>
      <p:ext uri="{BB962C8B-B14F-4D97-AF65-F5344CB8AC3E}">
        <p14:creationId xmlns:p14="http://schemas.microsoft.com/office/powerpoint/2010/main" val="3642944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l="32263" t="16874" r="1174" b="24733"/>
          <a:stretch/>
        </p:blipFill>
        <p:spPr>
          <a:xfrm>
            <a:off x="195943" y="130630"/>
            <a:ext cx="11834948" cy="6583680"/>
          </a:xfrm>
          <a:prstGeom prst="rect">
            <a:avLst/>
          </a:prstGeom>
        </p:spPr>
      </p:pic>
      <p:sp>
        <p:nvSpPr>
          <p:cNvPr id="2" name="タイトル 1"/>
          <p:cNvSpPr>
            <a:spLocks noGrp="1"/>
          </p:cNvSpPr>
          <p:nvPr>
            <p:ph type="title"/>
          </p:nvPr>
        </p:nvSpPr>
        <p:spPr>
          <a:xfrm>
            <a:off x="838201" y="365125"/>
            <a:ext cx="3577046" cy="1325563"/>
          </a:xfrm>
          <a:solidFill>
            <a:srgbClr val="C00000"/>
          </a:solidFill>
        </p:spPr>
        <p:txBody>
          <a:bodyPr/>
          <a:lstStyle/>
          <a:p>
            <a:r>
              <a:rPr lang="ja-JP" altLang="en-US" b="1" dirty="0">
                <a:solidFill>
                  <a:schemeClr val="bg1"/>
                </a:solidFill>
              </a:rPr>
              <a:t>現状（立地）</a:t>
            </a:r>
          </a:p>
        </p:txBody>
      </p:sp>
    </p:spTree>
    <p:extLst>
      <p:ext uri="{BB962C8B-B14F-4D97-AF65-F5344CB8AC3E}">
        <p14:creationId xmlns:p14="http://schemas.microsoft.com/office/powerpoint/2010/main" val="2577809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2"/>
          <a:srcRect l="33869" t="20446" r="1676" b="10982"/>
          <a:stretch/>
        </p:blipFill>
        <p:spPr>
          <a:xfrm>
            <a:off x="169818" y="188006"/>
            <a:ext cx="11678194" cy="6487113"/>
          </a:xfrm>
          <a:prstGeom prst="rect">
            <a:avLst/>
          </a:prstGeom>
        </p:spPr>
      </p:pic>
      <p:sp>
        <p:nvSpPr>
          <p:cNvPr id="2" name="タイトル 1"/>
          <p:cNvSpPr>
            <a:spLocks noGrp="1"/>
          </p:cNvSpPr>
          <p:nvPr>
            <p:ph type="title"/>
          </p:nvPr>
        </p:nvSpPr>
        <p:spPr>
          <a:xfrm>
            <a:off x="838201" y="365125"/>
            <a:ext cx="3577046" cy="1325563"/>
          </a:xfrm>
          <a:solidFill>
            <a:srgbClr val="C00000"/>
          </a:solidFill>
        </p:spPr>
        <p:txBody>
          <a:bodyPr/>
          <a:lstStyle/>
          <a:p>
            <a:r>
              <a:rPr lang="ja-JP" altLang="en-US" b="1" dirty="0">
                <a:solidFill>
                  <a:schemeClr val="bg1"/>
                </a:solidFill>
              </a:rPr>
              <a:t>現状（立地）</a:t>
            </a:r>
          </a:p>
        </p:txBody>
      </p:sp>
      <p:sp>
        <p:nvSpPr>
          <p:cNvPr id="7" name="楕円 6"/>
          <p:cNvSpPr/>
          <p:nvPr/>
        </p:nvSpPr>
        <p:spPr>
          <a:xfrm>
            <a:off x="1086395" y="2719637"/>
            <a:ext cx="1722119" cy="14604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5057505" y="692332"/>
            <a:ext cx="1865810" cy="18052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626724" y="3995448"/>
            <a:ext cx="1162595" cy="369332"/>
          </a:xfrm>
          <a:prstGeom prst="rect">
            <a:avLst/>
          </a:prstGeom>
          <a:solidFill>
            <a:srgbClr val="FF0000"/>
          </a:solidFill>
        </p:spPr>
        <p:txBody>
          <a:bodyPr wrap="square" rtlCol="0">
            <a:spAutoFit/>
          </a:bodyPr>
          <a:lstStyle/>
          <a:p>
            <a:r>
              <a:rPr kumimoji="1" lang="en-US" altLang="ja-JP" dirty="0" smtClean="0">
                <a:solidFill>
                  <a:schemeClr val="bg1"/>
                </a:solidFill>
              </a:rPr>
              <a:t>MINANO</a:t>
            </a:r>
            <a:endParaRPr kumimoji="1" lang="ja-JP" altLang="en-US" dirty="0">
              <a:solidFill>
                <a:schemeClr val="bg1"/>
              </a:solidFill>
            </a:endParaRPr>
          </a:p>
        </p:txBody>
      </p:sp>
      <p:sp>
        <p:nvSpPr>
          <p:cNvPr id="11" name="テキスト ボックス 10"/>
          <p:cNvSpPr txBox="1"/>
          <p:nvPr/>
        </p:nvSpPr>
        <p:spPr>
          <a:xfrm>
            <a:off x="7155181" y="1815736"/>
            <a:ext cx="1662248" cy="369332"/>
          </a:xfrm>
          <a:prstGeom prst="rect">
            <a:avLst/>
          </a:prstGeom>
          <a:solidFill>
            <a:srgbClr val="FF0000"/>
          </a:solidFill>
        </p:spPr>
        <p:txBody>
          <a:bodyPr wrap="square" rtlCol="0">
            <a:spAutoFit/>
          </a:bodyPr>
          <a:lstStyle/>
          <a:p>
            <a:r>
              <a:rPr kumimoji="1" lang="ja-JP" altLang="en-US" dirty="0" smtClean="0">
                <a:solidFill>
                  <a:schemeClr val="bg1"/>
                </a:solidFill>
              </a:rPr>
              <a:t>ル・シーニュ</a:t>
            </a:r>
            <a:endParaRPr kumimoji="1" lang="ja-JP" altLang="en-US" dirty="0">
              <a:solidFill>
                <a:schemeClr val="bg1"/>
              </a:solidFill>
            </a:endParaRPr>
          </a:p>
        </p:txBody>
      </p:sp>
    </p:spTree>
    <p:extLst>
      <p:ext uri="{BB962C8B-B14F-4D97-AF65-F5344CB8AC3E}">
        <p14:creationId xmlns:p14="http://schemas.microsoft.com/office/powerpoint/2010/main" val="224201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現状（</a:t>
            </a:r>
            <a:r>
              <a:rPr kumimoji="1" lang="en-US" altLang="ja-JP" b="1" dirty="0" smtClean="0"/>
              <a:t>MINANO</a:t>
            </a:r>
            <a:r>
              <a:rPr kumimoji="1" lang="ja-JP" altLang="en-US" b="1" dirty="0" smtClean="0"/>
              <a:t>）</a:t>
            </a:r>
            <a:endParaRPr kumimoji="1" lang="ja-JP" altLang="en-US" b="1" dirty="0"/>
          </a:p>
        </p:txBody>
      </p:sp>
      <p:sp>
        <p:nvSpPr>
          <p:cNvPr id="3" name="テキスト ボックス 2"/>
          <p:cNvSpPr txBox="1"/>
          <p:nvPr/>
        </p:nvSpPr>
        <p:spPr>
          <a:xfrm>
            <a:off x="992777" y="1959429"/>
            <a:ext cx="10881360" cy="3139321"/>
          </a:xfrm>
          <a:prstGeom prst="rect">
            <a:avLst/>
          </a:prstGeom>
          <a:noFill/>
        </p:spPr>
        <p:txBody>
          <a:bodyPr wrap="square" rtlCol="0">
            <a:spAutoFit/>
          </a:bodyPr>
          <a:lstStyle/>
          <a:p>
            <a:r>
              <a:rPr kumimoji="1" lang="ja-JP" altLang="en-US" u="sng" dirty="0" smtClean="0"/>
              <a:t>コンセプト</a:t>
            </a:r>
            <a:endParaRPr kumimoji="1" lang="en-US" altLang="ja-JP" u="sng" dirty="0" smtClean="0"/>
          </a:p>
          <a:p>
            <a:r>
              <a:rPr lang="ja-JP" altLang="en-US" dirty="0"/>
              <a:t>　</a:t>
            </a:r>
            <a:r>
              <a:rPr lang="ja-JP" altLang="en-US" dirty="0" smtClean="0"/>
              <a:t>地域に住まう人たち、働く人たち、訪れる人たち、みなに愛される商業施設でありたい。（出典</a:t>
            </a:r>
            <a:r>
              <a:rPr lang="en-US" altLang="ja-JP" dirty="0" smtClean="0"/>
              <a:t>HP</a:t>
            </a:r>
            <a:r>
              <a:rPr lang="ja-JP" altLang="en-US" dirty="0" smtClean="0"/>
              <a:t>）</a:t>
            </a:r>
            <a:endParaRPr lang="en-US" altLang="ja-JP" dirty="0" smtClean="0"/>
          </a:p>
          <a:p>
            <a:endParaRPr kumimoji="1" lang="en-US" altLang="ja-JP" dirty="0" smtClean="0"/>
          </a:p>
          <a:p>
            <a:r>
              <a:rPr lang="ja-JP" altLang="en-US" u="sng" dirty="0" smtClean="0"/>
              <a:t>敷地面積</a:t>
            </a:r>
            <a:r>
              <a:rPr lang="ja-JP" altLang="en-US" dirty="0"/>
              <a:t>　</a:t>
            </a:r>
            <a:r>
              <a:rPr lang="en-US" altLang="ja-JP" dirty="0" smtClean="0"/>
              <a:t>10,087</a:t>
            </a:r>
            <a:r>
              <a:rPr lang="ja-JP" altLang="en-US" dirty="0" smtClean="0"/>
              <a:t>㎡（</a:t>
            </a:r>
            <a:r>
              <a:rPr lang="en-US" altLang="ja-JP" dirty="0" smtClean="0"/>
              <a:t>3,051</a:t>
            </a:r>
            <a:r>
              <a:rPr lang="ja-JP" altLang="en-US" dirty="0" smtClean="0"/>
              <a:t>坪）</a:t>
            </a:r>
            <a:endParaRPr lang="en-US" altLang="ja-JP" dirty="0" smtClean="0"/>
          </a:p>
          <a:p>
            <a:endParaRPr lang="en-US" altLang="ja-JP" dirty="0"/>
          </a:p>
          <a:p>
            <a:r>
              <a:rPr lang="ja-JP" altLang="en-US" u="sng" dirty="0" smtClean="0"/>
              <a:t>駐車台数</a:t>
            </a:r>
            <a:r>
              <a:rPr lang="ja-JP" altLang="en-US" dirty="0" smtClean="0"/>
              <a:t>　４４５台</a:t>
            </a:r>
            <a:endParaRPr lang="en-US" altLang="ja-JP" dirty="0" smtClean="0"/>
          </a:p>
          <a:p>
            <a:endParaRPr kumimoji="1" lang="en-US" altLang="ja-JP" dirty="0" smtClean="0"/>
          </a:p>
          <a:p>
            <a:r>
              <a:rPr lang="ja-JP" altLang="en-US" u="sng" dirty="0" smtClean="0"/>
              <a:t>駐輪台数</a:t>
            </a:r>
            <a:r>
              <a:rPr lang="ja-JP" altLang="en-US" dirty="0" smtClean="0"/>
              <a:t>　４６２台</a:t>
            </a:r>
            <a:endParaRPr kumimoji="1" lang="en-US" altLang="ja-JP" dirty="0"/>
          </a:p>
          <a:p>
            <a:endParaRPr lang="en-US" altLang="ja-JP" dirty="0" smtClean="0"/>
          </a:p>
          <a:p>
            <a:endParaRPr kumimoji="1" lang="en-US" altLang="ja-JP" dirty="0"/>
          </a:p>
          <a:p>
            <a:endParaRPr kumimoji="1" lang="ja-JP" altLang="en-US" dirty="0"/>
          </a:p>
        </p:txBody>
      </p:sp>
    </p:spTree>
    <p:extLst>
      <p:ext uri="{BB962C8B-B14F-4D97-AF65-F5344CB8AC3E}">
        <p14:creationId xmlns:p14="http://schemas.microsoft.com/office/powerpoint/2010/main" val="3004735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現状（周辺地域）（</a:t>
            </a:r>
            <a:r>
              <a:rPr kumimoji="1" lang="en-US" altLang="ja-JP" b="1" dirty="0" smtClean="0"/>
              <a:t>2010</a:t>
            </a:r>
            <a:r>
              <a:rPr kumimoji="1" lang="ja-JP" altLang="en-US" b="1" dirty="0" smtClean="0"/>
              <a:t>年）</a:t>
            </a:r>
            <a:endParaRPr kumimoji="1" lang="ja-JP" altLang="en-US" b="1" dirty="0"/>
          </a:p>
        </p:txBody>
      </p:sp>
      <p:sp>
        <p:nvSpPr>
          <p:cNvPr id="3" name="テキスト ボックス 2"/>
          <p:cNvSpPr txBox="1"/>
          <p:nvPr/>
        </p:nvSpPr>
        <p:spPr>
          <a:xfrm>
            <a:off x="1045029" y="1920240"/>
            <a:ext cx="10711542" cy="1754326"/>
          </a:xfrm>
          <a:prstGeom prst="rect">
            <a:avLst/>
          </a:prstGeom>
          <a:noFill/>
        </p:spPr>
        <p:txBody>
          <a:bodyPr wrap="square" rtlCol="0">
            <a:spAutoFit/>
          </a:bodyPr>
          <a:lstStyle/>
          <a:p>
            <a:r>
              <a:rPr lang="ja-JP" altLang="en-US" dirty="0" smtClean="0"/>
              <a:t>都市の快適性と豊かな自然環境が調和する街</a:t>
            </a:r>
            <a:endParaRPr lang="en-US" altLang="ja-JP" dirty="0" smtClean="0"/>
          </a:p>
          <a:p>
            <a:endParaRPr kumimoji="1" lang="en-US" altLang="ja-JP" dirty="0"/>
          </a:p>
          <a:p>
            <a:r>
              <a:rPr lang="ja-JP" altLang="en-US" dirty="0" smtClean="0"/>
              <a:t>多くの行政機関・企業の研究開発所や工場などの大規模な施設が立地</a:t>
            </a:r>
            <a:endParaRPr lang="en-US" altLang="ja-JP" dirty="0" smtClean="0"/>
          </a:p>
          <a:p>
            <a:r>
              <a:rPr kumimoji="1" lang="ja-JP" altLang="en-US" dirty="0" smtClean="0"/>
              <a:t>（</a:t>
            </a:r>
            <a:r>
              <a:rPr kumimoji="1" lang="en-US" altLang="ja-JP" dirty="0" smtClean="0"/>
              <a:t>2018</a:t>
            </a:r>
            <a:r>
              <a:rPr kumimoji="1" lang="ja-JP" altLang="en-US" dirty="0" smtClean="0"/>
              <a:t>年度全国市区の行政比較調査の行政サービス水準における総合ランキング２位）</a:t>
            </a:r>
            <a:endParaRPr kumimoji="1" lang="en-US" altLang="ja-JP" dirty="0" smtClean="0"/>
          </a:p>
          <a:p>
            <a:endParaRPr lang="en-US" altLang="ja-JP" dirty="0"/>
          </a:p>
          <a:p>
            <a:r>
              <a:rPr kumimoji="1" lang="ja-JP" altLang="en-US" dirty="0" smtClean="0"/>
              <a:t>職住隣接、緑も多く、住みやすい満足度の高い街</a:t>
            </a:r>
            <a:endParaRPr kumimoji="1" lang="ja-JP" altLang="en-US" dirty="0"/>
          </a:p>
        </p:txBody>
      </p:sp>
    </p:spTree>
    <p:extLst>
      <p:ext uri="{BB962C8B-B14F-4D97-AF65-F5344CB8AC3E}">
        <p14:creationId xmlns:p14="http://schemas.microsoft.com/office/powerpoint/2010/main" val="1191612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調査</a:t>
            </a:r>
            <a:endParaRPr kumimoji="1" lang="ja-JP" altLang="en-US" b="1" dirty="0"/>
          </a:p>
        </p:txBody>
      </p:sp>
      <p:sp>
        <p:nvSpPr>
          <p:cNvPr id="3" name="テキスト ボックス 2"/>
          <p:cNvSpPr txBox="1"/>
          <p:nvPr/>
        </p:nvSpPr>
        <p:spPr>
          <a:xfrm>
            <a:off x="1384663" y="1449977"/>
            <a:ext cx="9969137" cy="738664"/>
          </a:xfrm>
          <a:prstGeom prst="rect">
            <a:avLst/>
          </a:prstGeom>
          <a:noFill/>
        </p:spPr>
        <p:txBody>
          <a:bodyPr wrap="square" rtlCol="0">
            <a:spAutoFit/>
          </a:bodyPr>
          <a:lstStyle/>
          <a:p>
            <a:r>
              <a:rPr kumimoji="1" lang="ja-JP" altLang="en-US" sz="2400" u="sng" dirty="0" smtClean="0"/>
              <a:t>調査項目</a:t>
            </a:r>
            <a:r>
              <a:rPr lang="ja-JP" altLang="en-US" sz="2400" u="sng" dirty="0" smtClean="0"/>
              <a:t>①</a:t>
            </a:r>
            <a:r>
              <a:rPr lang="ja-JP" altLang="en-US" sz="2400" dirty="0"/>
              <a:t>　</a:t>
            </a:r>
            <a:r>
              <a:rPr lang="ja-JP" altLang="en-US" sz="2000" dirty="0" smtClean="0"/>
              <a:t>「核となっている店舗</a:t>
            </a:r>
            <a:r>
              <a:rPr kumimoji="1" lang="ja-JP" altLang="en-US" sz="2000" dirty="0" smtClean="0"/>
              <a:t>」</a:t>
            </a:r>
            <a:endParaRPr kumimoji="1" lang="en-US" altLang="ja-JP" sz="2000" dirty="0" smtClean="0"/>
          </a:p>
          <a:p>
            <a:endParaRPr lang="en-US" altLang="ja-JP" dirty="0" smtClean="0"/>
          </a:p>
        </p:txBody>
      </p:sp>
      <p:pic>
        <p:nvPicPr>
          <p:cNvPr id="5" name="図 4"/>
          <p:cNvPicPr>
            <a:picLocks noChangeAspect="1"/>
          </p:cNvPicPr>
          <p:nvPr/>
        </p:nvPicPr>
        <p:blipFill>
          <a:blip r:embed="rId2"/>
          <a:stretch>
            <a:fillRect/>
          </a:stretch>
        </p:blipFill>
        <p:spPr>
          <a:xfrm>
            <a:off x="1828801" y="2332332"/>
            <a:ext cx="9137695" cy="2644617"/>
          </a:xfrm>
          <a:prstGeom prst="rect">
            <a:avLst/>
          </a:prstGeom>
        </p:spPr>
      </p:pic>
      <p:sp>
        <p:nvSpPr>
          <p:cNvPr id="6" name="正方形/長方形 5"/>
          <p:cNvSpPr/>
          <p:nvPr/>
        </p:nvSpPr>
        <p:spPr>
          <a:xfrm>
            <a:off x="1828801" y="2899954"/>
            <a:ext cx="9137695" cy="52456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024743" y="5277394"/>
            <a:ext cx="8941753" cy="1477328"/>
          </a:xfrm>
          <a:prstGeom prst="rect">
            <a:avLst/>
          </a:prstGeom>
          <a:noFill/>
        </p:spPr>
        <p:txBody>
          <a:bodyPr wrap="square" rtlCol="0">
            <a:spAutoFit/>
          </a:bodyPr>
          <a:lstStyle/>
          <a:p>
            <a:r>
              <a:rPr lang="ja-JP" altLang="en-US" dirty="0" smtClean="0"/>
              <a:t>他店舗</a:t>
            </a:r>
            <a:endParaRPr lang="en-US" altLang="ja-JP" dirty="0" smtClean="0"/>
          </a:p>
          <a:p>
            <a:r>
              <a:rPr kumimoji="1" lang="ja-JP" altLang="en-US" dirty="0"/>
              <a:t>は</a:t>
            </a:r>
            <a:r>
              <a:rPr kumimoji="1" lang="ja-JP" altLang="en-US" dirty="0" smtClean="0"/>
              <a:t>なまるうどん・</a:t>
            </a:r>
            <a:r>
              <a:rPr kumimoji="1" lang="en-US" altLang="ja-JP" dirty="0" smtClean="0"/>
              <a:t>JOYFIT24</a:t>
            </a:r>
            <a:r>
              <a:rPr kumimoji="1" lang="ja-JP" altLang="en-US" dirty="0" smtClean="0"/>
              <a:t>・肉のヤマキ商店・</a:t>
            </a:r>
            <a:r>
              <a:rPr kumimoji="1" lang="en-US" altLang="ja-JP" dirty="0" smtClean="0"/>
              <a:t>RICHE</a:t>
            </a:r>
            <a:r>
              <a:rPr kumimoji="1" lang="ja-JP" altLang="en-US" dirty="0" smtClean="0"/>
              <a:t>　</a:t>
            </a:r>
            <a:r>
              <a:rPr kumimoji="1" lang="en-US" altLang="ja-JP" dirty="0" smtClean="0"/>
              <a:t>HANATOMO</a:t>
            </a:r>
            <a:r>
              <a:rPr kumimoji="1" lang="ja-JP" altLang="en-US" dirty="0" smtClean="0"/>
              <a:t>・青木屋・ソフトバンク・マツモトキヨシ・大黒天</a:t>
            </a:r>
            <a:endParaRPr kumimoji="1" lang="en-US" altLang="ja-JP" dirty="0" smtClean="0"/>
          </a:p>
          <a:p>
            <a:r>
              <a:rPr lang="ja-JP" altLang="en-US" dirty="0" smtClean="0"/>
              <a:t>スシロー・マックハウス・サイゼリア・美容室</a:t>
            </a:r>
            <a:endParaRPr lang="en-US" altLang="ja-JP" dirty="0" smtClean="0"/>
          </a:p>
          <a:p>
            <a:r>
              <a:rPr kumimoji="1" lang="ja-JP" altLang="en-US"/>
              <a:t>オフィス</a:t>
            </a:r>
          </a:p>
        </p:txBody>
      </p:sp>
    </p:spTree>
    <p:extLst>
      <p:ext uri="{BB962C8B-B14F-4D97-AF65-F5344CB8AC3E}">
        <p14:creationId xmlns:p14="http://schemas.microsoft.com/office/powerpoint/2010/main" val="662043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調査</a:t>
            </a:r>
            <a:endParaRPr kumimoji="1" lang="ja-JP" altLang="en-US" b="1" dirty="0"/>
          </a:p>
        </p:txBody>
      </p:sp>
      <p:sp>
        <p:nvSpPr>
          <p:cNvPr id="3" name="テキスト ボックス 2"/>
          <p:cNvSpPr txBox="1"/>
          <p:nvPr/>
        </p:nvSpPr>
        <p:spPr>
          <a:xfrm>
            <a:off x="1384663" y="1449977"/>
            <a:ext cx="9969137" cy="5170646"/>
          </a:xfrm>
          <a:prstGeom prst="rect">
            <a:avLst/>
          </a:prstGeom>
          <a:noFill/>
        </p:spPr>
        <p:txBody>
          <a:bodyPr wrap="square" rtlCol="0">
            <a:spAutoFit/>
          </a:bodyPr>
          <a:lstStyle/>
          <a:p>
            <a:r>
              <a:rPr kumimoji="1" lang="ja-JP" altLang="en-US" sz="2400" u="sng" dirty="0" smtClean="0"/>
              <a:t>調査項目</a:t>
            </a:r>
            <a:r>
              <a:rPr lang="ja-JP" altLang="en-US" sz="2400" u="sng" dirty="0" smtClean="0"/>
              <a:t>①</a:t>
            </a:r>
            <a:r>
              <a:rPr lang="ja-JP" altLang="en-US" sz="2400" dirty="0"/>
              <a:t>　</a:t>
            </a:r>
            <a:r>
              <a:rPr lang="ja-JP" altLang="en-US" sz="2000" dirty="0" smtClean="0"/>
              <a:t>「</a:t>
            </a:r>
            <a:r>
              <a:rPr kumimoji="1" lang="ja-JP" altLang="en-US" sz="2000" dirty="0" smtClean="0"/>
              <a:t>どの店にどういう人がいるか」</a:t>
            </a:r>
            <a:endParaRPr kumimoji="1" lang="en-US" altLang="ja-JP" sz="2000" dirty="0" smtClean="0"/>
          </a:p>
          <a:p>
            <a:endParaRPr lang="en-US" altLang="ja-JP" dirty="0" smtClean="0"/>
          </a:p>
          <a:p>
            <a:r>
              <a:rPr lang="ja-JP" altLang="en-US" dirty="0" smtClean="0"/>
              <a:t>・サミット（スーパー）</a:t>
            </a:r>
            <a:endParaRPr lang="en-US" altLang="ja-JP" dirty="0" smtClean="0"/>
          </a:p>
          <a:p>
            <a:r>
              <a:rPr lang="ja-JP" altLang="en-US" dirty="0" smtClean="0"/>
              <a:t>　　</a:t>
            </a:r>
            <a:r>
              <a:rPr lang="en-US" altLang="ja-JP" dirty="0" smtClean="0"/>
              <a:t>MINANO</a:t>
            </a:r>
            <a:r>
              <a:rPr lang="ja-JP" altLang="en-US" dirty="0" smtClean="0"/>
              <a:t>の“核“</a:t>
            </a:r>
            <a:endParaRPr lang="en-US" altLang="ja-JP" dirty="0" smtClean="0"/>
          </a:p>
          <a:p>
            <a:r>
              <a:rPr lang="ja-JP" altLang="en-US" dirty="0" smtClean="0"/>
              <a:t>　　深夜１時まで営業</a:t>
            </a:r>
            <a:endParaRPr lang="en-US" altLang="ja-JP" dirty="0" smtClean="0"/>
          </a:p>
          <a:p>
            <a:r>
              <a:rPr lang="ja-JP" altLang="en-US" dirty="0"/>
              <a:t>　</a:t>
            </a:r>
            <a:r>
              <a:rPr lang="ja-JP" altLang="en-US" dirty="0" smtClean="0"/>
              <a:t>　自転車置き場が目の前にある</a:t>
            </a:r>
            <a:endParaRPr lang="en-US" altLang="ja-JP" dirty="0" smtClean="0"/>
          </a:p>
          <a:p>
            <a:r>
              <a:rPr lang="ja-JP" altLang="en-US" dirty="0"/>
              <a:t>　</a:t>
            </a:r>
            <a:r>
              <a:rPr lang="ja-JP" altLang="en-US" dirty="0" smtClean="0"/>
              <a:t>　日用品やペットフードまで幅広く</a:t>
            </a:r>
            <a:endParaRPr lang="en-US" altLang="ja-JP" dirty="0" smtClean="0"/>
          </a:p>
          <a:p>
            <a:r>
              <a:rPr lang="ja-JP" altLang="en-US" dirty="0"/>
              <a:t>　</a:t>
            </a:r>
            <a:r>
              <a:rPr lang="ja-JP" altLang="en-US" dirty="0" smtClean="0"/>
              <a:t>　レジ１１台・セルフレジ２０台（会計のみ）</a:t>
            </a:r>
            <a:endParaRPr lang="en-US" altLang="ja-JP" dirty="0" smtClean="0"/>
          </a:p>
          <a:p>
            <a:r>
              <a:rPr lang="ja-JP" altLang="en-US" dirty="0"/>
              <a:t>　</a:t>
            </a:r>
            <a:r>
              <a:rPr lang="ja-JP" altLang="en-US" dirty="0" smtClean="0"/>
              <a:t>　</a:t>
            </a:r>
            <a:r>
              <a:rPr lang="en-US" altLang="ja-JP" dirty="0" smtClean="0"/>
              <a:t>QR</a:t>
            </a:r>
            <a:r>
              <a:rPr lang="ja-JP" altLang="en-US" dirty="0" smtClean="0"/>
              <a:t>決済の導入・ポイントカード・アプリはすでに導入済み</a:t>
            </a:r>
            <a:endParaRPr lang="en-US" altLang="ja-JP" dirty="0" smtClean="0"/>
          </a:p>
          <a:p>
            <a:r>
              <a:rPr lang="ja-JP" altLang="en-US" dirty="0"/>
              <a:t>　</a:t>
            </a:r>
            <a:endParaRPr lang="en-US" altLang="ja-JP" dirty="0"/>
          </a:p>
          <a:p>
            <a:r>
              <a:rPr lang="ja-JP" altLang="en-US" dirty="0" smtClean="0"/>
              <a:t>・サンキ（衣料品店）</a:t>
            </a:r>
            <a:endParaRPr lang="en-US" altLang="ja-JP" dirty="0" smtClean="0"/>
          </a:p>
          <a:p>
            <a:r>
              <a:rPr lang="ja-JP" altLang="en-US" dirty="0" smtClean="0"/>
              <a:t>　　手芸用品・紳士服・婦人服・こども服・寝具</a:t>
            </a:r>
            <a:endParaRPr lang="en-US" altLang="ja-JP" dirty="0" smtClean="0"/>
          </a:p>
          <a:p>
            <a:r>
              <a:rPr lang="ja-JP" altLang="en-US" dirty="0"/>
              <a:t>　</a:t>
            </a:r>
            <a:r>
              <a:rPr lang="ja-JP" altLang="en-US" dirty="0" smtClean="0"/>
              <a:t>　若者向けの商品が少ない</a:t>
            </a:r>
            <a:endParaRPr lang="en-US" altLang="ja-JP" dirty="0" smtClean="0"/>
          </a:p>
          <a:p>
            <a:r>
              <a:rPr lang="ja-JP" altLang="en-US" dirty="0"/>
              <a:t>　</a:t>
            </a:r>
            <a:r>
              <a:rPr lang="ja-JP" altLang="en-US" dirty="0" smtClean="0"/>
              <a:t>　年配の方、子連れ夫婦がみられた</a:t>
            </a:r>
            <a:endParaRPr lang="en-US" altLang="ja-JP" dirty="0" smtClean="0"/>
          </a:p>
          <a:p>
            <a:endParaRPr lang="en-US" altLang="ja-JP" dirty="0"/>
          </a:p>
          <a:p>
            <a:r>
              <a:rPr lang="ja-JP" altLang="en-US" dirty="0" err="1" smtClean="0"/>
              <a:t>ー</a:t>
            </a:r>
            <a:r>
              <a:rPr lang="ja-JP" altLang="en-US" dirty="0" smtClean="0"/>
              <a:t>ーーー時間の都合上、他店舗省略</a:t>
            </a:r>
            <a:r>
              <a:rPr lang="ja-JP" altLang="en-US" dirty="0" err="1" smtClean="0"/>
              <a:t>ー</a:t>
            </a:r>
            <a:r>
              <a:rPr lang="ja-JP" altLang="en-US" dirty="0" smtClean="0"/>
              <a:t>ーーー</a:t>
            </a:r>
            <a:endParaRPr lang="en-US" altLang="ja-JP" dirty="0" smtClean="0"/>
          </a:p>
          <a:p>
            <a:endParaRPr lang="en-US" altLang="ja-JP" dirty="0"/>
          </a:p>
          <a:p>
            <a:endParaRPr lang="en-US" altLang="ja-JP" dirty="0"/>
          </a:p>
        </p:txBody>
      </p:sp>
    </p:spTree>
    <p:extLst>
      <p:ext uri="{BB962C8B-B14F-4D97-AF65-F5344CB8AC3E}">
        <p14:creationId xmlns:p14="http://schemas.microsoft.com/office/powerpoint/2010/main" val="2631626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課題</a:t>
            </a:r>
            <a:endParaRPr kumimoji="1" lang="ja-JP" altLang="en-US" b="1" dirty="0"/>
          </a:p>
        </p:txBody>
      </p:sp>
    </p:spTree>
    <p:extLst>
      <p:ext uri="{BB962C8B-B14F-4D97-AF65-F5344CB8AC3E}">
        <p14:creationId xmlns:p14="http://schemas.microsoft.com/office/powerpoint/2010/main" val="1614084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131</Words>
  <Application>Microsoft Office PowerPoint</Application>
  <PresentationFormat>ワイド画面</PresentationFormat>
  <Paragraphs>69</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ショッピングセンター 「MINANO」 バリューアップ施策立案</vt:lpstr>
      <vt:lpstr>課題内容</vt:lpstr>
      <vt:lpstr>現状（立地）</vt:lpstr>
      <vt:lpstr>現状（立地）</vt:lpstr>
      <vt:lpstr>現状（MINANO）</vt:lpstr>
      <vt:lpstr>現状（周辺地域）（2010年）</vt:lpstr>
      <vt:lpstr>調査</vt:lpstr>
      <vt:lpstr>調査</vt:lpstr>
      <vt:lpstr>課題</vt:lpstr>
      <vt:lpstr>原因</vt:lpstr>
      <vt:lpstr>解決策</vt:lpstr>
      <vt:lpstr>効果</vt:lpstr>
      <vt:lpstr>まとめ</vt:lpstr>
    </vt:vector>
  </TitlesOfParts>
  <Company>野村不動産ホールディングス株式会社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ショッピングセンター 「MINANO」 バリューアップ施策立案</dc:title>
  <dc:creator>インターン201907</dc:creator>
  <cp:lastModifiedBy>インターン201907</cp:lastModifiedBy>
  <cp:revision>7</cp:revision>
  <dcterms:created xsi:type="dcterms:W3CDTF">2019-09-04T00:20:33Z</dcterms:created>
  <dcterms:modified xsi:type="dcterms:W3CDTF">2019-09-04T05:27:32Z</dcterms:modified>
</cp:coreProperties>
</file>