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02" r:id="rId2"/>
    <p:sldId id="344" r:id="rId3"/>
    <p:sldId id="419" r:id="rId4"/>
    <p:sldId id="414" r:id="rId5"/>
    <p:sldId id="415" r:id="rId6"/>
    <p:sldId id="418" r:id="rId7"/>
    <p:sldId id="417" r:id="rId8"/>
    <p:sldId id="413"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E2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86" d="100"/>
          <a:sy n="86" d="100"/>
        </p:scale>
        <p:origin x="82" y="235"/>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655320" y="2065021"/>
            <a:ext cx="8244840" cy="1112520"/>
          </a:xfrm>
        </p:spPr>
        <p:txBody>
          <a:bodyPr/>
          <a:lstStyle/>
          <a:p>
            <a:r>
              <a:rPr lang="en-US" sz="4400" dirty="0">
                <a:solidFill>
                  <a:srgbClr val="002060"/>
                </a:solidFill>
              </a:rPr>
              <a:t>Job </a:t>
            </a:r>
            <a:r>
              <a:rPr lang="en-US" sz="4400" b="0" dirty="0">
                <a:solidFill>
                  <a:srgbClr val="002060"/>
                </a:solidFill>
              </a:rPr>
              <a:t>Management</a:t>
            </a:r>
            <a:r>
              <a:rPr lang="en-US" sz="4400" dirty="0">
                <a:solidFill>
                  <a:srgbClr val="002060"/>
                </a:solidFill>
              </a:rPr>
              <a:t> Application</a:t>
            </a:r>
          </a:p>
        </p:txBody>
      </p:sp>
      <p:sp>
        <p:nvSpPr>
          <p:cNvPr id="12" name="TextBox 11"/>
          <p:cNvSpPr txBox="1"/>
          <p:nvPr/>
        </p:nvSpPr>
        <p:spPr>
          <a:xfrm>
            <a:off x="655320" y="3254663"/>
            <a:ext cx="5539740"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002060"/>
                </a:solidFill>
                <a:ea typeface="Arial Unicode MS" pitchFamily="34" charset="-128"/>
                <a:cs typeface="Arial Unicode MS" pitchFamily="34" charset="-128"/>
              </a:rPr>
              <a:t>Georgi Genchev</a:t>
            </a:r>
          </a:p>
          <a:p>
            <a:pPr fontAlgn="base">
              <a:spcBef>
                <a:spcPct val="50000"/>
              </a:spcBef>
              <a:spcAft>
                <a:spcPct val="0"/>
              </a:spcAft>
              <a:buClr>
                <a:srgbClr val="F0AB00"/>
              </a:buClr>
              <a:buSzPct val="80000"/>
            </a:pPr>
            <a:r>
              <a:rPr lang="en-US" sz="1800" kern="0" dirty="0">
                <a:solidFill>
                  <a:srgbClr val="002060"/>
                </a:solidFill>
                <a:ea typeface="Arial Unicode MS" pitchFamily="34" charset="-128"/>
                <a:cs typeface="Arial Unicode MS" pitchFamily="34" charset="-128"/>
              </a:rPr>
              <a:t>August 7, 2017</a:t>
            </a:r>
          </a:p>
        </p:txBody>
      </p:sp>
    </p:spTree>
    <p:extLst>
      <p:ext uri="{BB962C8B-B14F-4D97-AF65-F5344CB8AC3E}">
        <p14:creationId xmlns:p14="http://schemas.microsoft.com/office/powerpoint/2010/main" val="33168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buClr>
                <a:schemeClr val="accent3">
                  <a:lumMod val="20000"/>
                  <a:lumOff val="80000"/>
                </a:schemeClr>
              </a:buClr>
            </a:pPr>
            <a:r>
              <a:rPr lang="en-US" dirty="0">
                <a:solidFill>
                  <a:srgbClr val="002060"/>
                </a:solidFill>
              </a:rPr>
              <a:t>Requirements</a:t>
            </a:r>
          </a:p>
          <a:p>
            <a:pPr lvl="1">
              <a:buClr>
                <a:schemeClr val="accent3">
                  <a:lumMod val="20000"/>
                  <a:lumOff val="80000"/>
                </a:schemeClr>
              </a:buClr>
            </a:pPr>
            <a:endParaRPr lang="en-US" dirty="0">
              <a:solidFill>
                <a:srgbClr val="002060"/>
              </a:solidFill>
            </a:endParaRPr>
          </a:p>
          <a:p>
            <a:pPr lvl="1">
              <a:buClr>
                <a:schemeClr val="accent3">
                  <a:lumMod val="20000"/>
                  <a:lumOff val="80000"/>
                </a:schemeClr>
              </a:buClr>
            </a:pPr>
            <a:r>
              <a:rPr lang="en-US" dirty="0">
                <a:solidFill>
                  <a:srgbClr val="002060"/>
                </a:solidFill>
              </a:rPr>
              <a:t>Used technologies</a:t>
            </a:r>
          </a:p>
          <a:p>
            <a:pPr lvl="1"/>
            <a:endParaRPr lang="en-US" dirty="0">
              <a:solidFill>
                <a:srgbClr val="002060"/>
              </a:solidFill>
            </a:endParaRPr>
          </a:p>
          <a:p>
            <a:pPr lvl="1">
              <a:buClr>
                <a:schemeClr val="accent3">
                  <a:lumMod val="20000"/>
                  <a:lumOff val="80000"/>
                </a:schemeClr>
              </a:buClr>
            </a:pPr>
            <a:r>
              <a:rPr lang="en-US" dirty="0">
                <a:solidFill>
                  <a:srgbClr val="002060"/>
                </a:solidFill>
              </a:rPr>
              <a:t>Demonstration</a:t>
            </a:r>
          </a:p>
          <a:p>
            <a:pPr lvl="2"/>
            <a:r>
              <a:rPr lang="en-US" dirty="0">
                <a:solidFill>
                  <a:srgbClr val="002060"/>
                </a:solidFill>
              </a:rPr>
              <a:t>In console mode</a:t>
            </a:r>
          </a:p>
        </p:txBody>
      </p:sp>
      <p:sp>
        <p:nvSpPr>
          <p:cNvPr id="2" name="Title 1"/>
          <p:cNvSpPr>
            <a:spLocks noGrp="1"/>
          </p:cNvSpPr>
          <p:nvPr>
            <p:ph type="title"/>
          </p:nvPr>
        </p:nvSpPr>
        <p:spPr/>
        <p:txBody>
          <a:bodyPr/>
          <a:lstStyle/>
          <a:p>
            <a:r>
              <a:rPr lang="en-US" dirty="0">
                <a:solidFill>
                  <a:srgbClr val="002060"/>
                </a:solidFill>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8000" y="863218"/>
            <a:ext cx="3846357" cy="3549747"/>
          </a:xfrm>
          <a:prstGeom prst="rect">
            <a:avLst/>
          </a:prstGeom>
        </p:spPr>
      </p:pic>
      <p:pic>
        <p:nvPicPr>
          <p:cNvPr id="5" name="Picture 2" descr="C:\Users\i056984\Desktop\guin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506" y="5045802"/>
            <a:ext cx="2528909" cy="53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25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bg-BG" dirty="0"/>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Create, read, update, delete and execute tasks</a:t>
            </a:r>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Configurable persistency files with environment variables</a:t>
            </a:r>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Configurable persistency format</a:t>
            </a:r>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Logging</a:t>
            </a:r>
          </a:p>
        </p:txBody>
      </p:sp>
      <p:sp>
        <p:nvSpPr>
          <p:cNvPr id="3" name="Title 2"/>
          <p:cNvSpPr>
            <a:spLocks noGrp="1"/>
          </p:cNvSpPr>
          <p:nvPr>
            <p:ph type="title"/>
          </p:nvPr>
        </p:nvSpPr>
        <p:spPr/>
        <p:txBody>
          <a:bodyPr/>
          <a:lstStyle/>
          <a:p>
            <a:r>
              <a:rPr lang="en-US" dirty="0">
                <a:solidFill>
                  <a:srgbClr val="002060"/>
                </a:solidFill>
              </a:rPr>
              <a:t>Requirements</a:t>
            </a:r>
          </a:p>
        </p:txBody>
      </p:sp>
    </p:spTree>
    <p:extLst>
      <p:ext uri="{BB962C8B-B14F-4D97-AF65-F5344CB8AC3E}">
        <p14:creationId xmlns:p14="http://schemas.microsoft.com/office/powerpoint/2010/main" val="274457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4433760" cy="4230000"/>
          </a:xfrm>
        </p:spPr>
        <p:txBody>
          <a:bodyPr/>
          <a:lstStyle/>
          <a:p>
            <a:pPr marL="342900" indent="-342900">
              <a:buFont typeface="Wingdings" panose="05000000000000000000" pitchFamily="2" charset="2"/>
              <a:buChar char="§"/>
            </a:pPr>
            <a:endParaRPr lang="en-US" dirty="0"/>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CSV persistence </a:t>
            </a:r>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Unit tests</a:t>
            </a:r>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Code coverage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3" name="Title 2"/>
          <p:cNvSpPr>
            <a:spLocks noGrp="1"/>
          </p:cNvSpPr>
          <p:nvPr>
            <p:ph type="title"/>
          </p:nvPr>
        </p:nvSpPr>
        <p:spPr/>
        <p:txBody>
          <a:bodyPr/>
          <a:lstStyle/>
          <a:p>
            <a:r>
              <a:rPr lang="en-US" dirty="0">
                <a:solidFill>
                  <a:srgbClr val="002060"/>
                </a:solidFill>
              </a:rPr>
              <a:t>Used technologies</a:t>
            </a:r>
          </a:p>
        </p:txBody>
      </p:sp>
      <p:pic>
        <p:nvPicPr>
          <p:cNvPr id="4" name="Picture 2" descr="Резултат с изображение за comma separated value symb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101" y="3267929"/>
            <a:ext cx="1886875" cy="188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63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3999" y="1620000"/>
            <a:ext cx="11276521" cy="4300740"/>
          </a:xfrm>
        </p:spPr>
        <p:txBody>
          <a:bodyPr/>
          <a:lstStyle/>
          <a:p>
            <a:pPr marL="342900" indent="-342900">
              <a:buClr>
                <a:schemeClr val="accent3">
                  <a:lumMod val="20000"/>
                  <a:lumOff val="80000"/>
                </a:schemeClr>
              </a:buClr>
              <a:buFont typeface="Wingdings" panose="05000000000000000000" pitchFamily="2" charset="2"/>
              <a:buChar char="§"/>
            </a:pPr>
            <a:r>
              <a:rPr lang="en-US" dirty="0">
                <a:solidFill>
                  <a:srgbClr val="002060"/>
                </a:solidFill>
              </a:rPr>
              <a:t>Forks::Super for executing processes</a:t>
            </a:r>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Log::Log4perl for logging </a:t>
            </a:r>
          </a:p>
          <a:p>
            <a:pPr marL="342900" indent="-342900">
              <a:buClr>
                <a:schemeClr val="accent3">
                  <a:lumMod val="20000"/>
                  <a:lumOff val="80000"/>
                </a:schemeClr>
              </a:buClr>
              <a:buFont typeface="Wingdings" panose="05000000000000000000" pitchFamily="2" charset="2"/>
              <a:buChar char="§"/>
            </a:pPr>
            <a:r>
              <a:rPr lang="en-US" dirty="0">
                <a:solidFill>
                  <a:srgbClr val="002060"/>
                </a:solidFill>
              </a:rPr>
              <a:t>Test::Spec for unit testing</a:t>
            </a:r>
          </a:p>
          <a:p>
            <a:pPr marL="342900" indent="-342900">
              <a:buClr>
                <a:schemeClr val="accent3">
                  <a:lumMod val="20000"/>
                  <a:lumOff val="80000"/>
                </a:schemeClr>
              </a:buClr>
              <a:buFont typeface="Wingdings" panose="05000000000000000000" pitchFamily="2" charset="2"/>
              <a:buChar char="§"/>
            </a:pPr>
            <a:r>
              <a:rPr lang="en-US" dirty="0" err="1">
                <a:solidFill>
                  <a:srgbClr val="002060"/>
                </a:solidFill>
              </a:rPr>
              <a:t>Devel</a:t>
            </a:r>
            <a:r>
              <a:rPr lang="en-US" dirty="0">
                <a:solidFill>
                  <a:srgbClr val="002060"/>
                </a:solidFill>
              </a:rPr>
              <a:t>::Cover for </a:t>
            </a:r>
            <a:r>
              <a:rPr lang="en-US">
                <a:solidFill>
                  <a:srgbClr val="002060"/>
                </a:solidFill>
              </a:rPr>
              <a:t>code coverage</a:t>
            </a:r>
            <a:endParaRPr lang="en-US" dirty="0">
              <a:solidFill>
                <a:srgbClr val="002060"/>
              </a:solidFill>
            </a:endParaRPr>
          </a:p>
        </p:txBody>
      </p:sp>
      <p:sp>
        <p:nvSpPr>
          <p:cNvPr id="3" name="Title 2"/>
          <p:cNvSpPr>
            <a:spLocks noGrp="1"/>
          </p:cNvSpPr>
          <p:nvPr>
            <p:ph type="title"/>
          </p:nvPr>
        </p:nvSpPr>
        <p:spPr/>
        <p:txBody>
          <a:bodyPr/>
          <a:lstStyle/>
          <a:p>
            <a:r>
              <a:rPr lang="en-US" dirty="0">
                <a:solidFill>
                  <a:srgbClr val="002060"/>
                </a:solidFill>
              </a:rPr>
              <a:t>Used technologies</a:t>
            </a:r>
          </a:p>
        </p:txBody>
      </p:sp>
    </p:spTree>
    <p:extLst>
      <p:ext uri="{BB962C8B-B14F-4D97-AF65-F5344CB8AC3E}">
        <p14:creationId xmlns:p14="http://schemas.microsoft.com/office/powerpoint/2010/main" val="262273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212660" y="2982866"/>
            <a:ext cx="4525200" cy="677108"/>
          </a:xfrm>
        </p:spPr>
        <p:txBody>
          <a:bodyPr/>
          <a:lstStyle/>
          <a:p>
            <a:r>
              <a:rPr lang="en-US" dirty="0">
                <a:solidFill>
                  <a:srgbClr val="002060"/>
                </a:solidFill>
              </a:rPr>
              <a:t>Demonstration</a:t>
            </a:r>
          </a:p>
        </p:txBody>
      </p:sp>
      <p:pic>
        <p:nvPicPr>
          <p:cNvPr id="2" name="Picture 1"/>
          <p:cNvPicPr>
            <a:picLocks noChangeAspect="1"/>
          </p:cNvPicPr>
          <p:nvPr/>
        </p:nvPicPr>
        <p:blipFill>
          <a:blip r:embed="rId2"/>
          <a:stretch>
            <a:fillRect/>
          </a:stretch>
        </p:blipFill>
        <p:spPr>
          <a:xfrm>
            <a:off x="6674007" y="2594725"/>
            <a:ext cx="4469615" cy="3223064"/>
          </a:xfrm>
          <a:prstGeom prst="rect">
            <a:avLst/>
          </a:prstGeom>
        </p:spPr>
      </p:pic>
    </p:spTree>
    <p:extLst>
      <p:ext uri="{BB962C8B-B14F-4D97-AF65-F5344CB8AC3E}">
        <p14:creationId xmlns:p14="http://schemas.microsoft.com/office/powerpoint/2010/main" val="145912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271305" y="3245617"/>
            <a:ext cx="5757706" cy="203132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dirty="0">
                <a:ln w="0"/>
                <a:solidFill>
                  <a:srgbClr val="002060"/>
                </a:solidFill>
                <a:effectLst>
                  <a:reflection blurRad="6350" stA="53000" endA="300" endPos="35500" dir="5400000" sy="-90000" algn="bl" rotWithShape="0"/>
                </a:effectLst>
              </a:rPr>
              <a:t>Thank you</a:t>
            </a:r>
          </a:p>
          <a:p>
            <a:pPr algn="ctr"/>
            <a:endParaRPr lang="en-US" sz="5400" b="1" cap="none" spc="0" dirty="0">
              <a:ln/>
              <a:solidFill>
                <a:schemeClr val="accent3"/>
              </a:solidFill>
              <a:effectLst/>
            </a:endParaRPr>
          </a:p>
        </p:txBody>
      </p:sp>
    </p:spTree>
    <p:extLst>
      <p:ext uri="{BB962C8B-B14F-4D97-AF65-F5344CB8AC3E}">
        <p14:creationId xmlns:p14="http://schemas.microsoft.com/office/powerpoint/2010/main" val="188185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3">
            <a:lumMod val="60000"/>
            <a:lumOff val="40000"/>
          </a:schemeClr>
        </a:solidFill>
        <a:effectLst/>
      </p:bgPr>
    </p:bg>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446</TotalTime>
  <Words>72</Words>
  <Application>Microsoft Office PowerPoint</Application>
  <PresentationFormat>Custom</PresentationFormat>
  <Paragraphs>30</Paragraphs>
  <Slides>9</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SAP_2017_16x9_white</vt:lpstr>
      <vt:lpstr>PowerPoint Presentation</vt:lpstr>
      <vt:lpstr>Agenda</vt:lpstr>
      <vt:lpstr>PowerPoint Presentation</vt:lpstr>
      <vt:lpstr>Requirements</vt:lpstr>
      <vt:lpstr>Used technologies</vt:lpstr>
      <vt:lpstr>Used technologies</vt:lpstr>
      <vt:lpstr>Demonstration</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Genchev, Georgi (external - Partner)</cp:lastModifiedBy>
  <cp:revision>356</cp:revision>
  <dcterms:created xsi:type="dcterms:W3CDTF">2015-10-14T11:21:43Z</dcterms:created>
  <dcterms:modified xsi:type="dcterms:W3CDTF">2017-08-09T13:38:06Z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