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3" r:id="rId6"/>
    <p:sldId id="264" r:id="rId7"/>
    <p:sldId id="266" r:id="rId8"/>
    <p:sldId id="267" r:id="rId9"/>
    <p:sldId id="259" r:id="rId10"/>
    <p:sldId id="260" r:id="rId11"/>
    <p:sldId id="261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chev, Georgi" initials="GG" lastIdx="1" clrIdx="0">
    <p:extLst>
      <p:ext uri="{19B8F6BF-5375-455C-9EA6-DF929625EA0E}">
        <p15:presenceInfo xmlns:p15="http://schemas.microsoft.com/office/powerpoint/2012/main" userId="S::g.genchev@sap.com::81e88419-0dbb-42fc-bc3f-511f9602ab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585" autoAdjust="0"/>
  </p:normalViewPr>
  <p:slideViewPr>
    <p:cSldViewPr snapToGrid="0">
      <p:cViewPr varScale="1">
        <p:scale>
          <a:sx n="63" d="100"/>
          <a:sy n="63" d="100"/>
        </p:scale>
        <p:origin x="14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7T09:14:14.72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A1613-419B-4160-9C7B-800D2D6E8875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4F91C-1C45-4558-B9B0-B2F750479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49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Фигура </a:t>
            </a:r>
            <a:r>
              <a:rPr lang="en-US" sz="1200" dirty="0"/>
              <a:t>1</a:t>
            </a:r>
            <a:r>
              <a:rPr lang="ru-RU" sz="1200" dirty="0"/>
              <a:t>. </a:t>
            </a:r>
            <a:r>
              <a:rPr lang="ru-RU" sz="1200" dirty="0" err="1"/>
              <a:t>Най-популярните</a:t>
            </a:r>
            <a:r>
              <a:rPr lang="ru-RU" sz="1200" dirty="0"/>
              <a:t> </a:t>
            </a:r>
            <a:r>
              <a:rPr lang="ru-RU" sz="1200" dirty="0" err="1"/>
              <a:t>бази</a:t>
            </a:r>
            <a:r>
              <a:rPr lang="ru-RU" sz="1200" dirty="0"/>
              <a:t> </a:t>
            </a:r>
            <a:r>
              <a:rPr lang="ru-RU" sz="1200" dirty="0" err="1"/>
              <a:t>данни</a:t>
            </a:r>
            <a:r>
              <a:rPr lang="ru-RU" sz="1200" dirty="0"/>
              <a:t> за 2019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4F91C-1C45-4558-B9B0-B2F750479E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13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Както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вижда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примера, при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цялата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информация за даден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обект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съдържа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един единствен документ,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докато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релационният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модел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обикновено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разпределена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много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таблици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При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документно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ориентираният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подход,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данните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добре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локализирани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което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намалява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драстично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нуждата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свързване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отделни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таблици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Резултатът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това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по-добра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производителност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скалируемост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понеже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информацията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даден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обект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 се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вземе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само с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едно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четене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BSON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документите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близки по структура с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обектите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програмните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езици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Това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улеснява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работата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разработчиците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представянето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обектите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базата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4F91C-1C45-4558-B9B0-B2F750479E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64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Най-сериозният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често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срещан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проблем при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уеб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приложенията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възможността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скалиране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За да се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справи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това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предоставя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Той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осигурява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добавянето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огромни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масиви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разпределени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върху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няколко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машини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което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 пример за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хоризонтално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скалиране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Всеки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съдържа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част от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данните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функциите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като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отделна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база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Колекцията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няколко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-а се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нарича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logical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Операциите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извършват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през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рутери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сървър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конфигурационни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сървъри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които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определят коя операция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към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кой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трябва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 се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насочи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Това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спомага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за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balancing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-а.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Всичко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това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звучи добре, но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разделянето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данните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между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отделните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машини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менижирането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операциите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между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тях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е лека задача.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4F91C-1C45-4558-B9B0-B2F750479E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18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колекция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технологии(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Express.js, Angular.js, и Node.js),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всички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които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написани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Чрез него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могат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 се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разработват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уеб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приложения от край до край,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като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използва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само JS.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Предимства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MEAN стек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изцяло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базиран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Затова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разработчиците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обичат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използват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MEAN,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тъй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като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 се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налага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работят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само с един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език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програмиране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open-source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технология: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Всички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продукти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MEAN стека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отворен код,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което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позволява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лесен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достъп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публичните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-та и библиотеки.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изгоден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откъм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цена: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погледнем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бизнес перспектива,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компаниите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трябва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наемат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много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експерти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различни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области, 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могат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наемат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full-stack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програмист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който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разбира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целия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разработка на дадено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уеб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приложение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4F91C-1C45-4558-B9B0-B2F750479E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04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6C32-3EDB-475E-9028-4B764B78267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1A9EC-000F-4C06-9F4C-4341E3480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0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6C32-3EDB-475E-9028-4B764B78267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1A9EC-000F-4C06-9F4C-4341E3480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0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6C32-3EDB-475E-9028-4B764B78267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1A9EC-000F-4C06-9F4C-4341E348033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2294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6C32-3EDB-475E-9028-4B764B78267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1A9EC-000F-4C06-9F4C-4341E3480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30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6C32-3EDB-475E-9028-4B764B78267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1A9EC-000F-4C06-9F4C-4341E348033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3256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6C32-3EDB-475E-9028-4B764B78267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1A9EC-000F-4C06-9F4C-4341E3480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61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6C32-3EDB-475E-9028-4B764B78267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1A9EC-000F-4C06-9F4C-4341E3480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83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6C32-3EDB-475E-9028-4B764B78267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1A9EC-000F-4C06-9F4C-4341E3480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6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6C32-3EDB-475E-9028-4B764B78267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1A9EC-000F-4C06-9F4C-4341E3480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1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6C32-3EDB-475E-9028-4B764B78267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1A9EC-000F-4C06-9F4C-4341E3480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6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6C32-3EDB-475E-9028-4B764B78267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1A9EC-000F-4C06-9F4C-4341E3480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7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6C32-3EDB-475E-9028-4B764B78267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1A9EC-000F-4C06-9F4C-4341E3480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9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6C32-3EDB-475E-9028-4B764B78267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1A9EC-000F-4C06-9F4C-4341E3480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2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6C32-3EDB-475E-9028-4B764B78267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1A9EC-000F-4C06-9F4C-4341E3480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2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6C32-3EDB-475E-9028-4B764B78267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1A9EC-000F-4C06-9F4C-4341E3480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6C32-3EDB-475E-9028-4B764B78267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1A9EC-000F-4C06-9F4C-4341E3480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2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06C32-3EDB-475E-9028-4B764B78267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D1A9EC-000F-4C06-9F4C-4341E3480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71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2651C-9A88-4D0D-8BD8-2599A10C2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98" y="2310319"/>
            <a:ext cx="8655942" cy="1646302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Chiller" panose="04020404031007020602" pitchFamily="82" charset="0"/>
                <a:cs typeface="AngsanaUPC" panose="020B0502040204020203" pitchFamily="18" charset="-34"/>
              </a:rPr>
              <a:t>MongoDB </a:t>
            </a:r>
            <a:r>
              <a:rPr lang="en-US" sz="8000" b="1" dirty="0">
                <a:latin typeface="Tempus Sans ITC" panose="04020404030D07020202" pitchFamily="82" charset="0"/>
                <a:cs typeface="AngsanaUPC" panose="020B0502040204020203" pitchFamily="18" charset="-34"/>
              </a:rPr>
              <a:t>&amp;</a:t>
            </a:r>
            <a:r>
              <a:rPr lang="bg-BG" sz="8000" b="1" dirty="0">
                <a:cs typeface="AngsanaUPC" panose="020B0502040204020203" pitchFamily="18" charset="-34"/>
              </a:rPr>
              <a:t> </a:t>
            </a:r>
            <a:r>
              <a:rPr lang="en-US" sz="8000" b="1" dirty="0">
                <a:latin typeface="Chiller" panose="04020404031007020602" pitchFamily="82" charset="0"/>
                <a:cs typeface="AngsanaUPC" panose="020B0502040204020203" pitchFamily="18" charset="-34"/>
              </a:rPr>
              <a:t>MEAN stack </a:t>
            </a:r>
          </a:p>
        </p:txBody>
      </p:sp>
    </p:spTree>
    <p:extLst>
      <p:ext uri="{BB962C8B-B14F-4D97-AF65-F5344CB8AC3E}">
        <p14:creationId xmlns:p14="http://schemas.microsoft.com/office/powerpoint/2010/main" val="1174801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834E-273C-4C20-A2F7-4E6095FE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Скалиране на </a:t>
            </a:r>
            <a:r>
              <a:rPr lang="en-US" dirty="0"/>
              <a:t>MongoDB</a:t>
            </a:r>
          </a:p>
        </p:txBody>
      </p:sp>
      <p:pic>
        <p:nvPicPr>
          <p:cNvPr id="2050" name="Picture 2" descr="MongoDB скалиране - Sharding">
            <a:extLst>
              <a:ext uri="{FF2B5EF4-FFF2-40B4-BE49-F238E27FC236}">
                <a16:creationId xmlns:a16="http://schemas.microsoft.com/office/drawing/2014/main" id="{771D6D54-DC80-4655-91C4-8CA1D0012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41" y="1845128"/>
            <a:ext cx="5379993" cy="28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603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A065-DACC-4C41-8619-E9CC30A8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</a:t>
            </a:r>
            <a:r>
              <a:rPr lang="bg-BG" dirty="0"/>
              <a:t>стек</a:t>
            </a:r>
            <a:endParaRPr lang="en-US" dirty="0"/>
          </a:p>
        </p:txBody>
      </p:sp>
      <p:pic>
        <p:nvPicPr>
          <p:cNvPr id="3074" name="Picture 2" descr="MEAN стек архитектура">
            <a:extLst>
              <a:ext uri="{FF2B5EF4-FFF2-40B4-BE49-F238E27FC236}">
                <a16:creationId xmlns:a16="http://schemas.microsoft.com/office/drawing/2014/main" id="{44DB21CC-F994-482B-81BB-D8EEFE6E9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874" y="1771832"/>
            <a:ext cx="5336694" cy="264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365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520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102" name="Picture 6" descr="Резултат с изображение за „presentation thank you meme“&quot;">
            <a:extLst>
              <a:ext uri="{FF2B5EF4-FFF2-40B4-BE49-F238E27FC236}">
                <a16:creationId xmlns:a16="http://schemas.microsoft.com/office/drawing/2014/main" id="{E9B0481B-F5A1-4A0C-9D75-F5EAAA362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3" y="1487108"/>
            <a:ext cx="5812972" cy="38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73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EAAC-1ECB-411E-B968-2E04B396F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594" y="1014050"/>
            <a:ext cx="8596667" cy="56673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 err="1"/>
              <a:t>Какво</a:t>
            </a:r>
            <a:r>
              <a:rPr lang="en-US" sz="4800" dirty="0"/>
              <a:t> е MongoDB?</a:t>
            </a:r>
          </a:p>
        </p:txBody>
      </p:sp>
      <p:pic>
        <p:nvPicPr>
          <p:cNvPr id="29" name="Picture 28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7879D833-B213-4FE1-A3EE-C3246B899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402" y="1943546"/>
            <a:ext cx="4600196" cy="284445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E05FA87-D7E2-439E-80D1-F52E791F4F35}"/>
              </a:ext>
            </a:extLst>
          </p:cNvPr>
          <p:cNvSpPr txBox="1"/>
          <p:nvPr/>
        </p:nvSpPr>
        <p:spPr>
          <a:xfrm>
            <a:off x="366594" y="2396277"/>
            <a:ext cx="38126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err="1"/>
              <a:t>MongoDB</a:t>
            </a:r>
            <a:r>
              <a:rPr lang="ru-RU" sz="1200" dirty="0"/>
              <a:t> е </a:t>
            </a:r>
            <a:r>
              <a:rPr lang="ru-RU" sz="1200" dirty="0" err="1"/>
              <a:t>open</a:t>
            </a:r>
            <a:r>
              <a:rPr lang="ru-RU" sz="1200" dirty="0"/>
              <a:t> </a:t>
            </a:r>
            <a:r>
              <a:rPr lang="ru-RU" sz="1200" dirty="0" err="1"/>
              <a:t>source</a:t>
            </a:r>
            <a:r>
              <a:rPr lang="ru-RU" sz="1200" dirty="0"/>
              <a:t> система за управление на </a:t>
            </a:r>
            <a:r>
              <a:rPr lang="ru-RU" sz="1200" dirty="0" err="1"/>
              <a:t>бази</a:t>
            </a:r>
            <a:r>
              <a:rPr lang="ru-RU" sz="1200" dirty="0"/>
              <a:t> </a:t>
            </a:r>
            <a:r>
              <a:rPr lang="ru-RU" sz="1200" dirty="0" err="1"/>
              <a:t>данни</a:t>
            </a:r>
            <a:r>
              <a:rPr lang="ru-RU" sz="1200" dirty="0"/>
              <a:t>,</a:t>
            </a:r>
            <a:r>
              <a:rPr lang="en-US" sz="1200" dirty="0"/>
              <a:t> </a:t>
            </a:r>
            <a:r>
              <a:rPr lang="ru-RU" sz="1200" dirty="0" err="1"/>
              <a:t>която</a:t>
            </a:r>
            <a:r>
              <a:rPr lang="ru-RU" sz="1200" dirty="0"/>
              <a:t> </a:t>
            </a:r>
            <a:r>
              <a:rPr lang="ru-RU" sz="1200" dirty="0" err="1"/>
              <a:t>изполва</a:t>
            </a:r>
            <a:r>
              <a:rPr lang="ru-RU" sz="1200" dirty="0"/>
              <a:t> </a:t>
            </a:r>
            <a:r>
              <a:rPr lang="ru-RU" sz="1200" dirty="0" err="1"/>
              <a:t>документно-ориентиран</a:t>
            </a:r>
            <a:r>
              <a:rPr lang="ru-RU" sz="1200" dirty="0"/>
              <a:t> </a:t>
            </a:r>
            <a:r>
              <a:rPr lang="ru-RU" sz="1200" dirty="0" err="1"/>
              <a:t>модел</a:t>
            </a:r>
            <a:r>
              <a:rPr lang="ru-RU" sz="1200" dirty="0"/>
              <a:t> за </a:t>
            </a:r>
            <a:r>
              <a:rPr lang="ru-RU" sz="1200" dirty="0" err="1"/>
              <a:t>представяне</a:t>
            </a:r>
            <a:r>
              <a:rPr lang="ru-RU" sz="1200" dirty="0"/>
              <a:t> на </a:t>
            </a:r>
            <a:r>
              <a:rPr lang="ru-RU" sz="1200" dirty="0" err="1"/>
              <a:t>различни</a:t>
            </a:r>
            <a:r>
              <a:rPr lang="ru-RU" sz="1200" dirty="0"/>
              <a:t> </a:t>
            </a:r>
            <a:r>
              <a:rPr lang="ru-RU" sz="1200" dirty="0" err="1"/>
              <a:t>данни</a:t>
            </a:r>
            <a:r>
              <a:rPr lang="ru-RU" sz="1200" dirty="0"/>
              <a:t>, </a:t>
            </a:r>
            <a:r>
              <a:rPr lang="ru-RU" sz="1200" dirty="0" err="1"/>
              <a:t>като</a:t>
            </a:r>
            <a:r>
              <a:rPr lang="ru-RU" sz="1200" dirty="0"/>
              <a:t> </a:t>
            </a:r>
            <a:r>
              <a:rPr lang="ru-RU" sz="1200" dirty="0" err="1"/>
              <a:t>ги</a:t>
            </a:r>
            <a:r>
              <a:rPr lang="ru-RU" sz="1200" dirty="0"/>
              <a:t> </a:t>
            </a:r>
            <a:r>
              <a:rPr lang="ru-RU" sz="1200" dirty="0" err="1"/>
              <a:t>съхранява</a:t>
            </a:r>
            <a:r>
              <a:rPr lang="ru-RU" sz="1200" dirty="0"/>
              <a:t> </a:t>
            </a:r>
            <a:r>
              <a:rPr lang="ru-RU" sz="1200" dirty="0" err="1"/>
              <a:t>като</a:t>
            </a:r>
            <a:r>
              <a:rPr lang="ru-RU" sz="1200" dirty="0"/>
              <a:t> BSON(</a:t>
            </a:r>
            <a:r>
              <a:rPr lang="ru-RU" sz="1200" dirty="0" err="1"/>
              <a:t>Binary</a:t>
            </a:r>
            <a:r>
              <a:rPr lang="ru-RU" sz="1200" dirty="0"/>
              <a:t> JSON) </a:t>
            </a:r>
            <a:r>
              <a:rPr lang="ru-RU" sz="1200" dirty="0" err="1"/>
              <a:t>файлове</a:t>
            </a:r>
            <a:r>
              <a:rPr lang="ru-RU" sz="1200" dirty="0"/>
              <a:t>. </a:t>
            </a:r>
            <a:r>
              <a:rPr lang="ru-RU" sz="1200" dirty="0" err="1"/>
              <a:t>Това</a:t>
            </a:r>
            <a:r>
              <a:rPr lang="ru-RU" sz="1200" dirty="0"/>
              <a:t> е </a:t>
            </a:r>
            <a:r>
              <a:rPr lang="ru-RU" sz="1200" dirty="0" err="1"/>
              <a:t>една</a:t>
            </a:r>
            <a:r>
              <a:rPr lang="ru-RU" sz="1200" dirty="0"/>
              <a:t> от </a:t>
            </a:r>
            <a:r>
              <a:rPr lang="ru-RU" sz="1200" dirty="0" err="1"/>
              <a:t>многобройните</a:t>
            </a:r>
            <a:r>
              <a:rPr lang="ru-RU" sz="1200" dirty="0"/>
              <a:t> </a:t>
            </a:r>
            <a:r>
              <a:rPr lang="ru-RU" sz="1200" dirty="0" err="1"/>
              <a:t>нерелационни</a:t>
            </a:r>
            <a:r>
              <a:rPr lang="ru-RU" sz="1200" dirty="0"/>
              <a:t> </a:t>
            </a:r>
            <a:r>
              <a:rPr lang="ru-RU" sz="1200" dirty="0" err="1"/>
              <a:t>бази</a:t>
            </a:r>
            <a:r>
              <a:rPr lang="ru-RU" sz="1200" dirty="0"/>
              <a:t> </a:t>
            </a:r>
            <a:r>
              <a:rPr lang="ru-RU" sz="1200" dirty="0" err="1"/>
              <a:t>данни</a:t>
            </a:r>
            <a:r>
              <a:rPr lang="ru-RU" sz="1200" dirty="0"/>
              <a:t>,</a:t>
            </a:r>
            <a:r>
              <a:rPr lang="en-US" sz="1200" dirty="0"/>
              <a:t> </a:t>
            </a:r>
            <a:r>
              <a:rPr lang="ru-RU" sz="1200" dirty="0" err="1"/>
              <a:t>възникнали</a:t>
            </a:r>
            <a:r>
              <a:rPr lang="ru-RU" sz="1200" dirty="0"/>
              <a:t> след 2005г. под </a:t>
            </a:r>
            <a:r>
              <a:rPr lang="ru-RU" sz="1200" dirty="0" err="1"/>
              <a:t>името</a:t>
            </a:r>
            <a:r>
              <a:rPr lang="ru-RU" sz="1200" dirty="0"/>
              <a:t> </a:t>
            </a:r>
            <a:r>
              <a:rPr lang="ru-RU" sz="1200" dirty="0" err="1"/>
              <a:t>NoSQL</a:t>
            </a:r>
            <a:r>
              <a:rPr lang="ru-RU" sz="1200" dirty="0"/>
              <a:t>, </a:t>
            </a:r>
            <a:r>
              <a:rPr lang="ru-RU" sz="1200" dirty="0" err="1"/>
              <a:t>които</a:t>
            </a:r>
            <a:r>
              <a:rPr lang="ru-RU" sz="1200" dirty="0"/>
              <a:t> се </a:t>
            </a:r>
            <a:r>
              <a:rPr lang="ru-RU" sz="1200" dirty="0" err="1"/>
              <a:t>използват</a:t>
            </a:r>
            <a:r>
              <a:rPr lang="ru-RU" sz="1200" dirty="0"/>
              <a:t> в приложения, </a:t>
            </a:r>
            <a:r>
              <a:rPr lang="ru-RU" sz="1200" dirty="0" err="1"/>
              <a:t>които</a:t>
            </a:r>
            <a:r>
              <a:rPr lang="ru-RU" sz="1200" dirty="0"/>
              <a:t> </a:t>
            </a:r>
            <a:r>
              <a:rPr lang="ru-RU" sz="1200" dirty="0" err="1"/>
              <a:t>работят</a:t>
            </a:r>
            <a:r>
              <a:rPr lang="ru-RU" sz="1200" dirty="0"/>
              <a:t> с</a:t>
            </a:r>
            <a:r>
              <a:rPr lang="en-US" sz="1200" dirty="0"/>
              <a:t> </a:t>
            </a:r>
            <a:r>
              <a:rPr lang="ru-RU" sz="1200" dirty="0" err="1"/>
              <a:t>големи</a:t>
            </a:r>
            <a:r>
              <a:rPr lang="ru-RU" sz="1200" dirty="0"/>
              <a:t> </a:t>
            </a:r>
            <a:r>
              <a:rPr lang="ru-RU" sz="1200" dirty="0" err="1"/>
              <a:t>данни</a:t>
            </a:r>
            <a:r>
              <a:rPr lang="ru-RU" sz="1200" dirty="0"/>
              <a:t> </a:t>
            </a:r>
            <a:r>
              <a:rPr lang="ru-RU" sz="1200" dirty="0" err="1"/>
              <a:t>както</a:t>
            </a:r>
            <a:r>
              <a:rPr lang="ru-RU" sz="1200" dirty="0"/>
              <a:t> и с </a:t>
            </a:r>
            <a:r>
              <a:rPr lang="ru-RU" sz="1200" dirty="0" err="1"/>
              <a:t>такива</a:t>
            </a:r>
            <a:r>
              <a:rPr lang="ru-RU" sz="1200" dirty="0"/>
              <a:t>, </a:t>
            </a:r>
            <a:r>
              <a:rPr lang="ru-RU" sz="1200" dirty="0" err="1"/>
              <a:t>които</a:t>
            </a:r>
            <a:r>
              <a:rPr lang="ru-RU" sz="1200" dirty="0"/>
              <a:t> не се </a:t>
            </a:r>
            <a:r>
              <a:rPr lang="ru-RU" sz="1200" dirty="0" err="1"/>
              <a:t>вписват</a:t>
            </a:r>
            <a:r>
              <a:rPr lang="ru-RU" sz="1200" dirty="0"/>
              <a:t> добре в </a:t>
            </a:r>
            <a:r>
              <a:rPr lang="ru-RU" sz="1200" dirty="0" err="1"/>
              <a:t>релационния</a:t>
            </a:r>
            <a:r>
              <a:rPr lang="ru-RU" sz="1200" dirty="0"/>
              <a:t> </a:t>
            </a:r>
            <a:r>
              <a:rPr lang="ru-RU" sz="1200" dirty="0" err="1"/>
              <a:t>модел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874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F2DD-08BD-426D-A93C-FFD9DB61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82" y="3526664"/>
            <a:ext cx="8596668" cy="1320800"/>
          </a:xfrm>
        </p:spPr>
        <p:txBody>
          <a:bodyPr/>
          <a:lstStyle/>
          <a:p>
            <a:r>
              <a:rPr lang="bg-BG" dirty="0"/>
              <a:t>Основни понятия в </a:t>
            </a:r>
            <a:r>
              <a:rPr lang="en-US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371335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B20EF-F739-43B6-AC6A-57F1CF55E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00" y="1473547"/>
            <a:ext cx="8596668" cy="1320800"/>
          </a:xfrm>
        </p:spPr>
        <p:txBody>
          <a:bodyPr/>
          <a:lstStyle/>
          <a:p>
            <a:r>
              <a:rPr lang="en-US" dirty="0"/>
              <a:t>Database </a:t>
            </a:r>
            <a:r>
              <a:rPr lang="bg-BG" dirty="0"/>
              <a:t>инстанция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625E-4044-48A1-9F47-B9FA17660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500" y="2367627"/>
            <a:ext cx="8596668" cy="3880773"/>
          </a:xfrm>
        </p:spPr>
        <p:txBody>
          <a:bodyPr/>
          <a:lstStyle/>
          <a:p>
            <a:r>
              <a:rPr lang="bg-BG" dirty="0"/>
              <a:t>Състои се от множество колекции</a:t>
            </a:r>
          </a:p>
          <a:p>
            <a:r>
              <a:rPr lang="bg-BG" dirty="0"/>
              <a:t>Създава се, когато се адресира за първи път</a:t>
            </a:r>
            <a:r>
              <a:rPr lang="en-US" dirty="0"/>
              <a:t>: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     &gt; use music</a:t>
            </a:r>
          </a:p>
          <a:p>
            <a:pPr marL="0" indent="0">
              <a:buNone/>
            </a:pPr>
            <a:r>
              <a:rPr lang="en-US" dirty="0"/>
              <a:t>     switched to </a:t>
            </a:r>
            <a:r>
              <a:rPr lang="en-US" dirty="0" err="1"/>
              <a:t>db</a:t>
            </a:r>
            <a:r>
              <a:rPr lang="en-US" dirty="0"/>
              <a:t> music</a:t>
            </a:r>
          </a:p>
          <a:p>
            <a:pPr marL="0" indent="0">
              <a:buNone/>
            </a:pPr>
            <a:r>
              <a:rPr lang="bg-BG" dirty="0"/>
              <a:t>     // Базата не се създава, докато не добавим данни в нея.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/>
              <a:t>    &gt; </a:t>
            </a:r>
            <a:r>
              <a:rPr lang="en-US" dirty="0" err="1"/>
              <a:t>db.artists.insert</a:t>
            </a:r>
            <a:r>
              <a:rPr lang="en-US" dirty="0"/>
              <a:t>({ </a:t>
            </a:r>
            <a:r>
              <a:rPr lang="en-US" dirty="0" err="1"/>
              <a:t>artistname</a:t>
            </a:r>
            <a:r>
              <a:rPr lang="en-US" dirty="0"/>
              <a:t>: "The Tea Party" })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    // Създава колекция и добавя документ в нея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4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4E2C-D28F-477C-AE92-DC093DF6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64429"/>
            <a:ext cx="8596668" cy="1320800"/>
          </a:xfrm>
        </p:spPr>
        <p:txBody>
          <a:bodyPr/>
          <a:lstStyle/>
          <a:p>
            <a:r>
              <a:rPr lang="bg-BG" dirty="0"/>
              <a:t>Колекция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22AB9-9471-4509-BF10-C7420E3C1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Подобна на таблица в </a:t>
            </a:r>
            <a:r>
              <a:rPr lang="en-US" dirty="0"/>
              <a:t>RDBMS</a:t>
            </a:r>
            <a:r>
              <a:rPr lang="bg-BG" dirty="0"/>
              <a:t>.</a:t>
            </a:r>
            <a:endParaRPr lang="en-US" dirty="0"/>
          </a:p>
          <a:p>
            <a:r>
              <a:rPr lang="bg-BG" dirty="0"/>
              <a:t>Ограничени колекции: фиксиран размер, по-старите записи се изтриват, когато се достигне даден лимит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&gt; </a:t>
            </a:r>
            <a:r>
              <a:rPr lang="en-US" dirty="0" err="1"/>
              <a:t>db.createCollection</a:t>
            </a:r>
            <a:r>
              <a:rPr lang="en-US" dirty="0"/>
              <a:t>( "log", { capped: true, size: 100000 } )</a:t>
            </a:r>
          </a:p>
        </p:txBody>
      </p:sp>
    </p:spTree>
    <p:extLst>
      <p:ext uri="{BB962C8B-B14F-4D97-AF65-F5344CB8AC3E}">
        <p14:creationId xmlns:p14="http://schemas.microsoft.com/office/powerpoint/2010/main" val="186794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F6CE-E574-4993-9F85-C280253D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Документ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4DD75-CBAF-435F-B63E-F441D9883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Подобно на запис(ред) в </a:t>
            </a:r>
            <a:r>
              <a:rPr lang="en-US" dirty="0"/>
              <a:t>RDBMS</a:t>
            </a:r>
          </a:p>
          <a:p>
            <a:r>
              <a:rPr lang="bg-BG" dirty="0"/>
              <a:t>Пази се в колекция</a:t>
            </a:r>
          </a:p>
          <a:p>
            <a:r>
              <a:rPr lang="bg-BG" dirty="0"/>
              <a:t>Може да има </a:t>
            </a:r>
            <a:r>
              <a:rPr lang="en-US" dirty="0"/>
              <a:t>_id key – </a:t>
            </a:r>
            <a:r>
              <a:rPr lang="bg-BG" dirty="0"/>
              <a:t>подобно на </a:t>
            </a:r>
            <a:r>
              <a:rPr lang="en-US" dirty="0"/>
              <a:t>Primary key </a:t>
            </a:r>
            <a:r>
              <a:rPr lang="bg-BG" dirty="0"/>
              <a:t>в </a:t>
            </a:r>
            <a:r>
              <a:rPr lang="en-US" dirty="0"/>
              <a:t>SQL</a:t>
            </a:r>
          </a:p>
          <a:p>
            <a:r>
              <a:rPr lang="en-US" dirty="0"/>
              <a:t>BSON </a:t>
            </a:r>
            <a:r>
              <a:rPr lang="bg-BG" dirty="0"/>
              <a:t>формат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8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0E8E-950A-4EC8-AFEB-94F2B037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Примерен документ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176CF-3798-4936-95DE-A93AFE96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4295"/>
            <a:ext cx="8596668" cy="388077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var p = {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‘_id’: ‘3432’,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‘author’: </a:t>
            </a:r>
            <a:r>
              <a:rPr lang="en-US" dirty="0" err="1"/>
              <a:t>DBRef</a:t>
            </a:r>
            <a:r>
              <a:rPr lang="en-US" dirty="0"/>
              <a:t>(‘User’, 2), 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‘title’: ‘Introduction to MongoDB’,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‘body’: ‘MongoDB is an open source.. ‘,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‘timestamp’: Date(’01-04-12’),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‘tags’: [‘MongoDB’, ‘NoSQL’],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‘comments’: [{‘author’: </a:t>
            </a:r>
            <a:r>
              <a:rPr lang="en-US" dirty="0" err="1"/>
              <a:t>DBRef</a:t>
            </a:r>
            <a:r>
              <a:rPr lang="en-US" dirty="0"/>
              <a:t>(‘User’, 4),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bg-BG" dirty="0"/>
              <a:t>                      </a:t>
            </a:r>
            <a:r>
              <a:rPr lang="en-US" dirty="0"/>
              <a:t>‘date’: Date(’02-04-12’),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bg-BG" dirty="0"/>
              <a:t>                      </a:t>
            </a:r>
            <a:r>
              <a:rPr lang="en-US" dirty="0"/>
              <a:t>‘text’: ‘Did you see.. ‘,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                       </a:t>
            </a:r>
            <a:r>
              <a:rPr lang="en-US" dirty="0"/>
              <a:t>‘upvotes’: 7, … ] 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} 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db.posts.save</a:t>
            </a:r>
            <a:r>
              <a:rPr lang="en-US" dirty="0"/>
              <a:t>(p); </a:t>
            </a:r>
          </a:p>
        </p:txBody>
      </p:sp>
    </p:spTree>
    <p:extLst>
      <p:ext uri="{BB962C8B-B14F-4D97-AF65-F5344CB8AC3E}">
        <p14:creationId xmlns:p14="http://schemas.microsoft.com/office/powerpoint/2010/main" val="152647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36BC-A525-42EE-9553-FF769A12A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57943"/>
            <a:ext cx="8596668" cy="1320800"/>
          </a:xfrm>
        </p:spPr>
        <p:txBody>
          <a:bodyPr/>
          <a:lstStyle/>
          <a:p>
            <a:r>
              <a:rPr lang="bg-BG" dirty="0"/>
              <a:t>Примерни заявки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57BA0-763D-4F23-AD31-1867F17A3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71" y="232231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//</a:t>
            </a:r>
            <a:r>
              <a:rPr lang="bg-BG" dirty="0"/>
              <a:t>намиране на постове, които съдържат </a:t>
            </a:r>
            <a:r>
              <a:rPr lang="en-US" dirty="0"/>
              <a:t>‘MongoDB’ tag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 &gt; </a:t>
            </a:r>
            <a:r>
              <a:rPr lang="en-US" dirty="0" err="1"/>
              <a:t>db.posts.find</a:t>
            </a:r>
            <a:r>
              <a:rPr lang="en-US" dirty="0"/>
              <a:t>({tags: ‘MongoDB’});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bg-BG" dirty="0"/>
              <a:t>брой постове с коментари от даден автор</a:t>
            </a:r>
          </a:p>
          <a:p>
            <a:pPr marL="0" indent="0">
              <a:buNone/>
            </a:pPr>
            <a:r>
              <a:rPr lang="bg-BG" dirty="0"/>
              <a:t>&gt; </a:t>
            </a:r>
            <a:r>
              <a:rPr lang="en-US" dirty="0" err="1"/>
              <a:t>db.posts.find</a:t>
            </a:r>
            <a:r>
              <a:rPr lang="en-US" dirty="0"/>
              <a:t>({‘</a:t>
            </a:r>
            <a:r>
              <a:rPr lang="en-US" dirty="0" err="1"/>
              <a:t>comments.author</a:t>
            </a:r>
            <a:r>
              <a:rPr lang="en-US" dirty="0"/>
              <a:t>’: </a:t>
            </a:r>
            <a:r>
              <a:rPr lang="en-US" dirty="0" err="1"/>
              <a:t>DBRef</a:t>
            </a:r>
            <a:r>
              <a:rPr lang="en-US" dirty="0"/>
              <a:t>(‘User’,2)}).count();</a:t>
            </a:r>
            <a:endParaRPr lang="bg-BG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bg-BG" dirty="0"/>
              <a:t>постове, които са написани след 18.12.19</a:t>
            </a:r>
          </a:p>
          <a:p>
            <a:pPr marL="0" indent="0">
              <a:buNone/>
            </a:pPr>
            <a:r>
              <a:rPr lang="bg-BG" dirty="0"/>
              <a:t>&gt; </a:t>
            </a:r>
            <a:r>
              <a:rPr lang="en-US" dirty="0" err="1"/>
              <a:t>db.posts.find</a:t>
            </a:r>
            <a:r>
              <a:rPr lang="en-US" dirty="0"/>
              <a:t>({‘timestamp’: {‘</a:t>
            </a:r>
            <a:r>
              <a:rPr lang="en-US" dirty="0" err="1"/>
              <a:t>gte</a:t>
            </a:r>
            <a:r>
              <a:rPr lang="en-US" dirty="0"/>
              <a:t>’: Date(’</a:t>
            </a:r>
            <a:r>
              <a:rPr lang="bg-BG" dirty="0"/>
              <a:t>18</a:t>
            </a:r>
            <a:r>
              <a:rPr lang="en-US" dirty="0"/>
              <a:t>-</a:t>
            </a:r>
            <a:r>
              <a:rPr lang="bg-BG" dirty="0"/>
              <a:t>12</a:t>
            </a:r>
            <a:r>
              <a:rPr lang="en-US" dirty="0"/>
              <a:t>-</a:t>
            </a:r>
            <a:r>
              <a:rPr lang="bg-BG" dirty="0"/>
              <a:t>19</a:t>
            </a:r>
            <a:r>
              <a:rPr lang="en-US" dirty="0"/>
              <a:t>’)}});</a:t>
            </a:r>
          </a:p>
        </p:txBody>
      </p:sp>
    </p:spTree>
    <p:extLst>
      <p:ext uri="{BB962C8B-B14F-4D97-AF65-F5344CB8AC3E}">
        <p14:creationId xmlns:p14="http://schemas.microsoft.com/office/powerpoint/2010/main" val="193436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3D1F-CF65-4361-B604-F21AF7665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65" y="995266"/>
            <a:ext cx="8596668" cy="1320800"/>
          </a:xfrm>
        </p:spPr>
        <p:txBody>
          <a:bodyPr/>
          <a:lstStyle/>
          <a:p>
            <a:r>
              <a:rPr lang="en-US" dirty="0"/>
              <a:t>MongoDB vs RDBMS</a:t>
            </a:r>
          </a:p>
        </p:txBody>
      </p:sp>
      <p:pic>
        <p:nvPicPr>
          <p:cNvPr id="1026" name="Picture 2" descr="Примерен реалационен модел на данните за блог приложение">
            <a:extLst>
              <a:ext uri="{FF2B5EF4-FFF2-40B4-BE49-F238E27FC236}">
                <a16:creationId xmlns:a16="http://schemas.microsoft.com/office/drawing/2014/main" id="{E3B954D2-6492-4EA8-B35D-3F4E95C6D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55" y="2218278"/>
            <a:ext cx="3595966" cy="298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Документно ориентиран модел на данните за блог приложение">
            <a:extLst>
              <a:ext uri="{FF2B5EF4-FFF2-40B4-BE49-F238E27FC236}">
                <a16:creationId xmlns:a16="http://schemas.microsoft.com/office/drawing/2014/main" id="{8324E273-C93F-49A8-AE22-D4601425D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243" y="2218277"/>
            <a:ext cx="3595967" cy="298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5433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</TotalTime>
  <Words>802</Words>
  <Application>Microsoft Office PowerPoint</Application>
  <PresentationFormat>Widescreen</PresentationFormat>
  <Paragraphs>60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Chiller</vt:lpstr>
      <vt:lpstr>Tempus Sans ITC</vt:lpstr>
      <vt:lpstr>Trebuchet MS</vt:lpstr>
      <vt:lpstr>Wingdings</vt:lpstr>
      <vt:lpstr>Wingdings 3</vt:lpstr>
      <vt:lpstr>Facet</vt:lpstr>
      <vt:lpstr>MongoDB &amp; MEAN stack </vt:lpstr>
      <vt:lpstr>Какво е MongoDB?</vt:lpstr>
      <vt:lpstr>Основни понятия в MongoDB</vt:lpstr>
      <vt:lpstr>Database инстанция</vt:lpstr>
      <vt:lpstr>Колекция</vt:lpstr>
      <vt:lpstr>Документ</vt:lpstr>
      <vt:lpstr>Примерен документ</vt:lpstr>
      <vt:lpstr>Примерни заявки</vt:lpstr>
      <vt:lpstr>MongoDB vs RDBMS</vt:lpstr>
      <vt:lpstr>Скалиране на MongoDB</vt:lpstr>
      <vt:lpstr>MEAN стек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&amp; MEAN stack </dc:title>
  <dc:creator>Genchev, Georgi</dc:creator>
  <cp:lastModifiedBy>Genchev, Georgi</cp:lastModifiedBy>
  <cp:revision>9</cp:revision>
  <dcterms:created xsi:type="dcterms:W3CDTF">2019-12-17T07:19:15Z</dcterms:created>
  <dcterms:modified xsi:type="dcterms:W3CDTF">2019-12-17T18:14:08Z</dcterms:modified>
</cp:coreProperties>
</file>