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  <p:sldMasterId id="2147483825" r:id="rId2"/>
    <p:sldMasterId id="2147483903" r:id="rId3"/>
    <p:sldMasterId id="2147483929" r:id="rId4"/>
    <p:sldMasterId id="2147483945" r:id="rId5"/>
    <p:sldMasterId id="2147483984" r:id="rId6"/>
    <p:sldMasterId id="2147483997" r:id="rId7"/>
  </p:sldMasterIdLst>
  <p:notesMasterIdLst>
    <p:notesMasterId r:id="rId27"/>
  </p:notesMasterIdLst>
  <p:handoutMasterIdLst>
    <p:handoutMasterId r:id="rId28"/>
  </p:handoutMasterIdLst>
  <p:sldIdLst>
    <p:sldId id="1382" r:id="rId8"/>
    <p:sldId id="1383" r:id="rId9"/>
    <p:sldId id="1384" r:id="rId10"/>
    <p:sldId id="1395" r:id="rId11"/>
    <p:sldId id="1396" r:id="rId12"/>
    <p:sldId id="1409" r:id="rId13"/>
    <p:sldId id="1404" r:id="rId14"/>
    <p:sldId id="1402" r:id="rId15"/>
    <p:sldId id="1401" r:id="rId16"/>
    <p:sldId id="1399" r:id="rId17"/>
    <p:sldId id="1398" r:id="rId18"/>
    <p:sldId id="1397" r:id="rId19"/>
    <p:sldId id="1387" r:id="rId20"/>
    <p:sldId id="1393" r:id="rId21"/>
    <p:sldId id="1351" r:id="rId22"/>
    <p:sldId id="1405" r:id="rId23"/>
    <p:sldId id="1406" r:id="rId24"/>
    <p:sldId id="1407" r:id="rId25"/>
    <p:sldId id="1408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585858"/>
    <a:srgbClr val="558E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340" autoAdjust="0"/>
  </p:normalViewPr>
  <p:slideViewPr>
    <p:cSldViewPr>
      <p:cViewPr varScale="1">
        <p:scale>
          <a:sx n="82" d="100"/>
          <a:sy n="82" d="100"/>
        </p:scale>
        <p:origin x="-147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B5B51-BFA3-44E7-B6BB-DB4AA798B5DE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CA2AA-6453-4A22-8F9F-84F3EFC65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07E7-9C01-48A8-9E25-EEB2E0B58CD0}" type="datetimeFigureOut">
              <a:rPr lang="zh-TW" altLang="en-US" smtClean="0"/>
              <a:pPr/>
              <a:t>2018/10/8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24BC0-A3F1-4EEA-B060-05B79B3942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458449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orp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6237288"/>
            <a:ext cx="11033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453313" y="6597650"/>
            <a:ext cx="1439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algn="dist">
              <a:defRPr/>
            </a:pPr>
            <a:r>
              <a:rPr lang="en-US" altLang="zh-TW" sz="1000" i="0" smtClean="0">
                <a:solidFill>
                  <a:srgbClr val="000000"/>
                </a:solidFill>
              </a:rPr>
              <a:t>World Peace Group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9125" y="3213100"/>
            <a:ext cx="6400800" cy="1752600"/>
          </a:xfrm>
        </p:spPr>
        <p:txBody>
          <a:bodyPr/>
          <a:lstStyle>
            <a:lvl1pPr marL="0" indent="0">
              <a:buFontTx/>
              <a:buNone/>
              <a:defRPr kumimoji="0" b="1"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TW" altLang="en-US"/>
              <a:t>提案人</a:t>
            </a:r>
            <a:r>
              <a:rPr lang="en-US" altLang="zh-TW"/>
              <a:t>&amp;</a:t>
            </a:r>
            <a:r>
              <a:rPr lang="zh-TW" altLang="en-US"/>
              <a:t>日期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1628775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zh-TW" altLang="en-US"/>
              <a:t>香港機場及上海機場燈箱提案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4625" y="0"/>
            <a:ext cx="2174875" cy="623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72225" cy="623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0"/>
            <a:ext cx="8699500" cy="623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4044950" cy="262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4550" y="838200"/>
            <a:ext cx="4044950" cy="262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613150"/>
            <a:ext cx="4044950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4550" y="3613150"/>
            <a:ext cx="4044950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838200"/>
            <a:ext cx="8242300" cy="5399088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>
    <p:cover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44950" cy="53990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4550" y="838200"/>
            <a:ext cx="4044950" cy="262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4550" y="3613150"/>
            <a:ext cx="4044950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65918-316D-4F71-BE7F-391DC19D3C72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88249-4420-44BE-A9D4-989A56EC844A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0644F-E283-4DBA-AF99-CB400048EE0E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2532A-F359-459E-B4BF-EDCD4C9375F2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4A0CE-29BF-4C3B-909C-BDF03A39A645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8E64F-38B6-4964-8606-FA7411BB8EDD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3AC40-D199-4529-B797-5ED95D01DA02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69F87-8ED3-482C-B547-EDF315876F96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58298-E420-44DE-839F-9196AD70C871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D1998-D635-4D49-B0A9-D5C5314E21A9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753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753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1BC4C-1A5E-45E5-AEF0-3B0D31F962C3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65918-316D-4F71-BE7F-391DC19D3C72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88249-4420-44BE-A9D4-989A56EC844A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0644F-E283-4DBA-AF99-CB400048EE0E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2532A-F359-459E-B4BF-EDCD4C9375F2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4A0CE-29BF-4C3B-909C-BDF03A39A645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8E64F-38B6-4964-8606-FA7411BB8EDD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3AC40-D199-4529-B797-5ED95D01DA02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69F87-8ED3-482C-B547-EDF315876F96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58298-E420-44DE-839F-9196AD70C871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D1998-D635-4D49-B0A9-D5C5314E21A9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753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753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1BC4C-1A5E-45E5-AEF0-3B0D31F962C3}" type="slidenum">
              <a:rPr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orp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6237288"/>
            <a:ext cx="11033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453313" y="6597650"/>
            <a:ext cx="1439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3399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000" smtClean="0">
                <a:solidFill>
                  <a:srgbClr val="000000"/>
                </a:solidFill>
              </a:rPr>
              <a:t>World Peace Group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9125" y="3213100"/>
            <a:ext cx="6400800" cy="1752600"/>
          </a:xfrm>
        </p:spPr>
        <p:txBody>
          <a:bodyPr/>
          <a:lstStyle>
            <a:lvl1pPr marL="0" indent="0">
              <a:buFontTx/>
              <a:buNone/>
              <a:defRPr kumimoji="0" b="1"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TW" altLang="en-US"/>
              <a:t>提案人</a:t>
            </a:r>
            <a:r>
              <a:rPr lang="en-US" altLang="zh-TW"/>
              <a:t>&amp;</a:t>
            </a:r>
            <a:r>
              <a:rPr lang="zh-TW" altLang="en-US"/>
              <a:t>日期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1628775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zh-TW" altLang="en-US"/>
              <a:t>香港機場及上海機場燈箱提案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4495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838200"/>
            <a:ext cx="404495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4495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838200"/>
            <a:ext cx="404495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over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4625" y="0"/>
            <a:ext cx="2174875" cy="623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72225" cy="623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0"/>
            <a:ext cx="8699500" cy="623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4044950" cy="262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4550" y="838200"/>
            <a:ext cx="4044950" cy="262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613150"/>
            <a:ext cx="4044950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4550" y="3613150"/>
            <a:ext cx="4044950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838200"/>
            <a:ext cx="8242300" cy="5399088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>
    <p:cover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44950" cy="53990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4550" y="838200"/>
            <a:ext cx="4044950" cy="262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4550" y="3613150"/>
            <a:ext cx="4044950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A94D8F8D-49F6-4431-826B-8BAFC51E715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8FEDA069-0058-44FC-986D-E05A634D37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746E835B-6E15-4C0C-B989-0A6EC9A7EA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F9A16BCE-6453-4216-8F9D-D1FB7E7CE4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FBAA4BFE-B4B2-4003-9413-7D36F3911B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9A1A676C-BF8C-404B-AA6F-BF44EC43B2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8AE7A5A0-33A5-49A0-86AB-A5F99803FD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0536DFBF-EA98-437A-8283-EEF2C3ABBA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08141791-8B2C-4523-BA59-B16ADC3D9B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6FCD6E35-251C-4A62-823E-D8AE62A8D6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753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753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66D8281D-901F-4DE3-A89D-133FE8E709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32357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3692624"/>
            <a:ext cx="6400800" cy="67248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460257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+mj-lt"/>
                <a:ea typeface="+mj-ea"/>
              </a:defRPr>
            </a:lvl1pPr>
            <a:lvl2pPr>
              <a:defRPr>
                <a:latin typeface="+mj-lt"/>
                <a:ea typeface="+mj-ea"/>
              </a:defRPr>
            </a:lvl2pPr>
            <a:lvl3pPr>
              <a:defRPr>
                <a:latin typeface="+mj-lt"/>
                <a:ea typeface="+mj-ea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68409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57858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+mj-lt"/>
                <a:ea typeface="+mj-ea"/>
              </a:defRPr>
            </a:lvl1pPr>
            <a:lvl2pPr>
              <a:defRPr sz="1600">
                <a:latin typeface="+mj-lt"/>
                <a:ea typeface="+mj-ea"/>
              </a:defRPr>
            </a:lvl2pPr>
            <a:lvl3pPr>
              <a:defRPr sz="1400">
                <a:latin typeface="+mj-lt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+mj-lt"/>
                <a:ea typeface="+mj-ea"/>
              </a:defRPr>
            </a:lvl1pPr>
            <a:lvl2pPr>
              <a:defRPr sz="1600">
                <a:latin typeface="+mj-lt"/>
                <a:ea typeface="+mj-ea"/>
              </a:defRPr>
            </a:lvl2pPr>
            <a:lvl3pPr>
              <a:defRPr sz="1400">
                <a:latin typeface="+mj-lt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05122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buNone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48798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153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over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50398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 b="1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184345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25602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1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579131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b="1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146883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0"/>
            <a:ext cx="8699500" cy="623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over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32357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3692624"/>
            <a:ext cx="6400800" cy="67248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46025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+mj-lt"/>
                <a:ea typeface="+mj-ea"/>
              </a:defRPr>
            </a:lvl1pPr>
            <a:lvl2pPr>
              <a:defRPr>
                <a:latin typeface="+mj-lt"/>
                <a:ea typeface="+mj-ea"/>
              </a:defRPr>
            </a:lvl2pPr>
            <a:lvl3pPr>
              <a:defRPr>
                <a:latin typeface="+mj-lt"/>
                <a:ea typeface="+mj-ea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684094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578588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+mj-lt"/>
                <a:ea typeface="+mj-ea"/>
              </a:defRPr>
            </a:lvl1pPr>
            <a:lvl2pPr>
              <a:defRPr sz="1600">
                <a:latin typeface="+mj-lt"/>
                <a:ea typeface="+mj-ea"/>
              </a:defRPr>
            </a:lvl2pPr>
            <a:lvl3pPr>
              <a:defRPr sz="1400">
                <a:latin typeface="+mj-lt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+mj-lt"/>
                <a:ea typeface="+mj-ea"/>
              </a:defRPr>
            </a:lvl1pPr>
            <a:lvl2pPr>
              <a:defRPr sz="1600">
                <a:latin typeface="+mj-lt"/>
                <a:ea typeface="+mj-ea"/>
              </a:defRPr>
            </a:lvl2pPr>
            <a:lvl3pPr>
              <a:defRPr sz="1400">
                <a:latin typeface="+mj-lt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05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cover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buNone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487985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15330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503983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 b="1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184345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256022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1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5791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b="1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146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42300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</p:sldLayoutIdLst>
  <p:transition>
    <p:cover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+mj-lt"/>
          <a:ea typeface="PMingLiU" pitchFamily="18" charset="-120"/>
          <a:cs typeface="新細明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PMingLiU" pitchFamily="18" charset="-120"/>
          <a:cs typeface="新細明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PMingLiU" pitchFamily="18" charset="-120"/>
          <a:cs typeface="新細明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PMingLiU" pitchFamily="18" charset="-120"/>
          <a:cs typeface="新細明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PMingLiU" pitchFamily="18" charset="-120"/>
          <a:cs typeface="新細明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PMingLiU" pitchFamily="18" charset="-120"/>
          <a:cs typeface="新細明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PMingLiU" pitchFamily="18" charset="-120"/>
          <a:cs typeface="PMingLiU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PMingLiU" pitchFamily="18" charset="-120"/>
          <a:cs typeface="PMingLiU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PMingLiU" pitchFamily="18" charset="-120"/>
          <a:cs typeface="PMingLiU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PMingLiU" pitchFamily="18" charset="-120"/>
          <a:cs typeface="PMingLiU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 按一下以編輯母片</a:t>
            </a:r>
          </a:p>
          <a:p>
            <a:pPr lvl="1"/>
            <a:r>
              <a:rPr lang="zh-TW" altLang="en-US" smtClean="0"/>
              <a:t> 第二層</a:t>
            </a:r>
          </a:p>
          <a:p>
            <a:pPr lvl="2"/>
            <a:r>
              <a:rPr lang="zh-TW" altLang="en-US" smtClean="0"/>
              <a:t> 第三層</a:t>
            </a:r>
          </a:p>
          <a:p>
            <a:pPr lvl="3"/>
            <a:r>
              <a:rPr lang="zh-TW" altLang="en-US" smtClean="0"/>
              <a:t> 第四層</a:t>
            </a:r>
          </a:p>
          <a:p>
            <a:pPr lvl="4"/>
            <a:r>
              <a:rPr lang="zh-TW" altLang="en-US" smtClean="0"/>
              <a:t> 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0928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928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165850"/>
            <a:ext cx="433387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77FC05-3597-4116-A707-CF7C71E43AAF}" type="slidenum">
              <a:rPr kumimoji="1"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2626"/>
        </a:buClr>
        <a:buFont typeface="Wingdings" pitchFamily="2" charset="2"/>
        <a:buChar char="n"/>
        <a:defRPr kumimoji="1" sz="3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2626"/>
        </a:buClr>
        <a:buFont typeface="Wingdings" pitchFamily="2" charset="2"/>
        <a:buChar char="p"/>
        <a:defRPr kumimoji="1" sz="2800">
          <a:solidFill>
            <a:srgbClr val="2626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2626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626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 按一下以編輯母片</a:t>
            </a:r>
          </a:p>
          <a:p>
            <a:pPr lvl="1"/>
            <a:r>
              <a:rPr lang="zh-TW" altLang="en-US" smtClean="0"/>
              <a:t> 第二層</a:t>
            </a:r>
          </a:p>
          <a:p>
            <a:pPr lvl="2"/>
            <a:r>
              <a:rPr lang="zh-TW" altLang="en-US" smtClean="0"/>
              <a:t> 第三層</a:t>
            </a:r>
          </a:p>
          <a:p>
            <a:pPr lvl="3"/>
            <a:r>
              <a:rPr lang="zh-TW" altLang="en-US" smtClean="0"/>
              <a:t> 第四層</a:t>
            </a:r>
          </a:p>
          <a:p>
            <a:pPr lvl="4"/>
            <a:r>
              <a:rPr lang="zh-TW" altLang="en-US" smtClean="0"/>
              <a:t> 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0928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928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165850"/>
            <a:ext cx="433387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77FC05-3597-4116-A707-CF7C71E43AAF}" type="slidenum">
              <a:rPr kumimoji="1" lang="en-US" altLang="zh-TW">
                <a:solidFill>
                  <a:srgbClr val="000000">
                    <a:lumMod val="85000"/>
                    <a:lumOff val="1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2626"/>
        </a:buClr>
        <a:buFont typeface="Wingdings" pitchFamily="2" charset="2"/>
        <a:buChar char="n"/>
        <a:defRPr kumimoji="1" sz="3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2626"/>
        </a:buClr>
        <a:buFont typeface="Wingdings" pitchFamily="2" charset="2"/>
        <a:buChar char="p"/>
        <a:defRPr kumimoji="1" sz="2800">
          <a:solidFill>
            <a:srgbClr val="2626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2626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626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42300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</p:sldLayoutIdLst>
  <p:transition>
    <p:cover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+mj-lt"/>
          <a:ea typeface="新細明體" pitchFamily="18" charset="-120"/>
          <a:cs typeface="新細明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  <a:cs typeface="新細明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  <a:cs typeface="新細明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  <a:cs typeface="新細明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  <a:cs typeface="新細明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333399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新細明體" pitchFamily="18" charset="-120"/>
          <a:cs typeface="新細明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新細明體" pitchFamily="18" charset="-120"/>
          <a:cs typeface="PMingLiU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新細明體" pitchFamily="18" charset="-120"/>
          <a:cs typeface="PMingLiU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  <a:cs typeface="PMingLiU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PMingLiU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 按一下以編輯母片</a:t>
            </a:r>
          </a:p>
          <a:p>
            <a:pPr lvl="1"/>
            <a:r>
              <a:rPr lang="zh-TW" altLang="en-US" smtClean="0"/>
              <a:t> 第二層</a:t>
            </a:r>
          </a:p>
          <a:p>
            <a:pPr lvl="2"/>
            <a:r>
              <a:rPr lang="zh-TW" altLang="en-US" smtClean="0"/>
              <a:t> 第三層</a:t>
            </a:r>
          </a:p>
          <a:p>
            <a:pPr lvl="3"/>
            <a:r>
              <a:rPr lang="zh-TW" altLang="en-US" smtClean="0"/>
              <a:t> 第四層</a:t>
            </a:r>
          </a:p>
          <a:p>
            <a:pPr lvl="4"/>
            <a:r>
              <a:rPr lang="zh-TW" altLang="en-US" smtClean="0"/>
              <a:t> 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0928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i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928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 baseline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165850"/>
            <a:ext cx="433387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F78CA-4D6F-47EA-9E9A-5D7069B08316}" type="slidenum">
              <a:rPr kumimoji="1" lang="en-US" altLang="zh-TW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+mj-lt"/>
          <a:ea typeface="Microsoft JhengHei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Microsoft JhengHei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Microsoft JhengHei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Microsoft JhengHei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Microsoft JhengHei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262626"/>
          </a:solidFill>
          <a:latin typeface="Verdana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2626"/>
        </a:buClr>
        <a:buFont typeface="Wingdings" pitchFamily="2" charset="2"/>
        <a:buChar char="n"/>
        <a:defRPr kumimoji="1" sz="3200">
          <a:solidFill>
            <a:srgbClr val="262626"/>
          </a:solidFill>
          <a:latin typeface="+mn-lt"/>
          <a:ea typeface="Microsoft JhengHei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2626"/>
        </a:buClr>
        <a:buFont typeface="Wingdings" pitchFamily="2" charset="2"/>
        <a:buChar char="p"/>
        <a:defRPr kumimoji="1" sz="2800">
          <a:solidFill>
            <a:srgbClr val="262626"/>
          </a:solidFill>
          <a:latin typeface="+mn-lt"/>
          <a:ea typeface="Microsoft JhengHei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262626"/>
          </a:solidFill>
          <a:latin typeface="+mn-lt"/>
          <a:ea typeface="Microsoft JhengHei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62626"/>
          </a:solidFill>
          <a:latin typeface="+mn-lt"/>
          <a:ea typeface="Microsoft JhengHei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Microsoft JhengHei" pitchFamily="34" charset="-12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62626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74991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42856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795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914400" rtl="0" eaLnBrk="1" latinLnBrk="0" hangingPunct="1">
        <a:spcBef>
          <a:spcPct val="20000"/>
        </a:spcBef>
        <a:buClr>
          <a:srgbClr val="000099"/>
        </a:buClr>
        <a:buFont typeface="Wingdings" pitchFamily="2" charset="2"/>
        <a:buChar char="n"/>
        <a:defRPr sz="20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n-cs"/>
        </a:defRPr>
      </a:lvl1pPr>
      <a:lvl2pPr marL="623888" indent="-263525" algn="l" defTabSz="914400" rtl="0" eaLnBrk="1" latinLnBrk="0" hangingPunct="1">
        <a:spcBef>
          <a:spcPct val="20000"/>
        </a:spcBef>
        <a:buClr>
          <a:srgbClr val="000099"/>
        </a:buClr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n-cs"/>
        </a:defRPr>
      </a:lvl2pPr>
      <a:lvl3pPr marL="984250" indent="-263525" algn="l" defTabSz="914400" rtl="0" eaLnBrk="1" latinLnBrk="0" hangingPunct="1">
        <a:spcBef>
          <a:spcPct val="20000"/>
        </a:spcBef>
        <a:buClr>
          <a:srgbClr val="000099"/>
        </a:buClr>
        <a:buFont typeface="Wingdings" pitchFamily="2" charset="2"/>
        <a:buChar char="l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74991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42856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</a:defRPr>
            </a:lvl1pPr>
          </a:lstStyle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795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914400" rtl="0" eaLnBrk="1" latinLnBrk="0" hangingPunct="1">
        <a:spcBef>
          <a:spcPct val="20000"/>
        </a:spcBef>
        <a:buClr>
          <a:srgbClr val="000099"/>
        </a:buClr>
        <a:buFont typeface="Wingdings" pitchFamily="2" charset="2"/>
        <a:buChar char="n"/>
        <a:defRPr sz="20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n-cs"/>
        </a:defRPr>
      </a:lvl1pPr>
      <a:lvl2pPr marL="623888" indent="-263525" algn="l" defTabSz="914400" rtl="0" eaLnBrk="1" latinLnBrk="0" hangingPunct="1">
        <a:spcBef>
          <a:spcPct val="20000"/>
        </a:spcBef>
        <a:buClr>
          <a:srgbClr val="000099"/>
        </a:buClr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n-cs"/>
        </a:defRPr>
      </a:lvl2pPr>
      <a:lvl3pPr marL="984250" indent="-263525" algn="l" defTabSz="914400" rtl="0" eaLnBrk="1" latinLnBrk="0" hangingPunct="1">
        <a:spcBef>
          <a:spcPct val="20000"/>
        </a:spcBef>
        <a:buClr>
          <a:srgbClr val="000099"/>
        </a:buClr>
        <a:buFont typeface="Wingdings" pitchFamily="2" charset="2"/>
        <a:buChar char="l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9"/>
          <p:cNvSpPr txBox="1">
            <a:spLocks noChangeArrowheads="1"/>
          </p:cNvSpPr>
          <p:nvPr/>
        </p:nvSpPr>
        <p:spPr>
          <a:xfrm>
            <a:off x="642910" y="2285992"/>
            <a:ext cx="7989887" cy="2297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方案设计 </a:t>
            </a: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PPT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/>
            </a:r>
            <a:b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</a:b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/>
            </a:r>
            <a:b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</a:br>
            <a:r>
              <a:rPr lang="en-US" altLang="zh-CN" sz="4400" dirty="0" smtClean="0">
                <a:solidFill>
                  <a:schemeClr val="bg1"/>
                </a:solidFill>
                <a:latin typeface="+mn-ea"/>
                <a:cs typeface="Arial Unicode MS" pitchFamily="34" charset="-120"/>
              </a:rPr>
              <a:t>P18-001 Socket Sharing 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Arial Unicode MS" pitchFamily="34" charset="-120"/>
            </a:endParaRPr>
          </a:p>
        </p:txBody>
      </p:sp>
      <p:sp>
        <p:nvSpPr>
          <p:cNvPr id="4" name="Text Box 30"/>
          <p:cNvSpPr txBox="1">
            <a:spLocks noChangeArrowheads="1"/>
          </p:cNvSpPr>
          <p:nvPr/>
        </p:nvSpPr>
        <p:spPr bwMode="auto">
          <a:xfrm>
            <a:off x="5148064" y="4762500"/>
            <a:ext cx="3780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CN" sz="2400" dirty="0">
                <a:latin typeface="+mn-ea"/>
                <a:ea typeface="+mn-ea"/>
                <a:cs typeface="Arial Unicode MS" pitchFamily="34" charset="-122"/>
              </a:rPr>
              <a:t>By </a:t>
            </a:r>
            <a:r>
              <a:rPr lang="en-US" altLang="zh-CN" sz="2400" dirty="0" smtClean="0">
                <a:latin typeface="+mn-ea"/>
                <a:cs typeface="Arial Unicode MS" pitchFamily="34" charset="-122"/>
              </a:rPr>
              <a:t>Derek Zhu &amp; Jeff Lu</a:t>
            </a:r>
            <a:endParaRPr kumimoji="0" lang="en-US" altLang="zh-CN" sz="2400" dirty="0">
              <a:latin typeface="+mn-ea"/>
              <a:ea typeface="+mn-ea"/>
              <a:cs typeface="Arial Unicode MS" pitchFamily="34" charset="-122"/>
            </a:endParaRPr>
          </a:p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CN" sz="2400" dirty="0" smtClean="0">
                <a:latin typeface="+mn-ea"/>
                <a:ea typeface="+mn-ea"/>
                <a:cs typeface="Arial Unicode MS" pitchFamily="34" charset="-122"/>
              </a:rPr>
              <a:t>2018.10.08</a:t>
            </a:r>
          </a:p>
        </p:txBody>
      </p:sp>
    </p:spTree>
    <p:extLst>
      <p:ext uri="{BB962C8B-B14F-4D97-AF65-F5344CB8AC3E}">
        <p14:creationId xmlns:p14="http://schemas.microsoft.com/office/powerpoint/2010/main" xmlns="" val="39328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3999" cy="980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 Unicode MS" pitchFamily="34" charset="-122"/>
              </a:rPr>
              <a:t>4. Schedule –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Arial Unicode MS" pitchFamily="34" charset="-122"/>
              </a:rPr>
              <a:t>2018.5.21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55570" y="1019142"/>
            <a:ext cx="8358213" cy="1125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2017.12.11 - 2017.12.25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MCU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板的原理图设计及 </a:t>
            </a:r>
            <a:r>
              <a:rPr lang="en-US" altLang="zh-CN" dirty="0" smtClean="0">
                <a:latin typeface="+mn-ea"/>
                <a:cs typeface="Arial" charset="0"/>
              </a:rPr>
              <a:t>Layout</a:t>
            </a: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2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2017.12.25 - 2018.01.07     </a:t>
            </a:r>
            <a:r>
              <a:rPr lang="zh-CN" altLang="en-US" dirty="0" smtClean="0">
                <a:latin typeface="+mn-ea"/>
                <a:cs typeface="Arial" charset="0"/>
              </a:rPr>
              <a:t>导出 </a:t>
            </a:r>
            <a:r>
              <a:rPr lang="en-US" altLang="zh-CN" dirty="0" smtClean="0">
                <a:latin typeface="+mn-ea"/>
                <a:cs typeface="Arial" charset="0"/>
              </a:rPr>
              <a:t>Gerber </a:t>
            </a:r>
            <a:r>
              <a:rPr lang="zh-CN" altLang="en-US" dirty="0" smtClean="0">
                <a:latin typeface="+mn-ea"/>
                <a:cs typeface="Arial" charset="0"/>
              </a:rPr>
              <a:t>，发出去洗板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3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2018.01.08 - 2017.01.21     </a:t>
            </a:r>
            <a:r>
              <a:rPr lang="zh-CN" altLang="en-US" dirty="0" smtClean="0">
                <a:latin typeface="+mn-ea"/>
                <a:cs typeface="Arial" charset="0"/>
              </a:rPr>
              <a:t>准备物料，并做手焊 </a:t>
            </a:r>
            <a:r>
              <a:rPr lang="en-US" altLang="zh-CN" dirty="0" smtClean="0">
                <a:latin typeface="+mn-ea"/>
                <a:cs typeface="Arial" charset="0"/>
              </a:rPr>
              <a:t>3 </a:t>
            </a:r>
            <a:r>
              <a:rPr lang="zh-CN" altLang="en-US" dirty="0" smtClean="0">
                <a:latin typeface="+mn-ea"/>
                <a:cs typeface="Arial" charset="0"/>
              </a:rPr>
              <a:t>块板子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4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2018.01.21 - 2018.02.23     </a:t>
            </a:r>
            <a:r>
              <a:rPr lang="zh-CN" altLang="en-US" dirty="0" smtClean="0">
                <a:latin typeface="+mn-ea"/>
                <a:cs typeface="Arial" charset="0"/>
              </a:rPr>
              <a:t>调试完相关模块的驱动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5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2018.02.26 - 2018.03.02     </a:t>
            </a:r>
            <a:r>
              <a:rPr lang="zh-CN" altLang="en-US" dirty="0" smtClean="0">
                <a:latin typeface="+mn-ea"/>
                <a:cs typeface="Arial" charset="0"/>
              </a:rPr>
              <a:t>实现固件的基本功能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6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2018.03.05 - 2018.03.16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7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2018.03.19 - 2018.03.30	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</a:t>
            </a:r>
            <a:r>
              <a:rPr lang="zh-CN" altLang="en-US" dirty="0" smtClean="0">
                <a:latin typeface="+mn-ea"/>
                <a:cs typeface="Arial" charset="0"/>
              </a:rPr>
              <a:t>板的 </a:t>
            </a:r>
            <a:r>
              <a:rPr lang="en-US" altLang="zh-CN" dirty="0" smtClean="0">
                <a:latin typeface="+mn-ea"/>
                <a:cs typeface="Arial" charset="0"/>
              </a:rPr>
              <a:t>Layout 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8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 2018.04.02 - 2018.04.20	  </a:t>
            </a:r>
            <a:r>
              <a:rPr lang="zh-CN" altLang="en-US" dirty="0" smtClean="0">
                <a:latin typeface="+mn-ea"/>
                <a:cs typeface="Arial" charset="0"/>
              </a:rPr>
              <a:t>发出去洗板，焊板子调试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9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2018.04.23 - 2018.05.14	  </a:t>
            </a:r>
            <a:r>
              <a:rPr lang="zh-CN" altLang="en-US" dirty="0" smtClean="0">
                <a:latin typeface="+mn-ea"/>
                <a:cs typeface="Arial" charset="0"/>
              </a:rPr>
              <a:t>整机联调，实现 </a:t>
            </a:r>
            <a:r>
              <a:rPr lang="en-US" altLang="zh-CN" dirty="0" smtClean="0">
                <a:latin typeface="+mn-ea"/>
                <a:cs typeface="Arial" charset="0"/>
              </a:rPr>
              <a:t>Demo </a:t>
            </a:r>
            <a:r>
              <a:rPr lang="zh-CN" altLang="en-US" dirty="0" smtClean="0">
                <a:latin typeface="+mn-ea"/>
                <a:cs typeface="Arial" charset="0"/>
              </a:rPr>
              <a:t>板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 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025848"/>
            <a:ext cx="9144000" cy="571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2075" tIns="46038" rIns="92075" bIns="46038" rtlCol="0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 smtClean="0">
                <a:latin typeface="+mn-ea"/>
                <a:cs typeface="Arial" charset="0"/>
              </a:rPr>
              <a:t>颜色说明：黑色 </a:t>
            </a:r>
            <a:r>
              <a:rPr lang="en-US" altLang="zh-CN" dirty="0" smtClean="0">
                <a:latin typeface="+mn-ea"/>
                <a:cs typeface="Arial" charset="0"/>
              </a:rPr>
              <a:t>= On Schedule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红色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" charset="0"/>
              </a:rPr>
              <a:t>= Delay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蓝色 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提前完成；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灰色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待执行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3999" cy="980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 Unicode MS" pitchFamily="34" charset="-122"/>
              </a:rPr>
              <a:t>4. Schedule –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Arial Unicode MS" pitchFamily="34" charset="-122"/>
              </a:rPr>
              <a:t>2018.4.23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55570" y="1019142"/>
            <a:ext cx="8358213" cy="1161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2017.12.11 - 2017.12.25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MCU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板的原理图设计及 </a:t>
            </a:r>
            <a:r>
              <a:rPr lang="en-US" altLang="zh-CN" dirty="0" smtClean="0">
                <a:latin typeface="+mn-ea"/>
                <a:cs typeface="Arial" charset="0"/>
              </a:rPr>
              <a:t>Layout</a:t>
            </a: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2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2017.12.25 - 2018.01.07     </a:t>
            </a:r>
            <a:r>
              <a:rPr lang="zh-CN" altLang="en-US" dirty="0" smtClean="0">
                <a:latin typeface="+mn-ea"/>
                <a:cs typeface="Arial" charset="0"/>
              </a:rPr>
              <a:t>导出 </a:t>
            </a:r>
            <a:r>
              <a:rPr lang="en-US" altLang="zh-CN" dirty="0" smtClean="0">
                <a:latin typeface="+mn-ea"/>
                <a:cs typeface="Arial" charset="0"/>
              </a:rPr>
              <a:t>Gerber </a:t>
            </a:r>
            <a:r>
              <a:rPr lang="zh-CN" altLang="en-US" dirty="0" smtClean="0">
                <a:latin typeface="+mn-ea"/>
                <a:cs typeface="Arial" charset="0"/>
              </a:rPr>
              <a:t>，发出去洗板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3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2018.01.08 - 2017.01.21     </a:t>
            </a:r>
            <a:r>
              <a:rPr lang="zh-CN" altLang="en-US" dirty="0" smtClean="0">
                <a:latin typeface="+mn-ea"/>
                <a:cs typeface="Arial" charset="0"/>
              </a:rPr>
              <a:t>准备物料，并做手焊 </a:t>
            </a:r>
            <a:r>
              <a:rPr lang="en-US" altLang="zh-CN" dirty="0" smtClean="0">
                <a:latin typeface="+mn-ea"/>
                <a:cs typeface="Arial" charset="0"/>
              </a:rPr>
              <a:t>3 </a:t>
            </a:r>
            <a:r>
              <a:rPr lang="zh-CN" altLang="en-US" dirty="0" smtClean="0">
                <a:latin typeface="+mn-ea"/>
                <a:cs typeface="Arial" charset="0"/>
              </a:rPr>
              <a:t>块板子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4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2018.01.21 - 2018.02.23     </a:t>
            </a:r>
            <a:r>
              <a:rPr lang="zh-CN" altLang="en-US" dirty="0" smtClean="0">
                <a:latin typeface="+mn-ea"/>
                <a:cs typeface="Arial" charset="0"/>
              </a:rPr>
              <a:t>调试完相关模块的驱动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5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2018.02.26 - 2018.03.02     </a:t>
            </a:r>
            <a:r>
              <a:rPr lang="zh-CN" altLang="en-US" dirty="0" smtClean="0">
                <a:latin typeface="+mn-ea"/>
                <a:cs typeface="Arial" charset="0"/>
              </a:rPr>
              <a:t>实现固件的基本功能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6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2018.03.05 - 2018.03.16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7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2018.03.19 - 2018.03.30	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</a:t>
            </a:r>
            <a:r>
              <a:rPr lang="zh-CN" altLang="en-US" dirty="0" smtClean="0">
                <a:latin typeface="+mn-ea"/>
                <a:cs typeface="Arial" charset="0"/>
              </a:rPr>
              <a:t>板的 </a:t>
            </a:r>
            <a:r>
              <a:rPr lang="en-US" altLang="zh-CN" dirty="0" smtClean="0">
                <a:latin typeface="+mn-ea"/>
                <a:cs typeface="Arial" charset="0"/>
              </a:rPr>
              <a:t>Layout 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8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 2018.04.02 - 2018.04.20	  </a:t>
            </a:r>
            <a:r>
              <a:rPr lang="zh-CN" altLang="en-US" dirty="0" smtClean="0">
                <a:latin typeface="+mn-ea"/>
                <a:cs typeface="Arial" charset="0"/>
              </a:rPr>
              <a:t>发出去洗板，焊板子调试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" charset="0"/>
              </a:rPr>
              <a:t>9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" charset="0"/>
              </a:rPr>
              <a:t>2018.04.23 - 2018.05.04	  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整机联调，实现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" charset="0"/>
              </a:rPr>
              <a:t>Demo 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板</a:t>
            </a:r>
            <a:endParaRPr lang="en-US" altLang="zh-CN" dirty="0" smtClean="0">
              <a:solidFill>
                <a:srgbClr val="FF0000"/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 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025848"/>
            <a:ext cx="9144000" cy="571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2075" tIns="46038" rIns="92075" bIns="46038" rtlCol="0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 smtClean="0">
                <a:latin typeface="+mn-ea"/>
                <a:cs typeface="Arial" charset="0"/>
              </a:rPr>
              <a:t>颜色说明：黑色 </a:t>
            </a:r>
            <a:r>
              <a:rPr lang="en-US" altLang="zh-CN" dirty="0" smtClean="0">
                <a:latin typeface="+mn-ea"/>
                <a:cs typeface="Arial" charset="0"/>
              </a:rPr>
              <a:t>= On Schedule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红色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" charset="0"/>
              </a:rPr>
              <a:t>= Delay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蓝色 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提前完成；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灰色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待执行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3999" cy="980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 Unicode MS" pitchFamily="34" charset="-122"/>
              </a:rPr>
              <a:t>4. Schedule –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Arial Unicode MS" pitchFamily="34" charset="-122"/>
              </a:rPr>
              <a:t>2018.4.9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55570" y="1019142"/>
            <a:ext cx="8358213" cy="1161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2017.12.11 - 2017.12.25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MCU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板的原理图设计及 </a:t>
            </a:r>
            <a:r>
              <a:rPr lang="en-US" altLang="zh-CN" dirty="0" smtClean="0">
                <a:latin typeface="+mn-ea"/>
                <a:cs typeface="Arial" charset="0"/>
              </a:rPr>
              <a:t>Layout</a:t>
            </a: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2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2017.12.25 - 2018.01.07     </a:t>
            </a:r>
            <a:r>
              <a:rPr lang="zh-CN" altLang="en-US" dirty="0" smtClean="0">
                <a:latin typeface="+mn-ea"/>
                <a:cs typeface="Arial" charset="0"/>
              </a:rPr>
              <a:t>导出 </a:t>
            </a:r>
            <a:r>
              <a:rPr lang="en-US" altLang="zh-CN" dirty="0" smtClean="0">
                <a:latin typeface="+mn-ea"/>
                <a:cs typeface="Arial" charset="0"/>
              </a:rPr>
              <a:t>Gerber </a:t>
            </a:r>
            <a:r>
              <a:rPr lang="zh-CN" altLang="en-US" dirty="0" smtClean="0">
                <a:latin typeface="+mn-ea"/>
                <a:cs typeface="Arial" charset="0"/>
              </a:rPr>
              <a:t>，发出去洗板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3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2018.01.08 - 2017.01.21     </a:t>
            </a:r>
            <a:r>
              <a:rPr lang="zh-CN" altLang="en-US" dirty="0" smtClean="0">
                <a:latin typeface="+mn-ea"/>
                <a:cs typeface="Arial" charset="0"/>
              </a:rPr>
              <a:t>准备物料，并做手焊 </a:t>
            </a:r>
            <a:r>
              <a:rPr lang="en-US" altLang="zh-CN" dirty="0" smtClean="0">
                <a:latin typeface="+mn-ea"/>
                <a:cs typeface="Arial" charset="0"/>
              </a:rPr>
              <a:t>3 </a:t>
            </a:r>
            <a:r>
              <a:rPr lang="zh-CN" altLang="en-US" dirty="0" smtClean="0">
                <a:latin typeface="+mn-ea"/>
                <a:cs typeface="Arial" charset="0"/>
              </a:rPr>
              <a:t>块板子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4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2018.01.21 - 2018.02.23     </a:t>
            </a:r>
            <a:r>
              <a:rPr lang="zh-CN" altLang="en-US" dirty="0" smtClean="0">
                <a:latin typeface="+mn-ea"/>
                <a:cs typeface="Arial" charset="0"/>
              </a:rPr>
              <a:t>调试完相关模块的驱动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5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2018.02.26 - 2018.03.02     </a:t>
            </a:r>
            <a:r>
              <a:rPr lang="zh-CN" altLang="en-US" dirty="0" smtClean="0">
                <a:latin typeface="+mn-ea"/>
                <a:cs typeface="Arial" charset="0"/>
              </a:rPr>
              <a:t>实现固件的基本功能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6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2018.03.05 - 2018.03.16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7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2018.03.19 - 2018.03.30	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</a:t>
            </a:r>
            <a:r>
              <a:rPr lang="zh-CN" altLang="en-US" dirty="0" smtClean="0">
                <a:latin typeface="+mn-ea"/>
                <a:cs typeface="Arial" charset="0"/>
              </a:rPr>
              <a:t>板的 </a:t>
            </a:r>
            <a:r>
              <a:rPr lang="en-US" altLang="zh-CN" dirty="0" smtClean="0">
                <a:latin typeface="+mn-ea"/>
                <a:cs typeface="Arial" charset="0"/>
              </a:rPr>
              <a:t>Layout 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8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 2018.04.02 - 2018.04.20	  </a:t>
            </a:r>
            <a:r>
              <a:rPr lang="zh-CN" altLang="en-US" dirty="0" smtClean="0">
                <a:latin typeface="+mn-ea"/>
                <a:cs typeface="Arial" charset="0"/>
              </a:rPr>
              <a:t>发出去洗板，焊板子调试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9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2018.04.23 - 2018.05.04	 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整机联调，实现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Demo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板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 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025848"/>
            <a:ext cx="9144000" cy="571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2075" tIns="46038" rIns="92075" bIns="46038" rtlCol="0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 smtClean="0">
                <a:latin typeface="+mn-ea"/>
                <a:cs typeface="Arial" charset="0"/>
              </a:rPr>
              <a:t>颜色说明：黑色 </a:t>
            </a:r>
            <a:r>
              <a:rPr lang="en-US" altLang="zh-CN" dirty="0" smtClean="0">
                <a:latin typeface="+mn-ea"/>
                <a:cs typeface="Arial" charset="0"/>
              </a:rPr>
              <a:t>= On Schedule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红色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" charset="0"/>
              </a:rPr>
              <a:t>= Delay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蓝色 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提前完成；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灰色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待执行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3999" cy="980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 Unicode MS" pitchFamily="34" charset="-122"/>
              </a:rPr>
              <a:t>4. Schedule –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Arial Unicode MS" pitchFamily="34" charset="-122"/>
              </a:rPr>
              <a:t>2018.3.23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55570" y="1019142"/>
            <a:ext cx="8358213" cy="1161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2017.12.11 - 2017.12.25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MCU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板的原理图设计及 </a:t>
            </a:r>
            <a:r>
              <a:rPr lang="en-US" altLang="zh-CN" dirty="0" smtClean="0">
                <a:latin typeface="+mn-ea"/>
                <a:cs typeface="Arial" charset="0"/>
              </a:rPr>
              <a:t>Layout</a:t>
            </a: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2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2017.12.25 - 2018.01.07     </a:t>
            </a:r>
            <a:r>
              <a:rPr lang="zh-CN" altLang="en-US" dirty="0" smtClean="0">
                <a:latin typeface="+mn-ea"/>
                <a:cs typeface="Arial" charset="0"/>
              </a:rPr>
              <a:t>导出 </a:t>
            </a:r>
            <a:r>
              <a:rPr lang="en-US" altLang="zh-CN" dirty="0" smtClean="0">
                <a:latin typeface="+mn-ea"/>
                <a:cs typeface="Arial" charset="0"/>
              </a:rPr>
              <a:t>Gerber </a:t>
            </a:r>
            <a:r>
              <a:rPr lang="zh-CN" altLang="en-US" dirty="0" smtClean="0">
                <a:latin typeface="+mn-ea"/>
                <a:cs typeface="Arial" charset="0"/>
              </a:rPr>
              <a:t>，发出去洗板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3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2018.01.08 - 2017.01.21     </a:t>
            </a:r>
            <a:r>
              <a:rPr lang="zh-CN" altLang="en-US" dirty="0" smtClean="0">
                <a:latin typeface="+mn-ea"/>
                <a:cs typeface="Arial" charset="0"/>
              </a:rPr>
              <a:t>准备物料，并做手焊 </a:t>
            </a:r>
            <a:r>
              <a:rPr lang="en-US" altLang="zh-CN" dirty="0" smtClean="0">
                <a:latin typeface="+mn-ea"/>
                <a:cs typeface="Arial" charset="0"/>
              </a:rPr>
              <a:t>3 </a:t>
            </a:r>
            <a:r>
              <a:rPr lang="zh-CN" altLang="en-US" dirty="0" smtClean="0">
                <a:latin typeface="+mn-ea"/>
                <a:cs typeface="Arial" charset="0"/>
              </a:rPr>
              <a:t>块板子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4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2018.01.21 - 2018.02.23     </a:t>
            </a:r>
            <a:r>
              <a:rPr lang="zh-CN" altLang="en-US" dirty="0" smtClean="0">
                <a:latin typeface="+mn-ea"/>
                <a:cs typeface="Arial" charset="0"/>
              </a:rPr>
              <a:t>调试完相关模块的驱动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5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2018.02.26 - 2018.03.02     </a:t>
            </a:r>
            <a:r>
              <a:rPr lang="zh-CN" altLang="en-US" dirty="0" smtClean="0">
                <a:latin typeface="+mn-ea"/>
                <a:cs typeface="Arial" charset="0"/>
              </a:rPr>
              <a:t>实现固件的基本功能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6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2018.03.05 - 2018.03.16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7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2018.03.19 - 2018.03.30	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</a:t>
            </a:r>
            <a:r>
              <a:rPr lang="zh-CN" altLang="en-US" dirty="0" smtClean="0">
                <a:latin typeface="+mn-ea"/>
                <a:cs typeface="Arial" charset="0"/>
              </a:rPr>
              <a:t>板的 </a:t>
            </a:r>
            <a:r>
              <a:rPr lang="en-US" altLang="zh-CN" dirty="0" smtClean="0">
                <a:latin typeface="+mn-ea"/>
                <a:cs typeface="Arial" charset="0"/>
              </a:rPr>
              <a:t>Layout 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8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 2018.04.02 - 2018.04.20	 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发出去洗板，焊板子调试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9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2018.04.23 - 2018.05.04	 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整机联调，实现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Demo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板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 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025848"/>
            <a:ext cx="9144000" cy="571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2075" tIns="46038" rIns="92075" bIns="46038" rtlCol="0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 smtClean="0">
                <a:latin typeface="+mn-ea"/>
                <a:cs typeface="Arial" charset="0"/>
              </a:rPr>
              <a:t>颜色说明：黑色 </a:t>
            </a:r>
            <a:r>
              <a:rPr lang="en-US" altLang="zh-CN" dirty="0" smtClean="0">
                <a:latin typeface="+mn-ea"/>
                <a:cs typeface="Arial" charset="0"/>
              </a:rPr>
              <a:t>= On Schedule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红色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" charset="0"/>
              </a:rPr>
              <a:t>= Delay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蓝色 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提前完成；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灰色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待执行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3999" cy="980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 Unicode MS" pitchFamily="34" charset="-122"/>
              </a:rPr>
              <a:t>4. Schedule –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Arial Unicode MS" pitchFamily="34" charset="-122"/>
              </a:rPr>
              <a:t>2018.2.27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55570" y="1019142"/>
            <a:ext cx="8358213" cy="1125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2017.12.11 - 2017.12.25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MCU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板的原理图设计及 </a:t>
            </a:r>
            <a:r>
              <a:rPr lang="en-US" altLang="zh-CN" dirty="0" smtClean="0">
                <a:latin typeface="+mn-ea"/>
                <a:cs typeface="Arial" charset="0"/>
              </a:rPr>
              <a:t>Layout</a:t>
            </a: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2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2017.12.25 - 2018.01.07     </a:t>
            </a:r>
            <a:r>
              <a:rPr lang="zh-CN" altLang="en-US" dirty="0" smtClean="0">
                <a:latin typeface="+mn-ea"/>
                <a:cs typeface="Arial" charset="0"/>
              </a:rPr>
              <a:t>导出 </a:t>
            </a:r>
            <a:r>
              <a:rPr lang="en-US" altLang="zh-CN" dirty="0" smtClean="0">
                <a:latin typeface="+mn-ea"/>
                <a:cs typeface="Arial" charset="0"/>
              </a:rPr>
              <a:t>Gerber </a:t>
            </a:r>
            <a:r>
              <a:rPr lang="zh-CN" altLang="en-US" dirty="0" smtClean="0">
                <a:latin typeface="+mn-ea"/>
                <a:cs typeface="Arial" charset="0"/>
              </a:rPr>
              <a:t>，发出去洗板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3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2018.01.08 - 2017.01.21     </a:t>
            </a:r>
            <a:r>
              <a:rPr lang="zh-CN" altLang="en-US" dirty="0" smtClean="0">
                <a:latin typeface="+mn-ea"/>
                <a:cs typeface="Arial" charset="0"/>
              </a:rPr>
              <a:t>准备物料，并做手焊 </a:t>
            </a:r>
            <a:r>
              <a:rPr lang="en-US" altLang="zh-CN" dirty="0" smtClean="0">
                <a:latin typeface="+mn-ea"/>
                <a:cs typeface="Arial" charset="0"/>
              </a:rPr>
              <a:t>3 </a:t>
            </a:r>
            <a:r>
              <a:rPr lang="zh-CN" altLang="en-US" dirty="0" smtClean="0">
                <a:latin typeface="+mn-ea"/>
                <a:cs typeface="Arial" charset="0"/>
              </a:rPr>
              <a:t>块板子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4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2018.01.21 - 2018.01.30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MCU </a:t>
            </a:r>
            <a:r>
              <a:rPr lang="zh-CN" altLang="en-US" dirty="0" smtClean="0">
                <a:latin typeface="+mn-ea"/>
                <a:cs typeface="Arial" charset="0"/>
              </a:rPr>
              <a:t>板的调试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5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2018.01.31 - 2018.02.23     </a:t>
            </a:r>
            <a:r>
              <a:rPr lang="zh-CN" altLang="en-US" dirty="0" smtClean="0">
                <a:latin typeface="+mn-ea"/>
                <a:cs typeface="Arial" charset="0"/>
              </a:rPr>
              <a:t>完成相关驱动调试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6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2018.02.26 - 2018.03.02     </a:t>
            </a:r>
            <a:r>
              <a:rPr lang="zh-CN" altLang="en-US" dirty="0" smtClean="0">
                <a:latin typeface="+mn-ea"/>
                <a:cs typeface="Arial" charset="0"/>
              </a:rPr>
              <a:t>完成固件基本功能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7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2018.03.05 - 2018.03.23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板的原理图设计及 </a:t>
            </a:r>
            <a:r>
              <a:rPr lang="en-US" altLang="zh-CN" dirty="0" smtClean="0">
                <a:latin typeface="+mn-ea"/>
                <a:cs typeface="Arial" charset="0"/>
              </a:rPr>
              <a:t>Layout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8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2018.03.26 - 2018.04.06     </a:t>
            </a:r>
            <a:r>
              <a:rPr lang="zh-CN" altLang="en-US" dirty="0" smtClean="0">
                <a:latin typeface="+mn-ea"/>
                <a:cs typeface="Arial" charset="0"/>
              </a:rPr>
              <a:t>调试完成 </a:t>
            </a:r>
            <a:r>
              <a:rPr lang="en-US" altLang="zh-CN" dirty="0" smtClean="0">
                <a:latin typeface="+mn-ea"/>
                <a:cs typeface="Arial" charset="0"/>
              </a:rPr>
              <a:t>OTA </a:t>
            </a:r>
            <a:r>
              <a:rPr lang="zh-CN" altLang="en-US" dirty="0" smtClean="0">
                <a:latin typeface="+mn-ea"/>
                <a:cs typeface="Arial" charset="0"/>
              </a:rPr>
              <a:t>升级功能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9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2018.04.09 – 2018.04.27	 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整机联调，实现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Demo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板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 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025848"/>
            <a:ext cx="9144000" cy="571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2075" tIns="46038" rIns="92075" bIns="46038" rtlCol="0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 smtClean="0">
                <a:latin typeface="+mn-ea"/>
                <a:cs typeface="Arial" charset="0"/>
              </a:rPr>
              <a:t>颜色说明：黑色 </a:t>
            </a:r>
            <a:r>
              <a:rPr lang="en-US" altLang="zh-CN" dirty="0" smtClean="0">
                <a:latin typeface="+mn-ea"/>
                <a:cs typeface="Arial" charset="0"/>
              </a:rPr>
              <a:t>= On Schedule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红色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" charset="0"/>
              </a:rPr>
              <a:t>= Delay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蓝色 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提前完成；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灰色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待执行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World Peace Confidential 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C:\Users\Derek\AppData\Roaming\Tencent\Users\463645977\QQ\WinTemp\RichOle\@~OLV4MWED56N]4_O`S6p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" name="AutoShape 3" descr="C:\Users\Derek\AppData\Roaming\Tencent\Users\463645977\QQ\WinTemp\RichOle\@~OLV4MWED56N]4_O`S6p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C:\Users\Derek\AppData\Roaming\Tencent\Users\463645977\QQ\WinTemp\RichOle\@~OLV4MWED56N]4_O`S6p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" name="AutoShape 5" descr="C:\Users\Derek\AppData\Roaming\Tencent\Users\463645977\QQ\WinTemp\RichOle\@~OLV4MWED56N]4_O`S6p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C:\Users\Derek\AppData\Roaming\Tencent\Users\463645977\QQ\WinTemp\RichOle\@~OLV4MWED56N]4_O`S6p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" name="AutoShape 7" descr="C:\Users\Derek\AppData\Roaming\Tencent\Users\463645977\QQ\WinTemp\RichOle\@~OLV4MWED56N]4_O`S6p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C:\Users\Derek\AppData\Roaming\Tencent\Users\463645977\QQ\WinTemp\RichOle\@~OLV4MWED56N]4_O`S6p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" name="AutoShape 9" descr="C:\Users\Derek\AppData\Roaming\Tencent\Users\463645977\QQ\WinTemp\RichOle\@~OLV4MWED56N]4_O`S6p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C:\Users\Derek\AppData\Roaming\Tencent\Users\463645977\QQ\WinTemp\RichOle\@~OLV4MWED56N]4_O`S6p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692696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共享插座亚克力板 </a:t>
            </a:r>
            <a:r>
              <a:rPr lang="en-US" altLang="zh-CN" dirty="0" smtClean="0"/>
              <a:t>3D </a:t>
            </a:r>
            <a:r>
              <a:rPr lang="zh-CN" altLang="en-US" dirty="0" smtClean="0"/>
              <a:t>示意图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052736"/>
            <a:ext cx="5291683" cy="521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1700808"/>
            <a:ext cx="738664" cy="33816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共享插座亚克力板 第一层平面图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6466622" cy="627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02AC-A17D-47B7-9495-BCBE20CED70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6296" y="1700808"/>
            <a:ext cx="738664" cy="33816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共享插座亚克力板 第二层平面图</a:t>
            </a:r>
          </a:p>
          <a:p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7375781" cy="622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0"/>
            <a:ext cx="756084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4"/>
            <a:ext cx="7596336" cy="203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653136"/>
            <a:ext cx="6800850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1560" y="2206605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共享插座亚克力板背面平面图</a:t>
            </a:r>
          </a:p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0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共享插座亚克力板正面平面图</a:t>
            </a:r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22282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共享插座亚克力板背面侧面图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+mn-ea"/>
                <a:ea typeface="+mn-ea"/>
              </a:rPr>
              <a:t>Agenda</a:t>
            </a:r>
            <a:endParaRPr lang="zh-CN" altLang="en-US" sz="3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35087" y="1600201"/>
            <a:ext cx="5761239" cy="3252806"/>
          </a:xfrm>
        </p:spPr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1. Version History</a:t>
            </a:r>
          </a:p>
          <a:p>
            <a:pPr marL="342900" indent="-342900"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2. Block Diagram</a:t>
            </a:r>
          </a:p>
          <a:p>
            <a:pPr marL="342900" indent="-342900"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3. Function Description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 </a:t>
            </a:r>
            <a:endParaRPr lang="en-US" altLang="zh-TW" sz="2400" dirty="0" smtClean="0">
              <a:solidFill>
                <a:schemeClr val="tx1"/>
              </a:solidFill>
              <a:latin typeface="+mn-ea"/>
              <a:ea typeface="+mn-ea"/>
              <a:cs typeface="Arial Unicode MS" pitchFamily="34" charset="-122"/>
            </a:endParaRPr>
          </a:p>
          <a:p>
            <a:pPr marL="342900" indent="-342900"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4. Schedule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	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185787"/>
            <a:ext cx="9143999" cy="972108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0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1. Version History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92083" y="1500187"/>
            <a:ext cx="8193199" cy="189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AutoNum type="arabicParenBoth"/>
              <a:defRPr/>
            </a:pPr>
            <a:r>
              <a:rPr lang="en-US" altLang="zh-CN" dirty="0" smtClean="0">
                <a:latin typeface="+mn-ea"/>
                <a:cs typeface="Arial Unicode MS" pitchFamily="34" charset="-120"/>
              </a:rPr>
              <a:t>2018.02.27 - V1.0 Initial, By </a:t>
            </a:r>
            <a:r>
              <a:rPr lang="en-US" altLang="zh-CN" dirty="0" smtClean="0">
                <a:latin typeface="+mn-ea"/>
                <a:cs typeface="Arial Unicode MS" pitchFamily="34" charset="-122"/>
              </a:rPr>
              <a:t>Derek Zhu</a:t>
            </a:r>
          </a:p>
          <a:p>
            <a:pPr marL="342900" lvl="0" indent="-342900">
              <a:spcBef>
                <a:spcPct val="20000"/>
              </a:spcBef>
              <a:buAutoNum type="arabicParenBoth"/>
              <a:defRPr/>
            </a:pPr>
            <a:r>
              <a:rPr lang="en-US" altLang="zh-CN" dirty="0" smtClean="0">
                <a:latin typeface="+mn-ea"/>
                <a:cs typeface="Arial Unicode MS" pitchFamily="34" charset="-122"/>
              </a:rPr>
              <a:t>2018.03.23 - V1.1 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修改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Schedule</a:t>
            </a:r>
            <a:r>
              <a:rPr lang="en-US" altLang="zh-CN" dirty="0" smtClean="0">
                <a:latin typeface="+mn-ea"/>
                <a:cs typeface="Arial Unicode MS" pitchFamily="34" charset="-122"/>
              </a:rPr>
              <a:t>, By Derek Zhu</a:t>
            </a:r>
          </a:p>
          <a:p>
            <a:pPr marL="342900" lvl="0" indent="-342900">
              <a:spcBef>
                <a:spcPct val="20000"/>
              </a:spcBef>
              <a:buAutoNum type="arabicParenBoth"/>
              <a:defRPr/>
            </a:pPr>
            <a:endParaRPr lang="en-US" altLang="zh-CN" dirty="0" smtClean="0">
              <a:latin typeface="+mn-ea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dirty="0" smtClean="0">
              <a:latin typeface="+mn-ea"/>
              <a:cs typeface="Arial Unicode MS" pitchFamily="34" charset="-120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zh-CN" dirty="0" smtClean="0">
              <a:latin typeface="+mn-ea"/>
              <a:cs typeface="Arial Unicode MS" pitchFamily="34" charset="-120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Arial Unicode MS" pitchFamily="34" charset="-122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2"/>
          <p:cNvSpPr txBox="1">
            <a:spLocks noChangeArrowheads="1"/>
          </p:cNvSpPr>
          <p:nvPr/>
        </p:nvSpPr>
        <p:spPr>
          <a:xfrm>
            <a:off x="0" y="0"/>
            <a:ext cx="9144000" cy="99435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32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2. Block Diagram – 2018.3.23</a:t>
            </a:r>
          </a:p>
        </p:txBody>
      </p:sp>
      <p:grpSp>
        <p:nvGrpSpPr>
          <p:cNvPr id="2" name="组合 100"/>
          <p:cNvGrpSpPr/>
          <p:nvPr/>
        </p:nvGrpSpPr>
        <p:grpSpPr>
          <a:xfrm>
            <a:off x="467544" y="1052736"/>
            <a:ext cx="8064896" cy="5256584"/>
            <a:chOff x="467544" y="1052736"/>
            <a:chExt cx="8064896" cy="5256584"/>
          </a:xfrm>
        </p:grpSpPr>
        <p:sp>
          <p:nvSpPr>
            <p:cNvPr id="104" name="矩形 103"/>
            <p:cNvSpPr/>
            <p:nvPr/>
          </p:nvSpPr>
          <p:spPr bwMode="auto">
            <a:xfrm>
              <a:off x="467544" y="5944194"/>
              <a:ext cx="1376690" cy="3651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Arial" pitchFamily="34" charset="0"/>
                <a:buNone/>
                <a:defRPr/>
              </a:pPr>
              <a:r>
                <a:rPr lang="zh-TW" altLang="en-US" sz="1200" b="1" dirty="0" smtClean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世平暫不提供</a:t>
              </a:r>
              <a:endParaRPr lang="en-US" altLang="zh-CN" sz="1200" b="1" dirty="0">
                <a:solidFill>
                  <a:schemeClr val="tx1"/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467544" y="5656162"/>
              <a:ext cx="1376690" cy="312737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Arial" pitchFamily="34" charset="0"/>
                <a:buNone/>
                <a:defRPr/>
              </a:pPr>
              <a:r>
                <a:rPr lang="zh-TW" altLang="en-US" sz="1200" b="1" dirty="0" smtClean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世平提供</a:t>
              </a:r>
              <a:endParaRPr lang="en-US" altLang="zh-CN" sz="1200" b="1" dirty="0">
                <a:latin typeface="+mn-ea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>
            <a:xfrm flipH="1" flipV="1">
              <a:off x="2006904" y="1328062"/>
              <a:ext cx="4725336" cy="1694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 111"/>
            <p:cNvSpPr/>
            <p:nvPr/>
          </p:nvSpPr>
          <p:spPr>
            <a:xfrm>
              <a:off x="1757812" y="1162866"/>
              <a:ext cx="249090" cy="82597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1820085" y="1272996"/>
              <a:ext cx="124546" cy="11013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1820085" y="1493255"/>
              <a:ext cx="124546" cy="11013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1820085" y="1713515"/>
              <a:ext cx="124546" cy="11013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  <p:cxnSp>
          <p:nvCxnSpPr>
            <p:cNvPr id="120" name="直接连接符 119"/>
            <p:cNvCxnSpPr>
              <a:stCxn id="70" idx="1"/>
            </p:cNvCxnSpPr>
            <p:nvPr/>
          </p:nvCxnSpPr>
          <p:spPr>
            <a:xfrm flipH="1" flipV="1">
              <a:off x="2006904" y="1768580"/>
              <a:ext cx="1628992" cy="93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335817" y="1272996"/>
              <a:ext cx="385335" cy="7078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200" dirty="0" smtClean="0">
                  <a:latin typeface="+mn-ea"/>
                </a:rPr>
                <a:t>交流输入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59632" y="1052736"/>
              <a:ext cx="513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220V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456061" y="3479829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5V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096021" y="1535613"/>
              <a:ext cx="18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L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069175" y="1328061"/>
              <a:ext cx="272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N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6747852" y="1196752"/>
              <a:ext cx="560452" cy="720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插座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1648129" y="3047781"/>
              <a:ext cx="1427435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交流转直流模块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3455545" y="2543725"/>
              <a:ext cx="2628623" cy="2113647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>
                <a:lnSpc>
                  <a:spcPct val="20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+mn-ea"/>
                </a:rPr>
                <a:t>MCU</a:t>
              </a:r>
            </a:p>
            <a:p>
              <a:pPr marL="342900" indent="-342900" algn="ctr"/>
              <a:r>
                <a:rPr lang="en-US" altLang="zh-CN" dirty="0" smtClean="0">
                  <a:solidFill>
                    <a:schemeClr val="tx1"/>
                  </a:solidFill>
                  <a:latin typeface="+mn-ea"/>
                </a:rPr>
                <a:t>LPC54606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516216" y="4005064"/>
              <a:ext cx="936104" cy="50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以太网 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IC</a:t>
              </a:r>
            </a:p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LAN8720A</a:t>
              </a:r>
            </a:p>
          </p:txBody>
        </p:sp>
        <p:sp>
          <p:nvSpPr>
            <p:cNvPr id="130" name="矩形 129"/>
            <p:cNvSpPr/>
            <p:nvPr/>
          </p:nvSpPr>
          <p:spPr>
            <a:xfrm>
              <a:off x="6541632" y="3289218"/>
              <a:ext cx="936000" cy="50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BLE </a:t>
              </a:r>
            </a:p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模块接口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1655345" y="3695853"/>
              <a:ext cx="1410191" cy="669251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低压差线性稳压器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NCP1117ST33T3G</a:t>
              </a:r>
            </a:p>
            <a:p>
              <a:pPr marL="342900" indent="-342900" algn="ctr">
                <a:lnSpc>
                  <a:spcPct val="200000"/>
                </a:lnSpc>
              </a:pP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7920440" y="4005064"/>
              <a:ext cx="612000" cy="50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网口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RJ45</a:t>
              </a:r>
            </a:p>
          </p:txBody>
        </p:sp>
        <p:cxnSp>
          <p:nvCxnSpPr>
            <p:cNvPr id="133" name="直接箭头连接符 132"/>
            <p:cNvCxnSpPr/>
            <p:nvPr/>
          </p:nvCxnSpPr>
          <p:spPr>
            <a:xfrm>
              <a:off x="2380538" y="3475593"/>
              <a:ext cx="0" cy="2202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2069175" y="1052736"/>
              <a:ext cx="359323" cy="28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PE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023497" y="3573016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3.3V</a:t>
              </a:r>
              <a:endParaRPr lang="zh-CN" altLang="en-US" sz="1200" dirty="0">
                <a:latin typeface="+mn-ea"/>
              </a:endParaRPr>
            </a:p>
          </p:txBody>
        </p:sp>
        <p:cxnSp>
          <p:nvCxnSpPr>
            <p:cNvPr id="139" name="直接箭头连接符 138"/>
            <p:cNvCxnSpPr/>
            <p:nvPr/>
          </p:nvCxnSpPr>
          <p:spPr>
            <a:xfrm flipV="1">
              <a:off x="4067944" y="1916832"/>
              <a:ext cx="0" cy="64807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Picture 1" descr="C:\Users\claude.gao\AppData\Roaming\Tencent\Users\943302071\QQ\WinTemp\RichOle\{)B}@L4SMQR18GX}N8IIMQ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4221088"/>
              <a:ext cx="1050062" cy="360040"/>
            </a:xfrm>
            <a:prstGeom prst="rect">
              <a:avLst/>
            </a:prstGeom>
            <a:noFill/>
          </p:spPr>
        </p:pic>
        <p:pic>
          <p:nvPicPr>
            <p:cNvPr id="141" name="Picture 2" descr="C:\Users\claude.gao\AppData\Roaming\Tencent\Users\943302071\QQ\WinTemp\RichOle\Z}P5Z3{AIND5I%{YWNW6ZW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6093" y="4149081"/>
              <a:ext cx="253348" cy="216023"/>
            </a:xfrm>
            <a:prstGeom prst="rect">
              <a:avLst/>
            </a:prstGeom>
            <a:noFill/>
          </p:spPr>
        </p:pic>
        <p:cxnSp>
          <p:nvCxnSpPr>
            <p:cNvPr id="142" name="直接箭头连接符 141"/>
            <p:cNvCxnSpPr/>
            <p:nvPr/>
          </p:nvCxnSpPr>
          <p:spPr>
            <a:xfrm>
              <a:off x="3065536" y="3861048"/>
              <a:ext cx="39000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3635896" y="1633886"/>
              <a:ext cx="792088" cy="2880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继电器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 marL="342900" indent="-342900" algn="ctr"/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>
            <a:xfrm>
              <a:off x="2303417" y="1773666"/>
              <a:ext cx="0" cy="130038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2591449" y="1557642"/>
              <a:ext cx="0" cy="151640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2879481" y="1341618"/>
              <a:ext cx="0" cy="173242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126" idx="1"/>
            </p:cNvCxnSpPr>
            <p:nvPr/>
          </p:nvCxnSpPr>
          <p:spPr>
            <a:xfrm flipV="1">
              <a:off x="1943377" y="1556792"/>
              <a:ext cx="4804475" cy="508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1835696" y="4914903"/>
              <a:ext cx="835608" cy="4625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JTAG </a:t>
              </a:r>
            </a:p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调试接口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67944" y="2137942"/>
              <a:ext cx="792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16 </a:t>
              </a:r>
              <a:r>
                <a:rPr lang="zh-CN" altLang="en-US" sz="1100" dirty="0" smtClean="0"/>
                <a:t>路 </a:t>
              </a:r>
              <a:r>
                <a:rPr lang="en-US" altLang="zh-CN" sz="1100" dirty="0" smtClean="0"/>
                <a:t>IO</a:t>
              </a:r>
              <a:endParaRPr lang="zh-CN" altLang="en-US" sz="1100" dirty="0"/>
            </a:p>
          </p:txBody>
        </p:sp>
        <p:grpSp>
          <p:nvGrpSpPr>
            <p:cNvPr id="3" name="组合 52"/>
            <p:cNvGrpSpPr/>
            <p:nvPr/>
          </p:nvGrpSpPr>
          <p:grpSpPr>
            <a:xfrm>
              <a:off x="2671304" y="4653136"/>
              <a:ext cx="1324632" cy="504056"/>
              <a:chOff x="3563888" y="4293096"/>
              <a:chExt cx="2126885" cy="362158"/>
            </a:xfrm>
          </p:grpSpPr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3563888" y="4653136"/>
                <a:ext cx="2126885" cy="211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flipV="1">
                <a:off x="5690773" y="4293096"/>
                <a:ext cx="0" cy="36004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矩形 55"/>
            <p:cNvSpPr/>
            <p:nvPr/>
          </p:nvSpPr>
          <p:spPr>
            <a:xfrm>
              <a:off x="4788024" y="1628800"/>
              <a:ext cx="792088" cy="288032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Fuse</a:t>
              </a:r>
            </a:p>
            <a:p>
              <a:pPr marL="342900" indent="-342900" algn="ctr"/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5580112" y="1772816"/>
              <a:ext cx="115212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6541632" y="2569140"/>
              <a:ext cx="936104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GPRS </a:t>
              </a:r>
            </a:p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模块接口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4" name="直接箭头连接符 63"/>
            <p:cNvCxnSpPr/>
            <p:nvPr/>
          </p:nvCxnSpPr>
          <p:spPr>
            <a:xfrm rot="16200000">
              <a:off x="6325608" y="2628440"/>
              <a:ext cx="0" cy="4574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rot="16200000">
              <a:off x="6312900" y="3276510"/>
              <a:ext cx="0" cy="4574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rot="16200000">
              <a:off x="6287484" y="4064364"/>
              <a:ext cx="0" cy="4574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rot="16200000">
              <a:off x="7681052" y="4064365"/>
              <a:ext cx="0" cy="4574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56" idx="1"/>
            </p:cNvCxnSpPr>
            <p:nvPr/>
          </p:nvCxnSpPr>
          <p:spPr>
            <a:xfrm flipH="1">
              <a:off x="4427984" y="1772816"/>
              <a:ext cx="36004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988840"/>
            <a:ext cx="78516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785786" y="1019143"/>
            <a:ext cx="79200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dirty="0" smtClean="0">
                <a:latin typeface="+mn-ea"/>
                <a:cs typeface="Times New Roman" pitchFamily="18" charset="0"/>
              </a:rPr>
              <a:t>功能描述</a:t>
            </a:r>
            <a:r>
              <a:rPr lang="en-US" altLang="zh-CN" dirty="0" smtClean="0">
                <a:latin typeface="+mn-ea"/>
                <a:cs typeface="Times New Roman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zh-CN" dirty="0" smtClean="0">
                <a:latin typeface="+mn-ea"/>
                <a:cs typeface="Times New Roman" pitchFamily="18" charset="0"/>
              </a:rPr>
              <a:t>1. 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该方案是带有联网控制，</a:t>
            </a:r>
            <a:r>
              <a:rPr lang="en-US" altLang="zh-CN" dirty="0" smtClean="0">
                <a:latin typeface="+mn-ea"/>
                <a:cs typeface="Times New Roman" pitchFamily="18" charset="0"/>
              </a:rPr>
              <a:t>16 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路 </a:t>
            </a:r>
            <a:r>
              <a:rPr lang="en-US" altLang="zh-CN" dirty="0" smtClean="0">
                <a:latin typeface="+mn-ea"/>
                <a:cs typeface="Times New Roman" pitchFamily="18" charset="0"/>
              </a:rPr>
              <a:t>IO 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控制等功能的共享插座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zh-CN" dirty="0" smtClean="0">
                <a:latin typeface="+mn-ea"/>
                <a:cs typeface="Times New Roman" pitchFamily="18" charset="0"/>
              </a:rPr>
              <a:t>2. 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通过以太网连接云端，可以实现微信控制插座开关和收费</a:t>
            </a:r>
            <a:endParaRPr lang="en-US" altLang="zh-CN" dirty="0" smtClean="0">
              <a:latin typeface="+mn-ea"/>
            </a:endParaRPr>
          </a:p>
          <a:p>
            <a:pPr marL="342900" lvl="0" indent="-342900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3. </a:t>
            </a:r>
            <a:r>
              <a:rPr lang="zh-CN" altLang="en-US" dirty="0" smtClean="0">
                <a:latin typeface="+mn-ea"/>
              </a:rPr>
              <a:t>可以通过设备管控系统实现 </a:t>
            </a:r>
            <a:r>
              <a:rPr lang="en-US" altLang="zh-CN" dirty="0" smtClean="0">
                <a:latin typeface="+mn-ea"/>
              </a:rPr>
              <a:t>OTA</a:t>
            </a:r>
          </a:p>
          <a:p>
            <a:pPr marL="342900" lvl="0" indent="-342900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4. 16 </a:t>
            </a:r>
            <a:r>
              <a:rPr lang="zh-CN" altLang="en-US" dirty="0" smtClean="0">
                <a:latin typeface="+mn-ea"/>
              </a:rPr>
              <a:t>路独立过流保护</a:t>
            </a:r>
            <a:endParaRPr lang="en-US" altLang="zh-CN" dirty="0" smtClean="0">
              <a:latin typeface="+mn-ea"/>
            </a:endParaRPr>
          </a:p>
          <a:p>
            <a:pPr marL="342900" lvl="0" indent="-342900">
              <a:lnSpc>
                <a:spcPct val="150000"/>
              </a:lnSpc>
            </a:pPr>
            <a:endParaRPr lang="en-US" altLang="zh-CN" dirty="0" smtClean="0">
              <a:latin typeface="+mn-ea"/>
            </a:endParaRPr>
          </a:p>
          <a:p>
            <a:pPr marL="342900" lvl="0" indent="-342900">
              <a:lnSpc>
                <a:spcPct val="150000"/>
              </a:lnSpc>
            </a:pPr>
            <a:endParaRPr lang="en-US" altLang="zh-CN" dirty="0" smtClean="0">
              <a:latin typeface="+mn-ea"/>
            </a:endParaRPr>
          </a:p>
          <a:p>
            <a:pPr marL="342900" lvl="0" indent="-342900">
              <a:lnSpc>
                <a:spcPct val="150000"/>
              </a:lnSpc>
            </a:pPr>
            <a:endParaRPr lang="en-US" altLang="zh-CN" dirty="0" smtClean="0">
              <a:latin typeface="+mn-ea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0"/>
            <a:ext cx="9144000" cy="7635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 Unicode MS" pitchFamily="34" charset="-122"/>
              </a:rPr>
              <a:t>3. Function Description –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Arial Unicode MS" pitchFamily="34" charset="-122"/>
              </a:rPr>
              <a:t>2018.3.23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Arial Unicode MS" pitchFamily="34" charset="-122"/>
              </a:rPr>
              <a:t> 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cs typeface="+mj-cs"/>
              </a:rPr>
              <a:t>	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3999" cy="980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 Unicode MS" pitchFamily="34" charset="-122"/>
              </a:rPr>
              <a:t>4. Schedule –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Arial Unicode MS" pitchFamily="34" charset="-122"/>
              </a:rPr>
              <a:t>2018.10.08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67544" y="908720"/>
            <a:ext cx="8588430" cy="1305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2017.12.11 - 2017.01.21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MCU Board </a:t>
            </a:r>
            <a:r>
              <a:rPr lang="zh-CN" altLang="en-US" dirty="0" smtClean="0">
                <a:latin typeface="+mn-ea"/>
                <a:cs typeface="Arial" charset="0"/>
              </a:rPr>
              <a:t>硬件部分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2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2018.01.21 - 2018.02.23     </a:t>
            </a:r>
            <a:r>
              <a:rPr lang="zh-CN" altLang="en-US" dirty="0" smtClean="0">
                <a:latin typeface="+mn-ea"/>
                <a:cs typeface="Arial" charset="0"/>
              </a:rPr>
              <a:t>调试完相关模块的驱动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3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2018.02.26 - 2018.03.02     </a:t>
            </a:r>
            <a:r>
              <a:rPr lang="zh-CN" altLang="en-US" dirty="0" smtClean="0">
                <a:latin typeface="+mn-ea"/>
                <a:cs typeface="Arial" charset="0"/>
              </a:rPr>
              <a:t>实现固件的基本功能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4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2018.03.05 - 2018.04.20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Board </a:t>
            </a:r>
            <a:r>
              <a:rPr lang="zh-CN" altLang="en-US" dirty="0" smtClean="0">
                <a:latin typeface="+mn-ea"/>
                <a:cs typeface="Arial" charset="0"/>
              </a:rPr>
              <a:t>硬件部分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5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2018.04.23 - 2018.05.14	 </a:t>
            </a:r>
            <a:r>
              <a:rPr lang="zh-CN" altLang="en-US" dirty="0" smtClean="0">
                <a:latin typeface="+mn-ea"/>
                <a:cs typeface="Arial" charset="0"/>
              </a:rPr>
              <a:t>整机联调，实现 </a:t>
            </a:r>
            <a:r>
              <a:rPr lang="en-US" altLang="zh-CN" dirty="0" smtClean="0">
                <a:latin typeface="+mn-ea"/>
                <a:cs typeface="Arial" charset="0"/>
              </a:rPr>
              <a:t>Demo </a:t>
            </a:r>
            <a:r>
              <a:rPr lang="zh-CN" altLang="en-US" dirty="0" smtClean="0">
                <a:latin typeface="+mn-ea"/>
                <a:cs typeface="Arial" charset="0"/>
              </a:rPr>
              <a:t>板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+mn-ea"/>
                <a:cs typeface="Arial" charset="0"/>
              </a:rPr>
              <a:t> (6) 2018.05.15 - 2018.06.08	 </a:t>
            </a:r>
            <a:r>
              <a:rPr lang="zh-CN" altLang="en-US" dirty="0" smtClean="0">
                <a:latin typeface="+mn-ea"/>
                <a:cs typeface="Arial" charset="0"/>
              </a:rPr>
              <a:t>整机通过传导辐射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+mn-ea"/>
                <a:cs typeface="Arial" charset="0"/>
              </a:rPr>
              <a:t> (7) 2018.06.11 - 2018.06.22     </a:t>
            </a:r>
            <a:r>
              <a:rPr lang="zh-CN" altLang="en-US" dirty="0" smtClean="0">
                <a:latin typeface="+mn-ea"/>
                <a:cs typeface="Arial" charset="0"/>
              </a:rPr>
              <a:t>准备物料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+mn-ea"/>
                <a:cs typeface="Arial" charset="0"/>
              </a:rPr>
              <a:t> (8) 2018.06.25 - 2018.07.06     </a:t>
            </a:r>
            <a:r>
              <a:rPr lang="zh-CN" altLang="en-US" dirty="0" smtClean="0">
                <a:latin typeface="+mn-ea"/>
                <a:cs typeface="Arial" charset="0"/>
              </a:rPr>
              <a:t>完成第二版电源板的原理图、布局、布线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 </a:t>
            </a:r>
            <a:r>
              <a:rPr lang="en-US" altLang="zh-CN" dirty="0" smtClean="0">
                <a:latin typeface="+mn-ea"/>
                <a:cs typeface="Arial" charset="0"/>
              </a:rPr>
              <a:t>(9) 2018.07.09– 2018.07.20     </a:t>
            </a:r>
            <a:r>
              <a:rPr lang="zh-CN" altLang="en-US" dirty="0" smtClean="0">
                <a:latin typeface="+mn-ea"/>
                <a:cs typeface="Arial" charset="0"/>
              </a:rPr>
              <a:t>完成第二版电源板的贴片、调试完 </a:t>
            </a:r>
            <a:r>
              <a:rPr lang="en-US" altLang="zh-CN" dirty="0" smtClean="0">
                <a:latin typeface="+mn-ea"/>
                <a:cs typeface="Arial" charset="0"/>
              </a:rPr>
              <a:t>GPRS </a:t>
            </a:r>
            <a:r>
              <a:rPr lang="zh-CN" altLang="en-US" dirty="0" smtClean="0">
                <a:latin typeface="+mn-ea"/>
                <a:cs typeface="Arial" charset="0"/>
              </a:rPr>
              <a:t>模块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10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2018.07.23 – 2018.08.10   </a:t>
            </a:r>
            <a:r>
              <a:rPr lang="zh-CN" altLang="en-US" dirty="0" smtClean="0">
                <a:latin typeface="+mn-ea"/>
                <a:cs typeface="Arial" charset="0"/>
              </a:rPr>
              <a:t>购买亚克力板所需物料，规划亚克力板布局图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11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2018.08.13 – 2018.08.24   </a:t>
            </a:r>
            <a:r>
              <a:rPr lang="zh-CN" altLang="en-US" dirty="0" smtClean="0">
                <a:latin typeface="+mn-ea"/>
                <a:cs typeface="Arial" charset="0"/>
              </a:rPr>
              <a:t>画亚克力板 </a:t>
            </a:r>
            <a:r>
              <a:rPr lang="en-US" altLang="zh-CN" dirty="0" smtClean="0">
                <a:latin typeface="+mn-ea"/>
                <a:cs typeface="Arial" charset="0"/>
              </a:rPr>
              <a:t>3D </a:t>
            </a:r>
            <a:r>
              <a:rPr lang="zh-CN" altLang="en-US" dirty="0" smtClean="0">
                <a:latin typeface="+mn-ea"/>
                <a:cs typeface="Arial" charset="0"/>
              </a:rPr>
              <a:t>示意图以及平面图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12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2018.08.27 – 2018.09.02   </a:t>
            </a:r>
            <a:r>
              <a:rPr lang="zh-CN" altLang="en-US" dirty="0" smtClean="0">
                <a:latin typeface="+mn-ea"/>
                <a:cs typeface="Arial" charset="0"/>
              </a:rPr>
              <a:t>亚克力板联系商家，开始制作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13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2018.09.03 – 2018.09.07   </a:t>
            </a:r>
            <a:r>
              <a:rPr lang="zh-CN" altLang="en-US" dirty="0" smtClean="0">
                <a:latin typeface="+mn-ea"/>
                <a:cs typeface="Arial" charset="0"/>
              </a:rPr>
              <a:t>收到亚克力板。进行插座的配线、调试验证</a:t>
            </a:r>
            <a:r>
              <a:rPr lang="en-US" altLang="zh-CN" dirty="0" smtClean="0">
                <a:latin typeface="+mn-ea"/>
                <a:cs typeface="Arial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14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2018.09.07 – 2018.10.15  </a:t>
            </a:r>
            <a:r>
              <a:rPr lang="zh-CN" altLang="en-US" dirty="0" smtClean="0">
                <a:latin typeface="+mn-ea"/>
                <a:cs typeface="Arial" charset="0"/>
              </a:rPr>
              <a:t>第二套亚克力板调试完成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 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457896"/>
            <a:ext cx="9144000" cy="571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2075" tIns="46038" rIns="92075" bIns="46038" rtlCol="0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 smtClean="0">
                <a:latin typeface="+mn-ea"/>
                <a:cs typeface="Arial" charset="0"/>
              </a:rPr>
              <a:t>颜色说明：黑色 </a:t>
            </a:r>
            <a:r>
              <a:rPr lang="en-US" altLang="zh-CN" dirty="0" smtClean="0">
                <a:latin typeface="+mn-ea"/>
                <a:cs typeface="Arial" charset="0"/>
              </a:rPr>
              <a:t>= On Schedule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红色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" charset="0"/>
              </a:rPr>
              <a:t>= Delay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蓝色 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提前完成；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灰色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待执行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3999" cy="980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 Unicode MS" pitchFamily="34" charset="-122"/>
              </a:rPr>
              <a:t>4. Schedule –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Arial Unicode MS" pitchFamily="34" charset="-122"/>
              </a:rPr>
              <a:t>2018.8.27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67544" y="908720"/>
            <a:ext cx="8588430" cy="1269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2017.12.11 - 2017.01.21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MCU Board </a:t>
            </a:r>
            <a:r>
              <a:rPr lang="zh-CN" altLang="en-US" dirty="0" smtClean="0">
                <a:latin typeface="+mn-ea"/>
                <a:cs typeface="Arial" charset="0"/>
              </a:rPr>
              <a:t>硬件部分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2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2018.01.21 - 2018.02.23     </a:t>
            </a:r>
            <a:r>
              <a:rPr lang="zh-CN" altLang="en-US" dirty="0" smtClean="0">
                <a:latin typeface="+mn-ea"/>
                <a:cs typeface="Arial" charset="0"/>
              </a:rPr>
              <a:t>调试完相关模块的驱动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3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2018.02.26 - 2018.03.02     </a:t>
            </a:r>
            <a:r>
              <a:rPr lang="zh-CN" altLang="en-US" dirty="0" smtClean="0">
                <a:latin typeface="+mn-ea"/>
                <a:cs typeface="Arial" charset="0"/>
              </a:rPr>
              <a:t>实现固件的基本功能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4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2018.03.05 - 2018.04.20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Board </a:t>
            </a:r>
            <a:r>
              <a:rPr lang="zh-CN" altLang="en-US" dirty="0" smtClean="0">
                <a:latin typeface="+mn-ea"/>
                <a:cs typeface="Arial" charset="0"/>
              </a:rPr>
              <a:t>硬件部分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5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2018.04.23 - 2018.05.14	 </a:t>
            </a:r>
            <a:r>
              <a:rPr lang="zh-CN" altLang="en-US" dirty="0" smtClean="0">
                <a:latin typeface="+mn-ea"/>
                <a:cs typeface="Arial" charset="0"/>
              </a:rPr>
              <a:t>整机联调，实现 </a:t>
            </a:r>
            <a:r>
              <a:rPr lang="en-US" altLang="zh-CN" dirty="0" smtClean="0">
                <a:latin typeface="+mn-ea"/>
                <a:cs typeface="Arial" charset="0"/>
              </a:rPr>
              <a:t>Demo </a:t>
            </a:r>
            <a:r>
              <a:rPr lang="zh-CN" altLang="en-US" dirty="0" smtClean="0">
                <a:latin typeface="+mn-ea"/>
                <a:cs typeface="Arial" charset="0"/>
              </a:rPr>
              <a:t>板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+mn-ea"/>
                <a:cs typeface="Arial" charset="0"/>
              </a:rPr>
              <a:t> (6) 2018.05.15 - 2018.06.08	 </a:t>
            </a:r>
            <a:r>
              <a:rPr lang="zh-CN" altLang="en-US" dirty="0" smtClean="0">
                <a:latin typeface="+mn-ea"/>
                <a:cs typeface="Arial" charset="0"/>
              </a:rPr>
              <a:t>整机通过传导辐射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+mn-ea"/>
                <a:cs typeface="Arial" charset="0"/>
              </a:rPr>
              <a:t> (7) 2018.06.11 - 2018.06.22     </a:t>
            </a:r>
            <a:r>
              <a:rPr lang="zh-CN" altLang="en-US" dirty="0" smtClean="0">
                <a:latin typeface="+mn-ea"/>
                <a:cs typeface="Arial" charset="0"/>
              </a:rPr>
              <a:t>准备物料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+mn-ea"/>
                <a:cs typeface="Arial" charset="0"/>
              </a:rPr>
              <a:t> (8) 2018.06.25 - 2018.07.06     </a:t>
            </a:r>
            <a:r>
              <a:rPr lang="zh-CN" altLang="en-US" dirty="0" smtClean="0">
                <a:latin typeface="+mn-ea"/>
                <a:cs typeface="Arial" charset="0"/>
              </a:rPr>
              <a:t>完成第二版电源板的原理图、布局、布线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 </a:t>
            </a:r>
            <a:r>
              <a:rPr lang="en-US" altLang="zh-CN" dirty="0" smtClean="0">
                <a:latin typeface="+mn-ea"/>
                <a:cs typeface="Arial" charset="0"/>
              </a:rPr>
              <a:t>(9) 2018.07.09– 2018.07.20     </a:t>
            </a:r>
            <a:r>
              <a:rPr lang="zh-CN" altLang="en-US" dirty="0" smtClean="0">
                <a:latin typeface="+mn-ea"/>
                <a:cs typeface="Arial" charset="0"/>
              </a:rPr>
              <a:t>完成第二版电源板的贴片、调试完 </a:t>
            </a:r>
            <a:r>
              <a:rPr lang="en-US" altLang="zh-CN" dirty="0" smtClean="0">
                <a:latin typeface="+mn-ea"/>
                <a:cs typeface="Arial" charset="0"/>
              </a:rPr>
              <a:t>GPRS </a:t>
            </a:r>
            <a:r>
              <a:rPr lang="zh-CN" altLang="en-US" dirty="0" smtClean="0">
                <a:latin typeface="+mn-ea"/>
                <a:cs typeface="Arial" charset="0"/>
              </a:rPr>
              <a:t>模块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10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2018.07.23 – 2018.08.10   </a:t>
            </a:r>
            <a:r>
              <a:rPr lang="zh-CN" altLang="en-US" dirty="0" smtClean="0">
                <a:latin typeface="+mn-ea"/>
                <a:cs typeface="Arial" charset="0"/>
              </a:rPr>
              <a:t>购买亚克力板所需物料，规划亚克力板布局图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11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2018.08.13 – 2018.08.24   </a:t>
            </a:r>
            <a:r>
              <a:rPr lang="zh-CN" altLang="en-US" dirty="0" smtClean="0">
                <a:latin typeface="+mn-ea"/>
                <a:cs typeface="Arial" charset="0"/>
              </a:rPr>
              <a:t>画亚克力板 </a:t>
            </a:r>
            <a:r>
              <a:rPr lang="en-US" altLang="zh-CN" dirty="0" smtClean="0">
                <a:latin typeface="+mn-ea"/>
                <a:cs typeface="Arial" charset="0"/>
              </a:rPr>
              <a:t>3D </a:t>
            </a:r>
            <a:r>
              <a:rPr lang="zh-CN" altLang="en-US" dirty="0" smtClean="0">
                <a:latin typeface="+mn-ea"/>
                <a:cs typeface="Arial" charset="0"/>
              </a:rPr>
              <a:t>示意图以及平面图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12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2018.08.27 – 2018.09.02   </a:t>
            </a:r>
            <a:r>
              <a:rPr lang="zh-CN" altLang="en-US" dirty="0" smtClean="0">
                <a:latin typeface="+mn-ea"/>
                <a:cs typeface="Arial" charset="0"/>
              </a:rPr>
              <a:t>亚克力板联系商家，开始制作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13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2018.09.03 – 2018.09.07  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收到亚克力板。进行插座的配线、调试验证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Arial" charset="0"/>
              </a:rPr>
              <a:t>  </a:t>
            </a: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 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457896"/>
            <a:ext cx="9144000" cy="571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2075" tIns="46038" rIns="92075" bIns="46038" rtlCol="0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 smtClean="0">
                <a:latin typeface="+mn-ea"/>
                <a:cs typeface="Arial" charset="0"/>
              </a:rPr>
              <a:t>颜色说明：黑色 </a:t>
            </a:r>
            <a:r>
              <a:rPr lang="en-US" altLang="zh-CN" dirty="0" smtClean="0">
                <a:latin typeface="+mn-ea"/>
                <a:cs typeface="Arial" charset="0"/>
              </a:rPr>
              <a:t>= On Schedule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红色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" charset="0"/>
              </a:rPr>
              <a:t>= Delay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蓝色 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提前完成；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灰色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待执行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3999" cy="980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 Unicode MS" pitchFamily="34" charset="-122"/>
              </a:rPr>
              <a:t>4. Schedule –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Arial Unicode MS" pitchFamily="34" charset="-122"/>
              </a:rPr>
              <a:t>2018.7.16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67544" y="908720"/>
            <a:ext cx="8588430" cy="1165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2017.12.11 - 2017.01.21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MCU Board </a:t>
            </a:r>
            <a:r>
              <a:rPr lang="zh-CN" altLang="en-US" dirty="0" smtClean="0">
                <a:latin typeface="+mn-ea"/>
                <a:cs typeface="Arial" charset="0"/>
              </a:rPr>
              <a:t>硬件部分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2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2018.01.21 - 2018.02.23     </a:t>
            </a:r>
            <a:r>
              <a:rPr lang="zh-CN" altLang="en-US" dirty="0" smtClean="0">
                <a:latin typeface="+mn-ea"/>
                <a:cs typeface="Arial" charset="0"/>
              </a:rPr>
              <a:t>调试完相关模块的驱动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3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2018.02.26 - 2018.03.02     </a:t>
            </a:r>
            <a:r>
              <a:rPr lang="zh-CN" altLang="en-US" dirty="0" smtClean="0">
                <a:latin typeface="+mn-ea"/>
                <a:cs typeface="Arial" charset="0"/>
              </a:rPr>
              <a:t>实现固件的基本功能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4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2018.03.05 - 2018.04.20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Board </a:t>
            </a:r>
            <a:r>
              <a:rPr lang="zh-CN" altLang="en-US" dirty="0" smtClean="0">
                <a:latin typeface="+mn-ea"/>
                <a:cs typeface="Arial" charset="0"/>
              </a:rPr>
              <a:t>硬件部分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5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2018.04.23 - 2018.05.14	 </a:t>
            </a:r>
            <a:r>
              <a:rPr lang="zh-CN" altLang="en-US" dirty="0" smtClean="0">
                <a:latin typeface="+mn-ea"/>
                <a:cs typeface="Arial" charset="0"/>
              </a:rPr>
              <a:t>整机联调，实现 </a:t>
            </a:r>
            <a:r>
              <a:rPr lang="en-US" altLang="zh-CN" dirty="0" smtClean="0">
                <a:latin typeface="+mn-ea"/>
                <a:cs typeface="Arial" charset="0"/>
              </a:rPr>
              <a:t>Demo </a:t>
            </a:r>
            <a:r>
              <a:rPr lang="zh-CN" altLang="en-US" dirty="0" smtClean="0">
                <a:latin typeface="+mn-ea"/>
                <a:cs typeface="Arial" charset="0"/>
              </a:rPr>
              <a:t>板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+mn-ea"/>
                <a:cs typeface="Arial" charset="0"/>
              </a:rPr>
              <a:t> (6) 2018.05.15 - 2018.06.08	 </a:t>
            </a:r>
            <a:r>
              <a:rPr lang="zh-CN" altLang="en-US" dirty="0" smtClean="0">
                <a:latin typeface="+mn-ea"/>
                <a:cs typeface="Arial" charset="0"/>
              </a:rPr>
              <a:t>整机通过传导辐射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+mn-ea"/>
                <a:cs typeface="Arial" charset="0"/>
              </a:rPr>
              <a:t> (7) 2018.06.11 - 2018.06.22     </a:t>
            </a:r>
            <a:r>
              <a:rPr lang="zh-CN" altLang="en-US" dirty="0" smtClean="0">
                <a:latin typeface="+mn-ea"/>
                <a:cs typeface="Arial" charset="0"/>
              </a:rPr>
              <a:t>准备物料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+mn-ea"/>
                <a:cs typeface="Arial" charset="0"/>
              </a:rPr>
              <a:t> (8) 2018.06.25 - 2018.07.06     </a:t>
            </a:r>
            <a:r>
              <a:rPr lang="zh-CN" altLang="en-US" dirty="0" smtClean="0">
                <a:latin typeface="+mn-ea"/>
                <a:cs typeface="Arial" charset="0"/>
              </a:rPr>
              <a:t>完成第二版电源板的原理图、布局、布线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 </a:t>
            </a:r>
            <a:r>
              <a:rPr lang="en-US" altLang="zh-CN" dirty="0" smtClean="0">
                <a:latin typeface="+mn-ea"/>
                <a:cs typeface="Arial" charset="0"/>
              </a:rPr>
              <a:t>(9) 2018.07.09– 2018.07.20     </a:t>
            </a:r>
            <a:r>
              <a:rPr lang="zh-CN" altLang="en-US" dirty="0" smtClean="0">
                <a:latin typeface="+mn-ea"/>
                <a:cs typeface="Arial" charset="0"/>
              </a:rPr>
              <a:t>完成第二版电源板的贴片、调试完 </a:t>
            </a:r>
            <a:r>
              <a:rPr lang="en-US" altLang="zh-CN" dirty="0" smtClean="0">
                <a:latin typeface="+mn-ea"/>
                <a:cs typeface="Arial" charset="0"/>
              </a:rPr>
              <a:t>GPRS </a:t>
            </a:r>
            <a:r>
              <a:rPr lang="zh-CN" altLang="en-US" dirty="0" smtClean="0">
                <a:latin typeface="+mn-ea"/>
                <a:cs typeface="Arial" charset="0"/>
              </a:rPr>
              <a:t>模块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 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457896"/>
            <a:ext cx="9144000" cy="571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2075" tIns="46038" rIns="92075" bIns="46038" rtlCol="0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 smtClean="0">
                <a:latin typeface="+mn-ea"/>
                <a:cs typeface="Arial" charset="0"/>
              </a:rPr>
              <a:t>颜色说明：黑色 </a:t>
            </a:r>
            <a:r>
              <a:rPr lang="en-US" altLang="zh-CN" dirty="0" smtClean="0">
                <a:latin typeface="+mn-ea"/>
                <a:cs typeface="Arial" charset="0"/>
              </a:rPr>
              <a:t>= On Schedule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红色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" charset="0"/>
              </a:rPr>
              <a:t>= Delay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蓝色 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提前完成；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灰色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待执行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3999" cy="980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Arial Unicode MS" pitchFamily="34" charset="-122"/>
              </a:rPr>
              <a:t>4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Arial Unicode MS" pitchFamily="34" charset="-122"/>
              </a:rPr>
              <a:t>. Schedule – 2018.6.11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55570" y="1019142"/>
            <a:ext cx="8358213" cy="1161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2017.12.11 - 2017.12.25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MCU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板的原理图设计及 </a:t>
            </a:r>
            <a:r>
              <a:rPr lang="en-US" altLang="zh-CN" dirty="0" smtClean="0">
                <a:latin typeface="+mn-ea"/>
                <a:cs typeface="Arial" charset="0"/>
              </a:rPr>
              <a:t>Layout</a:t>
            </a: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2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2017.12.25 - 2018.01.07     </a:t>
            </a:r>
            <a:r>
              <a:rPr lang="zh-CN" altLang="en-US" dirty="0" smtClean="0">
                <a:latin typeface="+mn-ea"/>
                <a:cs typeface="Arial" charset="0"/>
              </a:rPr>
              <a:t>导出 </a:t>
            </a:r>
            <a:r>
              <a:rPr lang="en-US" altLang="zh-CN" dirty="0" smtClean="0">
                <a:latin typeface="+mn-ea"/>
                <a:cs typeface="Arial" charset="0"/>
              </a:rPr>
              <a:t>Gerber </a:t>
            </a:r>
            <a:r>
              <a:rPr lang="zh-CN" altLang="en-US" dirty="0" smtClean="0">
                <a:latin typeface="+mn-ea"/>
                <a:cs typeface="Arial" charset="0"/>
              </a:rPr>
              <a:t>，发出去洗板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3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2018.01.08 - 2017.01.21     </a:t>
            </a:r>
            <a:r>
              <a:rPr lang="zh-CN" altLang="en-US" dirty="0" smtClean="0">
                <a:latin typeface="+mn-ea"/>
                <a:cs typeface="Arial" charset="0"/>
              </a:rPr>
              <a:t>准备物料，并做手焊 </a:t>
            </a:r>
            <a:r>
              <a:rPr lang="en-US" altLang="zh-CN" dirty="0" smtClean="0">
                <a:latin typeface="+mn-ea"/>
                <a:cs typeface="Arial" charset="0"/>
              </a:rPr>
              <a:t>3 </a:t>
            </a:r>
            <a:r>
              <a:rPr lang="zh-CN" altLang="en-US" dirty="0" smtClean="0">
                <a:latin typeface="+mn-ea"/>
                <a:cs typeface="Arial" charset="0"/>
              </a:rPr>
              <a:t>块板子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4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2018.01.21 - 2018.02.23     </a:t>
            </a:r>
            <a:r>
              <a:rPr lang="zh-CN" altLang="en-US" dirty="0" smtClean="0">
                <a:latin typeface="+mn-ea"/>
                <a:cs typeface="Arial" charset="0"/>
              </a:rPr>
              <a:t>调试完相关模块的驱动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5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2018.02.26 - 2018.03.02     </a:t>
            </a:r>
            <a:r>
              <a:rPr lang="zh-CN" altLang="en-US" dirty="0" smtClean="0">
                <a:latin typeface="+mn-ea"/>
                <a:cs typeface="Arial" charset="0"/>
              </a:rPr>
              <a:t>实现固件的基本功能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6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2018.03.05 - 2018.03.16   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</a:t>
            </a:r>
            <a:r>
              <a:rPr lang="zh-CN" altLang="en-US" dirty="0" smtClean="0">
                <a:latin typeface="+mn-ea"/>
                <a:cs typeface="Arial" charset="0"/>
              </a:rPr>
              <a:t>板的原理图设计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7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2018.03.19 - 2018.03.30	  </a:t>
            </a:r>
            <a:r>
              <a:rPr lang="zh-CN" altLang="en-US" dirty="0" smtClean="0">
                <a:latin typeface="+mn-ea"/>
                <a:cs typeface="Arial" charset="0"/>
              </a:rPr>
              <a:t>完成 </a:t>
            </a:r>
            <a:r>
              <a:rPr lang="en-US" altLang="zh-CN" dirty="0" smtClean="0">
                <a:latin typeface="+mn-ea"/>
                <a:cs typeface="Arial" charset="0"/>
              </a:rPr>
              <a:t>Power </a:t>
            </a:r>
            <a:r>
              <a:rPr lang="zh-CN" altLang="en-US" dirty="0" smtClean="0">
                <a:latin typeface="+mn-ea"/>
                <a:cs typeface="Arial" charset="0"/>
              </a:rPr>
              <a:t>板的 </a:t>
            </a:r>
            <a:r>
              <a:rPr lang="en-US" altLang="zh-CN" dirty="0" smtClean="0">
                <a:latin typeface="+mn-ea"/>
                <a:cs typeface="Arial" charset="0"/>
              </a:rPr>
              <a:t>Layout 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8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 2018.04.02 - 2018.04.20	  </a:t>
            </a:r>
            <a:r>
              <a:rPr lang="zh-CN" altLang="en-US" dirty="0" smtClean="0">
                <a:latin typeface="+mn-ea"/>
                <a:cs typeface="Arial" charset="0"/>
              </a:rPr>
              <a:t>发出去洗板，焊板子调试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9</a:t>
            </a:r>
            <a:r>
              <a:rPr lang="zh-CN" altLang="en-US" dirty="0" smtClean="0">
                <a:latin typeface="+mn-ea"/>
                <a:cs typeface="Arial" charset="0"/>
              </a:rPr>
              <a:t>） </a:t>
            </a:r>
            <a:r>
              <a:rPr lang="en-US" altLang="zh-CN" dirty="0" smtClean="0">
                <a:latin typeface="+mn-ea"/>
                <a:cs typeface="Arial" charset="0"/>
              </a:rPr>
              <a:t>2018.04.23 - 2018.05.14	  </a:t>
            </a:r>
            <a:r>
              <a:rPr lang="zh-CN" altLang="en-US" dirty="0" smtClean="0">
                <a:latin typeface="+mn-ea"/>
                <a:cs typeface="Arial" charset="0"/>
              </a:rPr>
              <a:t>整机联调，实现 </a:t>
            </a:r>
            <a:r>
              <a:rPr lang="en-US" altLang="zh-CN" dirty="0" smtClean="0">
                <a:latin typeface="+mn-ea"/>
                <a:cs typeface="Arial" charset="0"/>
              </a:rPr>
              <a:t>Demo </a:t>
            </a:r>
            <a:r>
              <a:rPr lang="zh-CN" altLang="en-US" dirty="0" smtClean="0">
                <a:latin typeface="+mn-ea"/>
                <a:cs typeface="Arial" charset="0"/>
              </a:rPr>
              <a:t>板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（</a:t>
            </a:r>
            <a:r>
              <a:rPr lang="en-US" altLang="zh-CN" dirty="0" smtClean="0">
                <a:latin typeface="+mn-ea"/>
                <a:cs typeface="Arial" charset="0"/>
              </a:rPr>
              <a:t>10</a:t>
            </a:r>
            <a:r>
              <a:rPr lang="zh-CN" altLang="en-US" dirty="0" smtClean="0">
                <a:latin typeface="+mn-ea"/>
                <a:cs typeface="Arial" charset="0"/>
              </a:rPr>
              <a:t>）</a:t>
            </a:r>
            <a:r>
              <a:rPr lang="en-US" altLang="zh-CN" dirty="0" smtClean="0">
                <a:latin typeface="+mn-ea"/>
                <a:cs typeface="Arial" charset="0"/>
              </a:rPr>
              <a:t>2018.05.15 –2018.06.08	  </a:t>
            </a:r>
            <a:r>
              <a:rPr lang="zh-CN" altLang="en-US" dirty="0" smtClean="0">
                <a:latin typeface="+mn-ea"/>
                <a:cs typeface="Arial" charset="0"/>
              </a:rPr>
              <a:t>整机通过传导辐射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n-ea"/>
                <a:cs typeface="Arial" charset="0"/>
              </a:rPr>
              <a:t> </a:t>
            </a: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latin typeface="+mn-ea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0" y="6025848"/>
            <a:ext cx="9144000" cy="571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2075" tIns="46038" rIns="92075" bIns="46038" rtlCol="0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 smtClean="0">
                <a:latin typeface="+mn-ea"/>
                <a:cs typeface="Arial" charset="0"/>
              </a:rPr>
              <a:t>颜色说明：黑色 </a:t>
            </a:r>
            <a:r>
              <a:rPr lang="en-US" altLang="zh-CN" dirty="0" smtClean="0">
                <a:latin typeface="+mn-ea"/>
                <a:cs typeface="Arial" charset="0"/>
              </a:rPr>
              <a:t>= On Schedule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Arial" charset="0"/>
              </a:rPr>
              <a:t>红色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Arial" charset="0"/>
              </a:rPr>
              <a:t>= Delay</a:t>
            </a:r>
            <a:r>
              <a:rPr lang="zh-CN" altLang="en-US" dirty="0" smtClean="0">
                <a:latin typeface="+mn-ea"/>
                <a:cs typeface="Arial" charset="0"/>
              </a:rPr>
              <a:t>；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蓝色 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cs typeface="Arial" charset="0"/>
              </a:rPr>
              <a:t>提前完成；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灰色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=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charset="0"/>
              </a:rPr>
              <a:t>待执行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PG Corp">
  <a:themeElements>
    <a:clrScheme name="WPG Co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PG Cor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WPG Co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G Co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G Co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G Co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G Co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G Co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預設簡報設計">
  <a:themeElements>
    <a:clrScheme name="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FFFFFF"/>
      </a:accent3>
      <a:accent4>
        <a:srgbClr val="000000"/>
      </a:accent4>
      <a:accent5>
        <a:srgbClr val="F6D3AA"/>
      </a:accent5>
      <a:accent6>
        <a:srgbClr val="56A4B9"/>
      </a:accent6>
      <a:hlink>
        <a:srgbClr val="168BBA"/>
      </a:hlink>
      <a:folHlink>
        <a:srgbClr val="680000"/>
      </a:folHlink>
    </a:clrScheme>
    <a:fontScheme name="12_預設簡報設計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6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6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2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預設簡報設計">
  <a:themeElements>
    <a:clrScheme name="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FFFFFF"/>
      </a:accent3>
      <a:accent4>
        <a:srgbClr val="000000"/>
      </a:accent4>
      <a:accent5>
        <a:srgbClr val="F6D3AA"/>
      </a:accent5>
      <a:accent6>
        <a:srgbClr val="56A4B9"/>
      </a:accent6>
      <a:hlink>
        <a:srgbClr val="168BBA"/>
      </a:hlink>
      <a:folHlink>
        <a:srgbClr val="680000"/>
      </a:folHlink>
    </a:clrScheme>
    <a:fontScheme name="12_預設簡報設計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6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6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2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WPG Corp">
  <a:themeElements>
    <a:clrScheme name="WPG Co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PG Cor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WPG Co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G Co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G Co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G Co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G Co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G Co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G Co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預設簡報設計">
  <a:themeElements>
    <a:clrScheme name="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FFFFFF"/>
      </a:accent3>
      <a:accent4>
        <a:srgbClr val="000000"/>
      </a:accent4>
      <a:accent5>
        <a:srgbClr val="F6D3AA"/>
      </a:accent5>
      <a:accent6>
        <a:srgbClr val="56A4B9"/>
      </a:accent6>
      <a:hlink>
        <a:srgbClr val="168BBA"/>
      </a:hlink>
      <a:folHlink>
        <a:srgbClr val="680000"/>
      </a:folHlink>
    </a:clrScheme>
    <a:fontScheme name="12_預設簡報設計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6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6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2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WPG世平_CN範本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WPG世平_CN範本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WPG世平_CN範本_1</Template>
  <TotalTime>24788</TotalTime>
  <Words>1467</Words>
  <Application>Microsoft Office PowerPoint</Application>
  <PresentationFormat>全屏显示(4:3)</PresentationFormat>
  <Paragraphs>347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1_WPG Corp</vt:lpstr>
      <vt:lpstr>12_預設簡報設計</vt:lpstr>
      <vt:lpstr>13_預設簡報設計</vt:lpstr>
      <vt:lpstr>2_WPG Corp</vt:lpstr>
      <vt:lpstr>15_預設簡報設計</vt:lpstr>
      <vt:lpstr>1_WPG世平_CN範本_1</vt:lpstr>
      <vt:lpstr>2_WPG世平_CN範本_1</vt:lpstr>
      <vt:lpstr>幻灯片 1</vt:lpstr>
      <vt:lpstr>Agenda</vt:lpstr>
      <vt:lpstr>1. Version History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Company>WPGHoldings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标题微软正黑体(B)/Arial(B) 32pt  内文微软正黑体(R)/Arial(R) 18pt</dc:title>
  <dc:creator>Catherine</dc:creator>
  <cp:lastModifiedBy>Derek</cp:lastModifiedBy>
  <cp:revision>2435</cp:revision>
  <dcterms:created xsi:type="dcterms:W3CDTF">2015-04-10T06:10:42Z</dcterms:created>
  <dcterms:modified xsi:type="dcterms:W3CDTF">2018-10-08T00:55:00Z</dcterms:modified>
</cp:coreProperties>
</file>