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0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08" autoAdjust="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3F4F6-E06A-4759-A76C-E66CB4F7A591}" type="datetimeFigureOut">
              <a:rPr lang="zh-CN" altLang="en-US" smtClean="0"/>
              <a:pPr/>
              <a:t>2018/10/8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433EE-224B-4F52-A791-8358850721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317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7EAB3E-F48C-4F17-9C1E-0EDFB19B451D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888D04-E2F9-4766-9C7D-22C32D1C39A1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6DF9D0-C5CF-4766-AB22-98B4311C30B6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E7AA5A-8982-47BB-998F-C56076EC1F29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F2B047-8578-4043-B5E3-2C2436EE98C4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6FAC-4280-4904-ABA2-1E7B4B0D83A2}" type="datetimeFigureOut">
              <a:rPr lang="zh-CN" altLang="en-US" smtClean="0"/>
              <a:pPr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E949-1403-4039-92A4-368F16E78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6FAC-4280-4904-ABA2-1E7B4B0D83A2}" type="datetimeFigureOut">
              <a:rPr lang="zh-CN" altLang="en-US" smtClean="0"/>
              <a:pPr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E949-1403-4039-92A4-368F16E78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6FAC-4280-4904-ABA2-1E7B4B0D83A2}" type="datetimeFigureOut">
              <a:rPr lang="zh-CN" altLang="en-US" smtClean="0"/>
              <a:pPr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E949-1403-4039-92A4-368F16E78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6FAC-4280-4904-ABA2-1E7B4B0D83A2}" type="datetimeFigureOut">
              <a:rPr lang="zh-CN" altLang="en-US" smtClean="0"/>
              <a:pPr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E949-1403-4039-92A4-368F16E78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6FAC-4280-4904-ABA2-1E7B4B0D83A2}" type="datetimeFigureOut">
              <a:rPr lang="zh-CN" altLang="en-US" smtClean="0"/>
              <a:pPr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E949-1403-4039-92A4-368F16E78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6FAC-4280-4904-ABA2-1E7B4B0D83A2}" type="datetimeFigureOut">
              <a:rPr lang="zh-CN" altLang="en-US" smtClean="0"/>
              <a:pPr/>
              <a:t>2018/10/8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E949-1403-4039-92A4-368F16E78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6FAC-4280-4904-ABA2-1E7B4B0D83A2}" type="datetimeFigureOut">
              <a:rPr lang="zh-CN" altLang="en-US" smtClean="0"/>
              <a:pPr/>
              <a:t>2018/10/8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E949-1403-4039-92A4-368F16E78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6FAC-4280-4904-ABA2-1E7B4B0D83A2}" type="datetimeFigureOut">
              <a:rPr lang="zh-CN" altLang="en-US" smtClean="0"/>
              <a:pPr/>
              <a:t>2018/10/8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E949-1403-4039-92A4-368F16E78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6FAC-4280-4904-ABA2-1E7B4B0D83A2}" type="datetimeFigureOut">
              <a:rPr lang="zh-CN" altLang="en-US" smtClean="0"/>
              <a:pPr/>
              <a:t>2018/10/8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E949-1403-4039-92A4-368F16E78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6FAC-4280-4904-ABA2-1E7B4B0D83A2}" type="datetimeFigureOut">
              <a:rPr lang="zh-CN" altLang="en-US" smtClean="0"/>
              <a:pPr/>
              <a:t>2018/10/8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E949-1403-4039-92A4-368F16E78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6FAC-4280-4904-ABA2-1E7B4B0D83A2}" type="datetimeFigureOut">
              <a:rPr lang="zh-CN" altLang="en-US" smtClean="0"/>
              <a:pPr/>
              <a:t>2018/10/8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E949-1403-4039-92A4-368F16E78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76FAC-4280-4904-ABA2-1E7B4B0D83A2}" type="datetimeFigureOut">
              <a:rPr lang="zh-CN" altLang="en-US" smtClean="0"/>
              <a:pPr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0E949-1403-4039-92A4-368F16E78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14684909"/>
              </p:ext>
            </p:extLst>
          </p:nvPr>
        </p:nvGraphicFramePr>
        <p:xfrm>
          <a:off x="323528" y="719159"/>
          <a:ext cx="7992888" cy="6149554"/>
        </p:xfrm>
        <a:graphic>
          <a:graphicData uri="http://schemas.openxmlformats.org/drawingml/2006/table">
            <a:tbl>
              <a:tblPr/>
              <a:tblGrid>
                <a:gridCol w="79928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564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方案描述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2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方案名：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共享插座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581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功能描述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: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</a:pPr>
                      <a:r>
                        <a:rPr lang="en-US" altLang="zh-CN" sz="1400" dirty="0" smtClean="0">
                          <a:latin typeface="+mn-ea"/>
                          <a:cs typeface="Times New Roman" pitchFamily="18" charset="0"/>
                        </a:rPr>
                        <a:t>1. </a:t>
                      </a:r>
                      <a:r>
                        <a:rPr lang="zh-CN" altLang="en-US" sz="1400" dirty="0" smtClean="0">
                          <a:latin typeface="+mn-ea"/>
                          <a:cs typeface="Times New Roman" pitchFamily="18" charset="0"/>
                        </a:rPr>
                        <a:t>该方案是带有联网控制，</a:t>
                      </a:r>
                      <a:r>
                        <a:rPr lang="en-US" altLang="zh-CN" sz="1400" dirty="0" smtClean="0">
                          <a:latin typeface="+mn-ea"/>
                          <a:cs typeface="Times New Roman" pitchFamily="18" charset="0"/>
                        </a:rPr>
                        <a:t>16 </a:t>
                      </a:r>
                      <a:r>
                        <a:rPr lang="zh-CN" altLang="en-US" sz="1400" dirty="0" smtClean="0">
                          <a:latin typeface="+mn-ea"/>
                          <a:cs typeface="Times New Roman" pitchFamily="18" charset="0"/>
                        </a:rPr>
                        <a:t>路 </a:t>
                      </a:r>
                      <a:r>
                        <a:rPr lang="en-US" altLang="zh-CN" sz="1400" dirty="0" smtClean="0">
                          <a:latin typeface="+mn-ea"/>
                          <a:cs typeface="Times New Roman" pitchFamily="18" charset="0"/>
                        </a:rPr>
                        <a:t>IO </a:t>
                      </a:r>
                      <a:r>
                        <a:rPr lang="zh-CN" altLang="en-US" sz="1400" dirty="0" smtClean="0">
                          <a:latin typeface="+mn-ea"/>
                          <a:cs typeface="Times New Roman" pitchFamily="18" charset="0"/>
                        </a:rPr>
                        <a:t>控制等功能的共享插座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</a:pPr>
                      <a:r>
                        <a:rPr lang="en-US" altLang="zh-CN" sz="1400" dirty="0" smtClean="0">
                          <a:latin typeface="+mn-ea"/>
                          <a:cs typeface="Times New Roman" pitchFamily="18" charset="0"/>
                        </a:rPr>
                        <a:t>2. </a:t>
                      </a:r>
                      <a:r>
                        <a:rPr lang="zh-CN" altLang="en-US" sz="1400" dirty="0" smtClean="0">
                          <a:latin typeface="+mn-ea"/>
                          <a:cs typeface="Times New Roman" pitchFamily="18" charset="0"/>
                        </a:rPr>
                        <a:t>通过以太网连接云端，可以实现微信控制插座开关和收费</a:t>
                      </a:r>
                      <a:endParaRPr lang="en-US" altLang="zh-CN" sz="1400" dirty="0" smtClean="0">
                        <a:latin typeface="+mn-ea"/>
                      </a:endParaRPr>
                    </a:p>
                    <a:p>
                      <a:pPr marL="342900" lvl="0" indent="-342900">
                        <a:lnSpc>
                          <a:spcPct val="100000"/>
                        </a:lnSpc>
                      </a:pPr>
                      <a:r>
                        <a:rPr lang="en-US" altLang="zh-CN" sz="1400" dirty="0" smtClean="0">
                          <a:latin typeface="+mn-ea"/>
                        </a:rPr>
                        <a:t>3. </a:t>
                      </a:r>
                      <a:r>
                        <a:rPr lang="zh-CN" altLang="en-US" sz="1400" dirty="0" smtClean="0">
                          <a:latin typeface="+mn-ea"/>
                        </a:rPr>
                        <a:t>可以通过设备管控系统实现 </a:t>
                      </a:r>
                      <a:r>
                        <a:rPr lang="en-US" altLang="zh-CN" sz="1400" dirty="0" smtClean="0">
                          <a:latin typeface="+mn-ea"/>
                        </a:rPr>
                        <a:t>OTA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</a:pPr>
                      <a:r>
                        <a:rPr lang="en-US" altLang="zh-CN" sz="1400" dirty="0" smtClean="0">
                          <a:latin typeface="+mn-ea"/>
                        </a:rPr>
                        <a:t>4. 16 </a:t>
                      </a:r>
                      <a:r>
                        <a:rPr lang="zh-CN" altLang="en-US" sz="1400" dirty="0" smtClean="0">
                          <a:latin typeface="+mn-ea"/>
                        </a:rPr>
                        <a:t>路独立过流保护</a:t>
                      </a:r>
                      <a:endParaRPr lang="en-US" altLang="zh-CN" sz="1400" dirty="0" smtClean="0">
                        <a:latin typeface="+mn-ea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23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重要特征：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ARM Cortex-M4 </a:t>
                      </a: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内核，低功耗，高性能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以太网连接网络，实现微信智能控制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17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关键器件：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AutoNum type="arabicPeriod"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NXP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    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LPC54606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PMingLiU" pitchFamily="18" charset="-12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AutoNum type="arabicPeriod"/>
                        <a:tabLst/>
                        <a:defRPr/>
                      </a:pPr>
                      <a:r>
                        <a:rPr lang="en-US" altLang="zh-CN" sz="1400" kern="1200" baseline="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PMingLiU" pitchFamily="18" charset="-120"/>
                        </a:rPr>
                        <a:t>ON     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NCP1117ST33T3G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39136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方案进展：</a:t>
                      </a:r>
                      <a:endParaRPr kumimoji="0" lang="en-US" altLang="zh-CN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整机通过传导辐射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等待 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GPRS </a:t>
                      </a: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模块物料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等待洗板回来，代码业务逻辑已兼容 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GPRS </a:t>
                      </a: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模块，通过跳线正常 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Demo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整机正常 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Demo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亚克力板厂</a:t>
                      </a: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家制作第二套亚克力板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椭圆 11"/>
          <p:cNvSpPr/>
          <p:nvPr/>
        </p:nvSpPr>
        <p:spPr bwMode="auto">
          <a:xfrm>
            <a:off x="395536" y="781035"/>
            <a:ext cx="720725" cy="576263"/>
          </a:xfrm>
          <a:prstGeom prst="ellipse">
            <a:avLst/>
          </a:prstGeom>
          <a:solidFill>
            <a:srgbClr val="FF0000"/>
          </a:solidFill>
          <a:ln w="9525" cmpd="sng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91422" tIns="45712" rIns="91422" bIns="4571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kern="0" dirty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  <a:cs typeface="Arial" pitchFamily="34" charset="0"/>
                <a:sym typeface="宋体" pitchFamily="2" charset="-122"/>
              </a:rPr>
              <a:t>T</a:t>
            </a:r>
            <a:endParaRPr lang="zh-CN" altLang="en-US" sz="3200" b="1" kern="0" dirty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  <a:cs typeface="Arial" pitchFamily="34" charset="0"/>
              <a:sym typeface="宋体" pitchFamily="2" charset="-122"/>
            </a:endParaRPr>
          </a:p>
        </p:txBody>
      </p:sp>
      <p:grpSp>
        <p:nvGrpSpPr>
          <p:cNvPr id="26" name="组合 201"/>
          <p:cNvGrpSpPr/>
          <p:nvPr/>
        </p:nvGrpSpPr>
        <p:grpSpPr>
          <a:xfrm>
            <a:off x="1522248" y="5517232"/>
            <a:ext cx="745496" cy="307777"/>
            <a:chOff x="5940152" y="2708920"/>
            <a:chExt cx="745496" cy="307777"/>
          </a:xfrm>
        </p:grpSpPr>
        <p:grpSp>
          <p:nvGrpSpPr>
            <p:cNvPr id="27" name="组合 115"/>
            <p:cNvGrpSpPr/>
            <p:nvPr/>
          </p:nvGrpSpPr>
          <p:grpSpPr>
            <a:xfrm>
              <a:off x="5940152" y="2780928"/>
              <a:ext cx="745496" cy="216024"/>
              <a:chOff x="2420144" y="2852936"/>
              <a:chExt cx="745496" cy="216024"/>
            </a:xfrm>
          </p:grpSpPr>
          <p:sp>
            <p:nvSpPr>
              <p:cNvPr id="29" name="圆角矩形 28"/>
              <p:cNvSpPr/>
              <p:nvPr/>
            </p:nvSpPr>
            <p:spPr>
              <a:xfrm>
                <a:off x="2420144" y="2852936"/>
                <a:ext cx="105808" cy="207923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bg1"/>
                </a:solidFill>
              </a:ln>
              <a:effectLst>
                <a:softEdge rad="31750"/>
              </a:effectLst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2517568" y="2852936"/>
                <a:ext cx="105808" cy="207923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bg1"/>
                </a:solidFill>
              </a:ln>
              <a:effectLst>
                <a:softEdge rad="31750"/>
              </a:effectLst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2627784" y="2852936"/>
                <a:ext cx="105808" cy="207923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bg1"/>
                </a:solidFill>
              </a:ln>
              <a:effectLst>
                <a:softEdge rad="31750"/>
              </a:effectLst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2708176" y="2852936"/>
                <a:ext cx="105808" cy="207923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bg1"/>
                </a:solidFill>
              </a:ln>
              <a:effectLst>
                <a:softEdge rad="31750"/>
              </a:effectLst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2843808" y="2852936"/>
                <a:ext cx="105808" cy="207923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bg1"/>
                </a:solidFill>
              </a:ln>
              <a:effectLst>
                <a:softEdge rad="31750"/>
              </a:effectLst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2949616" y="2852936"/>
                <a:ext cx="105808" cy="207923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bg1"/>
                </a:solidFill>
              </a:ln>
              <a:effectLst>
                <a:softEdge rad="31750"/>
              </a:effectLst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3059832" y="2852936"/>
                <a:ext cx="105808" cy="207923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  <a:effectLst>
                <a:softEdge rad="31750"/>
              </a:effectLst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2420144" y="2852936"/>
                <a:ext cx="745496" cy="216024"/>
              </a:xfrm>
              <a:prstGeom prst="roundRect">
                <a:avLst/>
              </a:prstGeom>
              <a:noFill/>
              <a:ln w="19050"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5965568" y="2708920"/>
              <a:ext cx="720080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 dirty="0" smtClean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</a:rPr>
                <a:t>90%</a:t>
              </a:r>
              <a:endParaRPr lang="zh-CN" altLang="en-US" sz="14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pic>
        <p:nvPicPr>
          <p:cNvPr id="17" name="Picture 2" descr="C:\Users\Jane.Yu\Pictures\IoT.pn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7387" y="116632"/>
            <a:ext cx="1163637" cy="517525"/>
          </a:xfrm>
          <a:prstGeom prst="rect">
            <a:avLst/>
          </a:prstGeom>
          <a:noFill/>
        </p:spPr>
      </p:pic>
      <p:sp>
        <p:nvSpPr>
          <p:cNvPr id="19" name="标题 1"/>
          <p:cNvSpPr txBox="1">
            <a:spLocks noChangeArrowheads="1"/>
          </p:cNvSpPr>
          <p:nvPr/>
        </p:nvSpPr>
        <p:spPr>
          <a:xfrm>
            <a:off x="0" y="545"/>
            <a:ext cx="9144000" cy="692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Arial" pitchFamily="34" charset="0"/>
              </a:rPr>
              <a:t>P18-001. Socket Sharing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2263" y="692696"/>
          <a:ext cx="8498209" cy="5832648"/>
        </p:xfrm>
        <a:graphic>
          <a:graphicData uri="http://schemas.openxmlformats.org/drawingml/2006/table">
            <a:tbl>
              <a:tblPr/>
              <a:tblGrid>
                <a:gridCol w="84982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9246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方案照片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80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30" name="标题 1"/>
          <p:cNvSpPr>
            <a:spLocks noGrp="1" noChangeArrowheads="1"/>
          </p:cNvSpPr>
          <p:nvPr>
            <p:ph type="ctrTitle"/>
          </p:nvPr>
        </p:nvSpPr>
        <p:spPr>
          <a:xfrm>
            <a:off x="0" y="545"/>
            <a:ext cx="9144000" cy="692151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P18-001. Socket Sharing</a:t>
            </a:r>
            <a:endParaRPr lang="zh-CN" altLang="en-US" sz="3200" b="1" dirty="0" smtClean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pic>
        <p:nvPicPr>
          <p:cNvPr id="7" name="Picture 2" descr="C:\Users\Jane.Yu\Pictures\IoT.pn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7387" y="116632"/>
            <a:ext cx="1163637" cy="517525"/>
          </a:xfrm>
          <a:prstGeom prst="rect">
            <a:avLst/>
          </a:prstGeom>
          <a:noFill/>
        </p:spPr>
      </p:pic>
      <p:sp>
        <p:nvSpPr>
          <p:cNvPr id="9" name="椭圆 8"/>
          <p:cNvSpPr/>
          <p:nvPr/>
        </p:nvSpPr>
        <p:spPr bwMode="auto">
          <a:xfrm>
            <a:off x="395536" y="781035"/>
            <a:ext cx="720725" cy="576263"/>
          </a:xfrm>
          <a:prstGeom prst="ellipse">
            <a:avLst/>
          </a:prstGeom>
          <a:solidFill>
            <a:srgbClr val="FF0000"/>
          </a:solidFill>
          <a:ln w="9525" cmpd="sng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91422" tIns="45712" rIns="91422" bIns="4571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kern="0" dirty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  <a:cs typeface="Arial" pitchFamily="34" charset="0"/>
                <a:sym typeface="宋体" pitchFamily="2" charset="-122"/>
              </a:rPr>
              <a:t>T</a:t>
            </a:r>
            <a:endParaRPr lang="zh-CN" altLang="en-US" sz="3200" b="1" kern="0" dirty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  <a:cs typeface="Arial" pitchFamily="34" charset="0"/>
              <a:sym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2668225" y="1516351"/>
            <a:ext cx="3699030" cy="4932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02933758"/>
              </p:ext>
            </p:extLst>
          </p:nvPr>
        </p:nvGraphicFramePr>
        <p:xfrm>
          <a:off x="323528" y="692697"/>
          <a:ext cx="8496944" cy="5672635"/>
        </p:xfrm>
        <a:graphic>
          <a:graphicData uri="http://schemas.openxmlformats.org/drawingml/2006/table">
            <a:tbl>
              <a:tblPr/>
              <a:tblGrid>
                <a:gridCol w="31683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79091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方案市场资讯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98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提议人 ：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AutoNum type="arabicPeriod"/>
                        <a:tabLst/>
                        <a:defRPr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PM  Jeff Lu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AutoNum type="arabicPeriod"/>
                        <a:tabLst/>
                        <a:defRPr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A-TME  Vince Zheng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审批人 ：</a:t>
                      </a:r>
                      <a:endParaRPr kumimoji="0" lang="en-US" altLang="zh-CN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AutoNum type="arabicPeriod"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FM </a:t>
                      </a:r>
                      <a:r>
                        <a:rPr lang="en-US" altLang="zh-CN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CJ Huang</a:t>
                      </a:r>
                      <a:endParaRPr kumimoji="0" lang="en-US" altLang="zh-CN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  <a:sym typeface="Arial" pitchFamily="34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AutoNum type="arabicPeriod"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Sales Tomson Lin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AutoNum type="arabicPeriod"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ATD-SZ Lawrence Lin</a:t>
                      </a:r>
                      <a:endParaRPr kumimoji="0" lang="zh-CN" alt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做此方案的好处 ：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有利于芯片推广，抢占共享插座市场。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181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重点客户群 ：</a:t>
                      </a:r>
                      <a:endParaRPr kumimoji="0" lang="en-US" altLang="zh-CN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深圳全景视觉</a:t>
                      </a:r>
                      <a:r>
                        <a:rPr lang="en-US" altLang="zh-CN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中山远大，聚电，米尔，科陆，科士达，盛弘，国耀，健网</a:t>
                      </a:r>
                      <a:r>
                        <a:rPr lang="en-US" altLang="zh-CN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深圳罗格朗，深圳共进电子，深圳致趣科技，深圳金安通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8823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市场现状 </a:t>
                      </a: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:</a:t>
                      </a:r>
                      <a:endParaRPr kumimoji="0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162" name="标题 1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69215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P18-001. Socket Sharing</a:t>
            </a:r>
            <a:endParaRPr lang="zh-CN" altLang="en-US" sz="3200" b="1" dirty="0" smtClean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67544" y="4725145"/>
          <a:ext cx="8280920" cy="1491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6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278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850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8508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1368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8253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0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TAM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分类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微小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小型</a:t>
                      </a:r>
                      <a:endParaRPr lang="en-US" altLang="zh-CN" sz="1400" b="1" kern="12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中型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大型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超大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430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市场的状态</a:t>
                      </a:r>
                      <a:endParaRPr lang="en-US" altLang="zh-CN" sz="1400" b="1" kern="12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蹲点</a:t>
                      </a:r>
                      <a:endParaRPr lang="en-US" altLang="zh-CN" sz="1400" b="1" kern="12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运作</a:t>
                      </a:r>
                      <a:endParaRPr lang="en-US" altLang="zh-CN" sz="1400" b="1" kern="12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成型</a:t>
                      </a:r>
                      <a:endParaRPr lang="en-US" altLang="zh-CN" sz="1400" b="1" kern="12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成熟</a:t>
                      </a:r>
                      <a:endParaRPr lang="en-US" altLang="zh-CN" sz="1400" b="1" kern="12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衰退</a:t>
                      </a:r>
                      <a:endParaRPr lang="en-US" altLang="zh-CN" sz="1400" b="1" kern="12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2846">
                <a:tc>
                  <a:txBody>
                    <a:bodyPr/>
                    <a:lstStyle/>
                    <a:p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我们的状态</a:t>
                      </a:r>
                      <a:endParaRPr lang="en-US" altLang="zh-CN" sz="1400" b="1" kern="12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蹲点</a:t>
                      </a:r>
                      <a:endParaRPr lang="en-US" altLang="zh-CN" sz="1400" b="1" kern="12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运作</a:t>
                      </a:r>
                      <a:endParaRPr lang="en-US" altLang="zh-CN" sz="1400" b="1" kern="12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成型</a:t>
                      </a:r>
                      <a:endParaRPr lang="en-US" altLang="zh-CN" sz="1400" b="1" kern="12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成熟</a:t>
                      </a:r>
                      <a:endParaRPr lang="en-US" altLang="zh-CN" sz="1400" b="1" kern="12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衰退</a:t>
                      </a:r>
                      <a:endParaRPr lang="en-US" altLang="zh-CN" sz="1400" b="1" kern="12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" name="Picture 2" descr="C:\Users\Jane.Yu\Pictures\IoT.pn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7387" y="116632"/>
            <a:ext cx="1163637" cy="517525"/>
          </a:xfrm>
          <a:prstGeom prst="rect">
            <a:avLst/>
          </a:prstGeom>
          <a:noFill/>
        </p:spPr>
      </p:pic>
      <p:sp>
        <p:nvSpPr>
          <p:cNvPr id="11" name="椭圆 10"/>
          <p:cNvSpPr/>
          <p:nvPr/>
        </p:nvSpPr>
        <p:spPr bwMode="auto">
          <a:xfrm>
            <a:off x="395536" y="781035"/>
            <a:ext cx="720725" cy="576263"/>
          </a:xfrm>
          <a:prstGeom prst="ellipse">
            <a:avLst/>
          </a:prstGeom>
          <a:solidFill>
            <a:srgbClr val="FF0000"/>
          </a:solidFill>
          <a:ln w="9525" cmpd="sng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91422" tIns="45712" rIns="91422" bIns="4571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kern="0" dirty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  <a:cs typeface="Arial" pitchFamily="34" charset="0"/>
                <a:sym typeface="宋体" pitchFamily="2" charset="-122"/>
              </a:rPr>
              <a:t>T</a:t>
            </a:r>
            <a:endParaRPr lang="zh-CN" altLang="en-US" sz="3200" b="1" kern="0" dirty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  <a:cs typeface="Arial" pitchFamily="34" charset="0"/>
              <a:sym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14282" y="692696"/>
          <a:ext cx="8714209" cy="5810470"/>
        </p:xfrm>
        <a:graphic>
          <a:graphicData uri="http://schemas.openxmlformats.org/drawingml/2006/table">
            <a:tbl>
              <a:tblPr/>
              <a:tblGrid>
                <a:gridCol w="87142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功能框图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1838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78" name="标题 1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69215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P18-001. Socket Sharing</a:t>
            </a:r>
            <a:endParaRPr lang="zh-CN" altLang="en-US" sz="3200" b="1" dirty="0" smtClean="0">
              <a:latin typeface="+mn-ea"/>
              <a:ea typeface="+mn-ea"/>
              <a:cs typeface="Arial" pitchFamily="34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67544" y="1700808"/>
            <a:ext cx="8280920" cy="4752528"/>
            <a:chOff x="467544" y="1052736"/>
            <a:chExt cx="8064896" cy="5256584"/>
          </a:xfrm>
        </p:grpSpPr>
        <p:sp>
          <p:nvSpPr>
            <p:cNvPr id="48" name="矩形 47"/>
            <p:cNvSpPr/>
            <p:nvPr/>
          </p:nvSpPr>
          <p:spPr bwMode="auto">
            <a:xfrm>
              <a:off x="467544" y="5990739"/>
              <a:ext cx="1122072" cy="3185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Arial" pitchFamily="34" charset="0"/>
                <a:buNone/>
                <a:defRPr/>
              </a:pPr>
              <a:r>
                <a:rPr lang="zh-TW" altLang="en-US" sz="1200" b="1" dirty="0" smtClean="0">
                  <a:solidFill>
                    <a:schemeClr val="tx1"/>
                  </a:solidFill>
                  <a:latin typeface="+mn-ea"/>
                  <a:cs typeface="Arial" pitchFamily="34" charset="0"/>
                </a:rPr>
                <a:t>世平暫不提供</a:t>
              </a:r>
              <a:endParaRPr lang="en-US" altLang="zh-CN" sz="1200" b="1" dirty="0">
                <a:solidFill>
                  <a:schemeClr val="tx1"/>
                </a:solidFill>
                <a:latin typeface="+mn-ea"/>
                <a:cs typeface="Arial" pitchFamily="34" charset="0"/>
              </a:endParaRP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467544" y="5656162"/>
              <a:ext cx="1122072" cy="312738"/>
            </a:xfrm>
            <a:prstGeom prst="rect">
              <a:avLst/>
            </a:prstGeom>
            <a:solidFill>
              <a:srgbClr val="00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Arial" pitchFamily="34" charset="0"/>
                <a:buNone/>
                <a:defRPr/>
              </a:pPr>
              <a:r>
                <a:rPr lang="zh-TW" altLang="en-US" sz="1200" b="1" dirty="0" smtClean="0">
                  <a:solidFill>
                    <a:schemeClr val="tx1"/>
                  </a:solidFill>
                  <a:latin typeface="+mn-ea"/>
                  <a:cs typeface="Arial" pitchFamily="34" charset="0"/>
                </a:rPr>
                <a:t>世平提供</a:t>
              </a:r>
              <a:endParaRPr lang="en-US" altLang="zh-CN" sz="1200" b="1" dirty="0">
                <a:latin typeface="+mn-ea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>
            <a:xfrm flipH="1" flipV="1">
              <a:off x="2006904" y="1328062"/>
              <a:ext cx="4725336" cy="1694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1757812" y="1162866"/>
              <a:ext cx="249090" cy="82597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+mn-ea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1820085" y="1272996"/>
              <a:ext cx="124546" cy="11013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+mn-ea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1820085" y="1493255"/>
              <a:ext cx="124546" cy="11013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+mn-ea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1820085" y="1713515"/>
              <a:ext cx="124546" cy="11013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+mn-ea"/>
              </a:endParaRPr>
            </a:p>
          </p:txBody>
        </p:sp>
        <p:cxnSp>
          <p:nvCxnSpPr>
            <p:cNvPr id="55" name="直接连接符 54"/>
            <p:cNvCxnSpPr>
              <a:stCxn id="79" idx="1"/>
            </p:cNvCxnSpPr>
            <p:nvPr/>
          </p:nvCxnSpPr>
          <p:spPr>
            <a:xfrm flipH="1" flipV="1">
              <a:off x="2006904" y="1768580"/>
              <a:ext cx="1628992" cy="932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335817" y="1272996"/>
              <a:ext cx="385335" cy="70788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1200" dirty="0" smtClean="0">
                  <a:latin typeface="+mn-ea"/>
                </a:rPr>
                <a:t>交流输入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9632" y="1052736"/>
              <a:ext cx="5137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+mn-ea"/>
                </a:rPr>
                <a:t>220V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431171" y="352173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+mn-ea"/>
                </a:rPr>
                <a:t>5V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110314" y="1492544"/>
              <a:ext cx="180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+mn-ea"/>
                </a:rPr>
                <a:t>L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88095" y="1291672"/>
              <a:ext cx="2729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+mn-ea"/>
                </a:rPr>
                <a:t>N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6747852" y="1196752"/>
              <a:ext cx="560452" cy="7200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ctr"/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  <a:p>
              <a:pPr marL="342900" indent="-342900" algn="ctr"/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插座</a:t>
              </a:r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648129" y="3047781"/>
              <a:ext cx="1427435" cy="4320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/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交流转直流模块</a:t>
              </a:r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455545" y="2543725"/>
              <a:ext cx="2628623" cy="2113647"/>
            </a:xfrm>
            <a:prstGeom prst="rect">
              <a:avLst/>
            </a:prstGeom>
            <a:solidFill>
              <a:srgbClr val="00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ctr">
                <a:lnSpc>
                  <a:spcPct val="2000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+mn-ea"/>
                </a:rPr>
                <a:t>MCU</a:t>
              </a:r>
            </a:p>
            <a:p>
              <a:pPr marL="342900" indent="-342900" algn="ctr"/>
              <a:r>
                <a:rPr lang="en-US" altLang="zh-CN" dirty="0" smtClean="0">
                  <a:solidFill>
                    <a:schemeClr val="tx1"/>
                  </a:solidFill>
                  <a:latin typeface="+mn-ea"/>
                </a:rPr>
                <a:t>LPC54606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6516216" y="4005064"/>
              <a:ext cx="936104" cy="50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ctr"/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以太网 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+mn-ea"/>
                </a:rPr>
                <a:t>IC</a:t>
              </a:r>
            </a:p>
            <a:p>
              <a:pPr marL="342900" indent="-342900" algn="ctr"/>
              <a:r>
                <a:rPr lang="en-US" altLang="zh-CN" sz="1200" dirty="0" smtClean="0">
                  <a:solidFill>
                    <a:schemeClr val="tx1"/>
                  </a:solidFill>
                  <a:latin typeface="+mn-ea"/>
                </a:rPr>
                <a:t>LAN8720A</a:t>
              </a:r>
            </a:p>
          </p:txBody>
        </p:sp>
        <p:sp>
          <p:nvSpPr>
            <p:cNvPr id="69" name="矩形 68"/>
            <p:cNvSpPr/>
            <p:nvPr/>
          </p:nvSpPr>
          <p:spPr>
            <a:xfrm>
              <a:off x="6541632" y="3289218"/>
              <a:ext cx="936000" cy="50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ctr"/>
              <a:r>
                <a:rPr lang="en-US" altLang="zh-CN" sz="1200" dirty="0" smtClean="0">
                  <a:solidFill>
                    <a:schemeClr val="tx1"/>
                  </a:solidFill>
                  <a:latin typeface="+mn-ea"/>
                </a:rPr>
                <a:t>BLE </a:t>
              </a:r>
            </a:p>
            <a:p>
              <a:pPr marL="342900" indent="-342900" algn="ctr"/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模块接口</a:t>
              </a:r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1655345" y="3887875"/>
              <a:ext cx="1410191" cy="669251"/>
            </a:xfrm>
            <a:prstGeom prst="rect">
              <a:avLst/>
            </a:prstGeom>
            <a:solidFill>
              <a:srgbClr val="00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ctr"/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低压差线性稳压器</a:t>
              </a:r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  <a:p>
              <a:pPr marL="342900" indent="-342900" algn="ctr"/>
              <a:r>
                <a:rPr lang="en-US" altLang="zh-CN" sz="1200" dirty="0" smtClean="0">
                  <a:solidFill>
                    <a:schemeClr val="tx1"/>
                  </a:solidFill>
                  <a:latin typeface="+mn-ea"/>
                </a:rPr>
                <a:t>NCP1117ST33T3G</a:t>
              </a:r>
            </a:p>
            <a:p>
              <a:pPr marL="342900" indent="-342900" algn="ctr">
                <a:lnSpc>
                  <a:spcPct val="200000"/>
                </a:lnSpc>
              </a:pPr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7920440" y="4005064"/>
              <a:ext cx="612000" cy="50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ctr"/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网口</a:t>
              </a:r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  <a:p>
              <a:pPr marL="342900" indent="-342900" algn="ctr"/>
              <a:r>
                <a:rPr lang="en-US" altLang="zh-CN" sz="1200" dirty="0" smtClean="0">
                  <a:solidFill>
                    <a:schemeClr val="tx1"/>
                  </a:solidFill>
                  <a:latin typeface="+mn-ea"/>
                </a:rPr>
                <a:t>RJ45</a:t>
              </a:r>
            </a:p>
          </p:txBody>
        </p:sp>
        <p:cxnSp>
          <p:nvCxnSpPr>
            <p:cNvPr id="72" name="直接箭头连接符 71"/>
            <p:cNvCxnSpPr>
              <a:stCxn id="64" idx="2"/>
              <a:endCxn id="70" idx="0"/>
            </p:cNvCxnSpPr>
            <p:nvPr/>
          </p:nvCxnSpPr>
          <p:spPr>
            <a:xfrm flipH="1">
              <a:off x="2360440" y="3479829"/>
              <a:ext cx="1406" cy="40804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069175" y="1052736"/>
              <a:ext cx="359323" cy="282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+mn-ea"/>
                </a:rPr>
                <a:t>PE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23497" y="3642965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+mn-ea"/>
                </a:rPr>
                <a:t>3.3V</a:t>
              </a:r>
              <a:endParaRPr lang="zh-CN" altLang="en-US" sz="1200" dirty="0">
                <a:latin typeface="+mn-ea"/>
              </a:endParaRPr>
            </a:p>
          </p:txBody>
        </p:sp>
        <p:cxnSp>
          <p:nvCxnSpPr>
            <p:cNvPr id="75" name="直接箭头连接符 74"/>
            <p:cNvCxnSpPr/>
            <p:nvPr/>
          </p:nvCxnSpPr>
          <p:spPr>
            <a:xfrm flipV="1">
              <a:off x="4067944" y="1916832"/>
              <a:ext cx="0" cy="64807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1" descr="C:\Users\claude.gao\AppData\Roaming\Tencent\Users\943302071\QQ\WinTemp\RichOle\{)B}@L4SMQR18GX}N8IIMQH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3968" y="4221088"/>
              <a:ext cx="1050062" cy="360040"/>
            </a:xfrm>
            <a:prstGeom prst="rect">
              <a:avLst/>
            </a:prstGeom>
            <a:noFill/>
          </p:spPr>
        </p:pic>
        <p:pic>
          <p:nvPicPr>
            <p:cNvPr id="77" name="Picture 2" descr="C:\Users\claude.gao\AppData\Roaming\Tencent\Users\943302071\QQ\WinTemp\RichOle\Z}P5Z3{AIND5I%{YWNW6ZWM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66093" y="4318190"/>
              <a:ext cx="253348" cy="216022"/>
            </a:xfrm>
            <a:prstGeom prst="rect">
              <a:avLst/>
            </a:prstGeom>
            <a:noFill/>
          </p:spPr>
        </p:pic>
        <p:cxnSp>
          <p:nvCxnSpPr>
            <p:cNvPr id="78" name="直接箭头连接符 77"/>
            <p:cNvCxnSpPr/>
            <p:nvPr/>
          </p:nvCxnSpPr>
          <p:spPr>
            <a:xfrm>
              <a:off x="3065536" y="3999609"/>
              <a:ext cx="390009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矩形 78"/>
            <p:cNvSpPr/>
            <p:nvPr/>
          </p:nvSpPr>
          <p:spPr>
            <a:xfrm>
              <a:off x="3635896" y="1633886"/>
              <a:ext cx="792088" cy="2880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ctr"/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继电器</a:t>
              </a:r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  <a:p>
              <a:pPr marL="342900" indent="-342900" algn="ctr"/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80" name="直接箭头连接符 79"/>
            <p:cNvCxnSpPr/>
            <p:nvPr/>
          </p:nvCxnSpPr>
          <p:spPr>
            <a:xfrm>
              <a:off x="2303417" y="1773666"/>
              <a:ext cx="0" cy="130038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>
              <a:off x="2501300" y="1557642"/>
              <a:ext cx="0" cy="151640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>
              <a:off x="2711689" y="1341618"/>
              <a:ext cx="0" cy="173242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endCxn id="63" idx="1"/>
            </p:cNvCxnSpPr>
            <p:nvPr/>
          </p:nvCxnSpPr>
          <p:spPr>
            <a:xfrm flipV="1">
              <a:off x="1943377" y="1556792"/>
              <a:ext cx="4804475" cy="508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矩形 83"/>
            <p:cNvSpPr/>
            <p:nvPr/>
          </p:nvSpPr>
          <p:spPr>
            <a:xfrm>
              <a:off x="1835696" y="4914903"/>
              <a:ext cx="835608" cy="4625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anchor="t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ctr"/>
              <a:r>
                <a:rPr lang="en-US" altLang="zh-CN" sz="1200" dirty="0" smtClean="0">
                  <a:solidFill>
                    <a:schemeClr val="tx1"/>
                  </a:solidFill>
                  <a:latin typeface="+mn-ea"/>
                </a:rPr>
                <a:t>JTAG </a:t>
              </a:r>
            </a:p>
            <a:p>
              <a:pPr marL="342900" indent="-342900" algn="ctr"/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调试接口</a:t>
              </a:r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067944" y="2137942"/>
              <a:ext cx="7920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16 </a:t>
              </a:r>
              <a:r>
                <a:rPr lang="zh-CN" altLang="en-US" sz="1100" dirty="0" smtClean="0"/>
                <a:t>路 </a:t>
              </a:r>
              <a:r>
                <a:rPr lang="en-US" altLang="zh-CN" sz="1100" dirty="0" smtClean="0"/>
                <a:t>IO</a:t>
              </a:r>
              <a:endParaRPr lang="zh-CN" altLang="en-US" sz="1100" dirty="0"/>
            </a:p>
          </p:txBody>
        </p:sp>
        <p:grpSp>
          <p:nvGrpSpPr>
            <p:cNvPr id="86" name="组合 52"/>
            <p:cNvGrpSpPr/>
            <p:nvPr/>
          </p:nvGrpSpPr>
          <p:grpSpPr>
            <a:xfrm>
              <a:off x="2671304" y="4653136"/>
              <a:ext cx="1324632" cy="504056"/>
              <a:chOff x="3563888" y="4293096"/>
              <a:chExt cx="2126885" cy="362158"/>
            </a:xfrm>
          </p:grpSpPr>
          <p:cxnSp>
            <p:nvCxnSpPr>
              <p:cNvPr id="96" name="直接箭头连接符 95"/>
              <p:cNvCxnSpPr/>
              <p:nvPr/>
            </p:nvCxnSpPr>
            <p:spPr>
              <a:xfrm flipH="1" flipV="1">
                <a:off x="3563888" y="4653136"/>
                <a:ext cx="2126885" cy="211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箭头连接符 96"/>
              <p:cNvCxnSpPr/>
              <p:nvPr/>
            </p:nvCxnSpPr>
            <p:spPr>
              <a:xfrm flipV="1">
                <a:off x="5690773" y="4293096"/>
                <a:ext cx="0" cy="36004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矩形 86"/>
            <p:cNvSpPr/>
            <p:nvPr/>
          </p:nvSpPr>
          <p:spPr>
            <a:xfrm>
              <a:off x="4788024" y="1628800"/>
              <a:ext cx="792088" cy="2880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ctr"/>
              <a:r>
                <a:rPr lang="en-US" altLang="zh-CN" sz="1200" dirty="0" smtClean="0">
                  <a:solidFill>
                    <a:schemeClr val="tx1"/>
                  </a:solidFill>
                  <a:latin typeface="+mn-ea"/>
                </a:rPr>
                <a:t>Fuse</a:t>
              </a:r>
            </a:p>
            <a:p>
              <a:pPr marL="342900" indent="-342900" algn="ctr"/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88" name="直接连接符 87"/>
            <p:cNvCxnSpPr/>
            <p:nvPr/>
          </p:nvCxnSpPr>
          <p:spPr>
            <a:xfrm>
              <a:off x="5580112" y="1772816"/>
              <a:ext cx="115212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/>
            <p:cNvSpPr/>
            <p:nvPr/>
          </p:nvSpPr>
          <p:spPr>
            <a:xfrm>
              <a:off x="6541632" y="2569140"/>
              <a:ext cx="936104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ctr"/>
              <a:r>
                <a:rPr lang="en-US" altLang="zh-CN" sz="1200" dirty="0" smtClean="0">
                  <a:solidFill>
                    <a:schemeClr val="tx1"/>
                  </a:solidFill>
                  <a:latin typeface="+mn-ea"/>
                </a:rPr>
                <a:t>GPRS </a:t>
              </a:r>
            </a:p>
            <a:p>
              <a:pPr marL="342900" indent="-342900" algn="ctr"/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模块接口</a:t>
              </a:r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0" name="直接箭头连接符 89"/>
            <p:cNvCxnSpPr/>
            <p:nvPr/>
          </p:nvCxnSpPr>
          <p:spPr>
            <a:xfrm rot="16200000">
              <a:off x="6325608" y="2628440"/>
              <a:ext cx="0" cy="45746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 rot="16200000">
              <a:off x="6312900" y="3276510"/>
              <a:ext cx="0" cy="45746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/>
            <p:nvPr/>
          </p:nvCxnSpPr>
          <p:spPr>
            <a:xfrm rot="16200000">
              <a:off x="6287484" y="4064364"/>
              <a:ext cx="0" cy="45746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 rot="16200000">
              <a:off x="7681052" y="4064365"/>
              <a:ext cx="0" cy="45746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87" idx="1"/>
            </p:cNvCxnSpPr>
            <p:nvPr/>
          </p:nvCxnSpPr>
          <p:spPr>
            <a:xfrm flipH="1">
              <a:off x="4427984" y="1772816"/>
              <a:ext cx="36004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5" name="Picture 2" descr="C:\Users\Jane.Yu\Pictures\IoT.pn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7387" y="116632"/>
            <a:ext cx="1163637" cy="517525"/>
          </a:xfrm>
          <a:prstGeom prst="rect">
            <a:avLst/>
          </a:prstGeom>
          <a:noFill/>
        </p:spPr>
      </p:pic>
      <p:sp>
        <p:nvSpPr>
          <p:cNvPr id="106" name="椭圆 105"/>
          <p:cNvSpPr/>
          <p:nvPr/>
        </p:nvSpPr>
        <p:spPr bwMode="auto">
          <a:xfrm>
            <a:off x="395536" y="781035"/>
            <a:ext cx="720725" cy="576263"/>
          </a:xfrm>
          <a:prstGeom prst="ellipse">
            <a:avLst/>
          </a:prstGeom>
          <a:solidFill>
            <a:srgbClr val="FF0000"/>
          </a:solidFill>
          <a:ln w="9525" cmpd="sng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91422" tIns="45712" rIns="91422" bIns="4571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kern="0" dirty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  <a:cs typeface="Arial" pitchFamily="34" charset="0"/>
                <a:sym typeface="宋体" pitchFamily="2" charset="-122"/>
              </a:rPr>
              <a:t>T</a:t>
            </a:r>
            <a:endParaRPr lang="zh-CN" altLang="en-US" sz="3200" b="1" kern="0" dirty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  <a:cs typeface="Arial" pitchFamily="34" charset="0"/>
              <a:sym typeface="宋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2263" y="692697"/>
          <a:ext cx="8426201" cy="5760640"/>
        </p:xfrm>
        <a:graphic>
          <a:graphicData uri="http://schemas.openxmlformats.org/drawingml/2006/table">
            <a:tbl>
              <a:tblPr/>
              <a:tblGrid>
                <a:gridCol w="84262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9187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物料清单表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41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02" name="标题 1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69215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P18-001. Socket Sharing</a:t>
            </a:r>
            <a:endParaRPr lang="zh-CN" altLang="en-US" sz="3200" b="1" dirty="0" smtClean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4905052"/>
              </p:ext>
            </p:extLst>
          </p:nvPr>
        </p:nvGraphicFramePr>
        <p:xfrm>
          <a:off x="611560" y="1844824"/>
          <a:ext cx="7848871" cy="370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40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55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8887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854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7500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No.</a:t>
                      </a:r>
                      <a:endParaRPr lang="zh-CN" altLang="en-US" sz="1800" b="1" dirty="0"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Vendor</a:t>
                      </a:r>
                      <a:endParaRPr lang="zh-CN" altLang="en-US" sz="1800" b="1" dirty="0"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Item</a:t>
                      </a:r>
                      <a:endParaRPr lang="zh-CN" altLang="en-US" sz="1800" b="1" dirty="0"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Description</a:t>
                      </a:r>
                      <a:endParaRPr lang="zh-CN" altLang="en-US" sz="1800" b="1" dirty="0"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Count</a:t>
                      </a:r>
                      <a:endParaRPr lang="zh-CN" altLang="en-US" sz="1800" b="1" dirty="0"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NXP</a:t>
                      </a:r>
                      <a:endParaRPr lang="zh-CN" altLang="en-US" sz="1600" kern="1200" dirty="0" smtClean="0">
                        <a:solidFill>
                          <a:schemeClr val="dk1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indent="-342900"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LPC54606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MCU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PMingLiU" pitchFamily="18" charset="-120"/>
                        </a:rPr>
                        <a:t>1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PMingLiU" pitchFamily="18" charset="-12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2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itchFamily="34" charset="0"/>
                          <a:sym typeface="Arial" pitchFamily="34" charset="0"/>
                        </a:rPr>
                        <a:t>ON</a:t>
                      </a:r>
                      <a:endParaRPr lang="zh-CN" altLang="en-US" sz="16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NCP1117ST33T3G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LDO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600" b="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600" b="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0" kern="1200" dirty="0" smtClean="0">
                        <a:solidFill>
                          <a:schemeClr val="dk1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charset="0"/>
                        <a:buNone/>
                      </a:pPr>
                      <a:endParaRPr lang="en-US" altLang="zh-CN" sz="1600" b="0" dirty="0"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kern="1200" dirty="0">
                        <a:solidFill>
                          <a:schemeClr val="dk1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kern="1200" dirty="0">
                        <a:solidFill>
                          <a:schemeClr val="dk1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en-US" altLang="zh-CN" sz="16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None/>
                        <a:defRPr/>
                      </a:pPr>
                      <a:endParaRPr lang="en-US" altLang="zh-CN" sz="1600" b="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600" b="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600" b="0" dirty="0"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0" kern="1200" dirty="0" smtClean="0">
                        <a:solidFill>
                          <a:schemeClr val="dk1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charset="0"/>
                        <a:buNone/>
                      </a:pPr>
                      <a:endParaRPr lang="en-US" altLang="zh-CN" sz="1600" b="0" dirty="0"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600" b="0" dirty="0"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600" b="0" dirty="0"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0" kern="1200" dirty="0" smtClean="0">
                        <a:solidFill>
                          <a:schemeClr val="dk1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600" b="0" dirty="0"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0" kern="1200" dirty="0" smtClean="0">
                        <a:solidFill>
                          <a:schemeClr val="dk1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600" b="0" dirty="0"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0" kern="1200" dirty="0" smtClean="0">
                        <a:solidFill>
                          <a:schemeClr val="dk1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600" b="0" dirty="0" smtClean="0"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7" name="Picture 2" descr="C:\Users\Jane.Yu\Pictures\IoT.pn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7387" y="116632"/>
            <a:ext cx="1163637" cy="517525"/>
          </a:xfrm>
          <a:prstGeom prst="rect">
            <a:avLst/>
          </a:prstGeom>
          <a:noFill/>
        </p:spPr>
      </p:pic>
      <p:sp>
        <p:nvSpPr>
          <p:cNvPr id="9" name="椭圆 8"/>
          <p:cNvSpPr/>
          <p:nvPr/>
        </p:nvSpPr>
        <p:spPr bwMode="auto">
          <a:xfrm>
            <a:off x="395536" y="781035"/>
            <a:ext cx="720725" cy="576263"/>
          </a:xfrm>
          <a:prstGeom prst="ellipse">
            <a:avLst/>
          </a:prstGeom>
          <a:solidFill>
            <a:srgbClr val="FF0000"/>
          </a:solidFill>
          <a:ln w="9525" cmpd="sng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91422" tIns="45712" rIns="91422" bIns="4571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kern="0" dirty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  <a:cs typeface="Arial" pitchFamily="34" charset="0"/>
                <a:sym typeface="宋体" pitchFamily="2" charset="-122"/>
              </a:rPr>
              <a:t>T</a:t>
            </a:r>
            <a:endParaRPr lang="zh-CN" altLang="en-US" sz="3200" b="1" kern="0" dirty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  <a:cs typeface="Arial" pitchFamily="34" charset="0"/>
              <a:sym typeface="宋体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世平集团新主题正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世平集团新主题正文</Template>
  <TotalTime>9692</TotalTime>
  <Words>502</Words>
  <Application>Microsoft Office PowerPoint</Application>
  <PresentationFormat>全屏显示(4:3)</PresentationFormat>
  <Paragraphs>115</Paragraphs>
  <Slides>5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世平集团新主题正文</vt:lpstr>
      <vt:lpstr>幻灯片 1</vt:lpstr>
      <vt:lpstr>P18-001. Socket Sharing</vt:lpstr>
      <vt:lpstr>P18-001. Socket Sharing</vt:lpstr>
      <vt:lpstr>P18-001. Socket Sharing</vt:lpstr>
      <vt:lpstr>P18-001. Socket Sharing</vt:lpstr>
    </vt:vector>
  </TitlesOfParts>
  <Company>WPG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P13-271. Door Zone</dc:title>
  <dc:creator>summer.tan</dc:creator>
  <cp:lastModifiedBy>Derek</cp:lastModifiedBy>
  <cp:revision>323</cp:revision>
  <dcterms:created xsi:type="dcterms:W3CDTF">2014-03-14T00:52:26Z</dcterms:created>
  <dcterms:modified xsi:type="dcterms:W3CDTF">2018-10-08T00:48:10Z</dcterms:modified>
</cp:coreProperties>
</file>