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4" r:id="rId3"/>
  </p:sldMasterIdLst>
  <p:notesMasterIdLst>
    <p:notesMasterId r:id="rId18"/>
  </p:notesMasterIdLst>
  <p:sldIdLst>
    <p:sldId id="559" r:id="rId4"/>
    <p:sldId id="924" r:id="rId5"/>
    <p:sldId id="925" r:id="rId6"/>
    <p:sldId id="926" r:id="rId7"/>
    <p:sldId id="927" r:id="rId8"/>
    <p:sldId id="880" r:id="rId9"/>
    <p:sldId id="883" r:id="rId10"/>
    <p:sldId id="929" r:id="rId11"/>
    <p:sldId id="930" r:id="rId12"/>
    <p:sldId id="931" r:id="rId13"/>
    <p:sldId id="928" r:id="rId14"/>
    <p:sldId id="932" r:id="rId15"/>
    <p:sldId id="933" r:id="rId16"/>
    <p:sldId id="93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48">
          <p15:clr>
            <a:srgbClr val="A4A3A4"/>
          </p15:clr>
        </p15:guide>
        <p15:guide id="2" pos="2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  <a:srgbClr val="6699FF"/>
    <a:srgbClr val="00CC66"/>
    <a:srgbClr val="72E1FD"/>
    <a:srgbClr val="66FF66"/>
    <a:srgbClr val="04AEDA"/>
    <a:srgbClr val="9E5FE3"/>
    <a:srgbClr val="CDC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 autoAdjust="0"/>
    <p:restoredTop sz="95179" autoAdjust="0"/>
  </p:normalViewPr>
  <p:slideViewPr>
    <p:cSldViewPr snapToObjects="1">
      <p:cViewPr>
        <p:scale>
          <a:sx n="95" d="100"/>
          <a:sy n="95" d="100"/>
        </p:scale>
        <p:origin x="-1050" y="-72"/>
      </p:cViewPr>
      <p:guideLst>
        <p:guide orient="horz" pos="2248"/>
        <p:guide pos="2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36360-7E51-4ED6-932B-615AC80E30CE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1"/>
      <dgm:spPr/>
    </dgm:pt>
    <dgm:pt modelId="{E2A2EBB6-D70F-4874-84E7-713B4129AA54}">
      <dgm:prSet phldrT="[文本]"/>
      <dgm:spPr>
        <a:solidFill>
          <a:srgbClr val="6699FF"/>
        </a:solidFill>
      </dgm:spPr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CBA22B4-C4F7-470F-8915-71E4491E6787}" type="parTrans" cxnId="{217C252B-CDFE-4DAB-A482-C6F2F8E558C6}">
      <dgm:prSet/>
      <dgm:spPr/>
      <dgm:t>
        <a:bodyPr/>
        <a:lstStyle/>
        <a:p>
          <a:endParaRPr lang="zh-CN" altLang="en-US"/>
        </a:p>
      </dgm:t>
    </dgm:pt>
    <dgm:pt modelId="{94DB6C3C-A32C-4EA4-9337-9B00BC86D6B6}" type="sibTrans" cxnId="{217C252B-CDFE-4DAB-A482-C6F2F8E558C6}">
      <dgm:prSet/>
      <dgm:spPr/>
      <dgm:t>
        <a:bodyPr/>
        <a:lstStyle/>
        <a:p>
          <a:endParaRPr lang="zh-CN" altLang="en-US"/>
        </a:p>
      </dgm:t>
    </dgm:pt>
    <dgm:pt modelId="{FF94022C-6887-4856-8A01-20ADD41C4A25}" type="pres">
      <dgm:prSet presAssocID="{4C436360-7E51-4ED6-932B-615AC80E30CE}" presName="Name0" presStyleCnt="0">
        <dgm:presLayoutVars>
          <dgm:dir/>
          <dgm:animLvl val="lvl"/>
          <dgm:resizeHandles val="exact"/>
        </dgm:presLayoutVars>
      </dgm:prSet>
      <dgm:spPr/>
    </dgm:pt>
    <dgm:pt modelId="{7B152929-B6AB-43F4-9E30-7A9E46BB532F}" type="pres">
      <dgm:prSet presAssocID="{E2A2EBB6-D70F-4874-84E7-713B4129AA54}" presName="parTxOnly" presStyleLbl="node1" presStyleIdx="0" presStyleCnt="1" custScaleY="27465" custLinFactNeighborX="790" custLinFactNeighborY="-20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47AFD3-AE5B-4FB0-8496-FDB1287973F1}" type="presOf" srcId="{E2A2EBB6-D70F-4874-84E7-713B4129AA54}" destId="{7B152929-B6AB-43F4-9E30-7A9E46BB532F}" srcOrd="0" destOrd="0" presId="urn:microsoft.com/office/officeart/2005/8/layout/chevron1"/>
    <dgm:cxn modelId="{4D9CF90A-917C-41C4-BC83-6AA176BDD24E}" type="presOf" srcId="{4C436360-7E51-4ED6-932B-615AC80E30CE}" destId="{FF94022C-6887-4856-8A01-20ADD41C4A25}" srcOrd="0" destOrd="0" presId="urn:microsoft.com/office/officeart/2005/8/layout/chevron1"/>
    <dgm:cxn modelId="{217C252B-CDFE-4DAB-A482-C6F2F8E558C6}" srcId="{4C436360-7E51-4ED6-932B-615AC80E30CE}" destId="{E2A2EBB6-D70F-4874-84E7-713B4129AA54}" srcOrd="0" destOrd="0" parTransId="{BCBA22B4-C4F7-470F-8915-71E4491E6787}" sibTransId="{94DB6C3C-A32C-4EA4-9337-9B00BC86D6B6}"/>
    <dgm:cxn modelId="{CF6260F5-58D4-43B5-9D88-B8E0715A4DC4}" type="presParOf" srcId="{FF94022C-6887-4856-8A01-20ADD41C4A25}" destId="{7B152929-B6AB-43F4-9E30-7A9E46BB532F}" srcOrd="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52929-B6AB-43F4-9E30-7A9E46BB532F}">
      <dsp:nvSpPr>
        <dsp:cNvPr id="0" name=""/>
        <dsp:cNvSpPr/>
      </dsp:nvSpPr>
      <dsp:spPr>
        <a:xfrm>
          <a:off x="0" y="0"/>
          <a:ext cx="7139756" cy="784373"/>
        </a:xfrm>
        <a:prstGeom prst="chevron">
          <a:avLst/>
        </a:prstGeom>
        <a:solidFill>
          <a:srgbClr val="66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2187" y="0"/>
        <a:ext cx="6355383" cy="784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D1ACD40-8080-4A67-B673-E944F8B58383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2F6CEC3-0CA5-42A2-AED4-E11CA1F5D6E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25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346075"/>
            <a:ext cx="56864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ts val="2565"/>
              </a:lnSpc>
              <a:defRPr/>
            </a:pPr>
            <a:endParaRPr lang="zh-CN" altLang="en-US" sz="2200" b="1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F34BF-9BDE-458C-AC20-A6846A0A6E26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3EE7-1B48-4EB0-96DD-D727BFE8AA9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5253355" cy="132588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E4ACD-4E86-46A4-A1B7-B6775F09F6F2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B002-B112-432D-B70B-37C68F7A5C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766C9-CFDC-4F39-93F3-270C84528036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83ADE-99F9-4325-8202-59B1223642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766C9-CFDC-4F39-93F3-270C84528036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83ADE-99F9-4325-8202-59B1223642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82080-759B-4FA0-B01C-4DC34D86A4DC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1B83-91B6-4FB2-B04A-6C777D22DC8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490913"/>
            <a:ext cx="9144000" cy="3436937"/>
          </a:xfrm>
          <a:prstGeom prst="rect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push dir="u"/>
  </p:transition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EB77F65D-4192-42C5-9B2C-A2C759945AE9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9647EE-F2B6-4E15-B771-B100B27D7827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2053" name="Group 4"/>
          <p:cNvGrpSpPr/>
          <p:nvPr userDrawn="1"/>
        </p:nvGrpSpPr>
        <p:grpSpPr bwMode="auto">
          <a:xfrm>
            <a:off x="660400" y="736600"/>
            <a:ext cx="8432800" cy="117475"/>
            <a:chOff x="0" y="-37"/>
            <a:chExt cx="4177" cy="112"/>
          </a:xfrm>
        </p:grpSpPr>
        <p:sp>
          <p:nvSpPr>
            <p:cNvPr id="2058" name="直接连接符 10"/>
            <p:cNvSpPr>
              <a:spLocks noChangeShapeType="1"/>
            </p:cNvSpPr>
            <p:nvPr/>
          </p:nvSpPr>
          <p:spPr bwMode="auto">
            <a:xfrm flipH="1" flipV="1">
              <a:off x="113" y="50"/>
              <a:ext cx="4064" cy="25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 flipV="1">
              <a:off x="0" y="-37"/>
              <a:ext cx="657" cy="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zh-CN" sz="1300" smtClean="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387350" y="495300"/>
            <a:ext cx="203200" cy="2413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z="1300" smtClean="0"/>
          </a:p>
        </p:txBody>
      </p:sp>
      <p:sp>
        <p:nvSpPr>
          <p:cNvPr id="8" name="矩形 7"/>
          <p:cNvSpPr/>
          <p:nvPr/>
        </p:nvSpPr>
        <p:spPr>
          <a:xfrm>
            <a:off x="307975" y="414338"/>
            <a:ext cx="203200" cy="241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 noProof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56" name="TextBox 5"/>
          <p:cNvSpPr>
            <a:spLocks noChangeArrowheads="1"/>
          </p:cNvSpPr>
          <p:nvPr/>
        </p:nvSpPr>
        <p:spPr bwMode="auto">
          <a:xfrm>
            <a:off x="631825" y="346075"/>
            <a:ext cx="56864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ts val="2565"/>
              </a:lnSpc>
              <a:defRPr/>
            </a:pPr>
            <a:endParaRPr lang="zh-CN" altLang="en-US" sz="2200" b="1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7" name="标题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92100"/>
            <a:ext cx="56769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EE241E5-2277-448C-95C2-7719BA4B5754}" type="datetimeFigureOut">
              <a:rPr lang="zh-CN" altLang="en-US"/>
              <a:t>2018/3/7</a:t>
            </a:fld>
            <a:endParaRPr lang="zh-CN" altLang="en-US"/>
          </a:p>
        </p:txBody>
      </p:sp>
      <p:sp>
        <p:nvSpPr>
          <p:cNvPr id="205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C9940B3-9BEB-4A5A-968B-E4681B7A9337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电动汽车充电服务平台</a:t>
            </a:r>
          </a:p>
        </p:txBody>
      </p:sp>
      <p:grpSp>
        <p:nvGrpSpPr>
          <p:cNvPr id="2" name="Group 4"/>
          <p:cNvGrpSpPr/>
          <p:nvPr userDrawn="1"/>
        </p:nvGrpSpPr>
        <p:grpSpPr bwMode="auto">
          <a:xfrm>
            <a:off x="660400" y="736600"/>
            <a:ext cx="8432800" cy="117475"/>
            <a:chOff x="0" y="-37"/>
            <a:chExt cx="4177" cy="112"/>
          </a:xfrm>
        </p:grpSpPr>
        <p:sp>
          <p:nvSpPr>
            <p:cNvPr id="3084" name="直接连接符 10"/>
            <p:cNvSpPr>
              <a:spLocks noChangeShapeType="1"/>
            </p:cNvSpPr>
            <p:nvPr/>
          </p:nvSpPr>
          <p:spPr bwMode="auto">
            <a:xfrm flipH="1" flipV="1">
              <a:off x="113" y="50"/>
              <a:ext cx="4064" cy="25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Rectangle 7"/>
            <p:cNvSpPr>
              <a:spLocks noChangeArrowheads="1"/>
            </p:cNvSpPr>
            <p:nvPr/>
          </p:nvSpPr>
          <p:spPr bwMode="auto">
            <a:xfrm flipV="1">
              <a:off x="0" y="-37"/>
              <a:ext cx="657" cy="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zh-CN" smtClean="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3080" name="矩形 3"/>
          <p:cNvSpPr>
            <a:spLocks noChangeArrowheads="1"/>
          </p:cNvSpPr>
          <p:nvPr/>
        </p:nvSpPr>
        <p:spPr bwMode="auto">
          <a:xfrm>
            <a:off x="387350" y="495300"/>
            <a:ext cx="203200" cy="2413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307975" y="414338"/>
            <a:ext cx="203200" cy="241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 noProof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50113" y="6535738"/>
            <a:ext cx="17081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华立科技股份有限公司</a:t>
            </a:r>
          </a:p>
        </p:txBody>
      </p:sp>
      <p:sp>
        <p:nvSpPr>
          <p:cNvPr id="3083" name="TextBox 5"/>
          <p:cNvSpPr>
            <a:spLocks noChangeArrowheads="1"/>
          </p:cNvSpPr>
          <p:nvPr/>
        </p:nvSpPr>
        <p:spPr bwMode="auto">
          <a:xfrm>
            <a:off x="631825" y="346075"/>
            <a:ext cx="56864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ts val="2565"/>
              </a:lnSpc>
              <a:defRPr/>
            </a:pPr>
            <a:endParaRPr lang="zh-CN" altLang="en-US" sz="2200" b="1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标题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1825" y="277813"/>
            <a:ext cx="567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med">
    <p:push dir="u"/>
  </p:transition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charset="0"/>
          <a:ea typeface="微软雅黑" charset="0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3.png"/><Relationship Id="rId4" Type="http://schemas.openxmlformats.org/officeDocument/2006/relationships/diagramData" Target="../diagrams/data1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mtClean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1588" y="5200650"/>
            <a:ext cx="9142412" cy="1771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197" name="图片 1" descr="灰色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7" y="0"/>
            <a:ext cx="915828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PPECLOGO-eff-0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465763"/>
            <a:ext cx="1555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PPECLOGO-eff-0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25" y="4229100"/>
            <a:ext cx="4111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2"/>
          <p:cNvSpPr>
            <a:spLocks noGrp="1"/>
          </p:cNvSpPr>
          <p:nvPr/>
        </p:nvSpPr>
        <p:spPr>
          <a:xfrm>
            <a:off x="247650" y="733425"/>
            <a:ext cx="8661400" cy="2235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600" b="1" noProof="1" smtClean="0">
                <a:solidFill>
                  <a:schemeClr val="accent3"/>
                </a:solidFill>
                <a:latin typeface="宋体" pitchFamily="2" charset="-122"/>
                <a:ea typeface="微软雅黑" pitchFamily="34" charset="-122"/>
                <a:cs typeface="+mn-ea"/>
                <a:sym typeface="黑体" pitchFamily="49" charset="-122"/>
              </a:rPr>
              <a:t>充电</a:t>
            </a:r>
            <a:r>
              <a:rPr lang="zh-CN" altLang="en-US" sz="3600" b="1" noProof="1" smtClean="0">
                <a:solidFill>
                  <a:schemeClr val="accent3"/>
                </a:solidFill>
                <a:latin typeface="宋体" pitchFamily="2" charset="-122"/>
                <a:ea typeface="微软雅黑" pitchFamily="34" charset="-122"/>
                <a:cs typeface="+mn-ea"/>
                <a:sym typeface="黑体" pitchFamily="49" charset="-122"/>
              </a:rPr>
              <a:t>管理系统</a:t>
            </a:r>
            <a:r>
              <a:rPr lang="zh-CN" altLang="en-US" sz="32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/>
            </a:r>
            <a:br>
              <a:rPr lang="zh-CN" altLang="en-US" sz="32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endParaRPr lang="zh-CN" altLang="en-US" sz="3200" noProof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/>
        </p:nvSpPr>
        <p:spPr bwMode="auto">
          <a:xfrm>
            <a:off x="3175" y="5913345"/>
            <a:ext cx="9144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盛安</a:t>
            </a:r>
            <a:r>
              <a:rPr lang="zh-CN" altLang="en-US" sz="1400" b="1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  </a:t>
            </a:r>
            <a:r>
              <a:rPr lang="en-US" altLang="zh-CN" sz="1400" b="1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18969131398</a:t>
            </a: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创睿新能源</a:t>
            </a:r>
            <a:r>
              <a:rPr lang="zh-CN" altLang="en-US" sz="14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/>
            </a:r>
            <a:br>
              <a:rPr lang="zh-CN" altLang="en-US" sz="14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r>
              <a:rPr lang="zh-CN" altLang="en-US" sz="14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华文细黑" pitchFamily="2" charset="-122"/>
              </a:rPr>
              <a:t>201</a:t>
            </a:r>
            <a:r>
              <a:rPr lang="en-US" altLang="zh-CN" sz="14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华文细黑" pitchFamily="2" charset="-122"/>
              </a:rPr>
              <a:t>6</a:t>
            </a:r>
            <a:r>
              <a:rPr lang="zh-CN" altLang="en-US" sz="1400" b="1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华文细黑" pitchFamily="2" charset="-122"/>
              </a:rPr>
              <a:t>.</a:t>
            </a:r>
            <a:r>
              <a:rPr lang="en-US" altLang="zh-CN" sz="14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华文细黑" pitchFamily="2" charset="-122"/>
              </a:rPr>
              <a:t>9</a:t>
            </a:r>
          </a:p>
        </p:txBody>
      </p:sp>
      <p:pic>
        <p:nvPicPr>
          <p:cNvPr id="8202" name="Picture 9" descr="11_副本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2994025"/>
            <a:ext cx="1798637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组合 4"/>
          <p:cNvPicPr>
            <a:picLocks noGrp="1"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795463"/>
            <a:ext cx="291623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睿微信公众号充电方式构想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 bwMode="auto">
          <a:xfrm>
            <a:off x="1782745" y="2952703"/>
            <a:ext cx="523860" cy="440595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5" y="1946088"/>
            <a:ext cx="1236665" cy="22432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2000" y="1073737"/>
            <a:ext cx="3143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充电服务界面要求如左图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520816" y="774776"/>
            <a:ext cx="78232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  <a:defRPr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r>
              <a:rPr lang="zh-CN" altLang="en-US" dirty="0" smtClean="0"/>
              <a:t>充电服务</a:t>
            </a:r>
            <a:endParaRPr lang="zh-CN" altLang="en-US" dirty="0"/>
          </a:p>
        </p:txBody>
      </p: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4432416" y="1373188"/>
            <a:ext cx="44701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充电状态：即查看该账户目前的充电情况。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我要充值、充电记录、绑定电卡。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扫码充电（同扫码充电）。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电车充电：即查找附近电动汽车的充电站。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摩充电：查找附近电动自行车的充电点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的收藏：即客户经常使用的充电站可加入收藏夹方便下次查找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代理加盟：填写代理信息，扩展商机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商管理：即对于一些加盟商可以查看自己的桩体运营、电量使用情况，收益情况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关于我们：公司信息、产品介绍和服务电话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注销登录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点击后解除微信绑定，下次需验证登录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05" y="1246665"/>
            <a:ext cx="1985272" cy="42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7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睿微信公众号充电状态显示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3" y="1246664"/>
            <a:ext cx="1985272" cy="42932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2293084" y="2078536"/>
            <a:ext cx="523860" cy="220297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48" y="865996"/>
            <a:ext cx="2843213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99112" y="1473256"/>
            <a:ext cx="21295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界面对于一些用户可以查看目前的充电状态，该界面要兼顾直流、交流以及电动自行车充电，如目前已停止，该界面所有信息显示为空。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659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电车、电摩充电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3" y="1246664"/>
            <a:ext cx="1985272" cy="42932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2314652" y="3418091"/>
            <a:ext cx="523860" cy="220297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9648" y="2590824"/>
            <a:ext cx="21295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界面可以查找周边的充电站，可以直接点击地图查找站点，也可以选择站点，点击导航进入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1" y="984319"/>
            <a:ext cx="2985827" cy="53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电车、电摩充电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3" y="1246664"/>
            <a:ext cx="1985272" cy="42932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2314652" y="3418091"/>
            <a:ext cx="523860" cy="220297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9648" y="2590824"/>
            <a:ext cx="21295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界面可以查找周边的充电站，可以直接点击地图查找站点，也可以选择站点，点击导航进入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40" y="800943"/>
            <a:ext cx="3068208" cy="54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电车、电摩充电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3" y="1246664"/>
            <a:ext cx="1985272" cy="42932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2267016" y="4546568"/>
            <a:ext cx="523860" cy="220297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5192" y="3871886"/>
            <a:ext cx="4309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运营商管理平台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每次都需要密码登录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后可以查看自己所属的桩体运行状态情况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、电量使用情况、每台桩的使用情况、平台每月的汇款情况。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 rot="19676059">
            <a:off x="1972672" y="3456821"/>
            <a:ext cx="2785866" cy="172965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048" y="1512782"/>
            <a:ext cx="2304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方便我们寻找潜在客户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45" y="954572"/>
            <a:ext cx="1649420" cy="29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微信公众号充电方式</a:t>
            </a:r>
            <a:r>
              <a:rPr lang="en-US" altLang="zh-CN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竞品分析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0816" y="774776"/>
            <a:ext cx="78232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  <a:defRPr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r>
              <a:rPr lang="zh-CN" altLang="en-US" dirty="0" smtClean="0"/>
              <a:t>首页功能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0208" y="1217629"/>
            <a:ext cx="76134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附近充电站。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直接扫码充电。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4" y="1956293"/>
            <a:ext cx="2025592" cy="3601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6" y="1956293"/>
            <a:ext cx="2025592" cy="360105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904871" y="5524440"/>
            <a:ext cx="4940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三个功能点击任何一处，都会跳出注册账户信息界面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AutoShape 26"/>
          <p:cNvSpPr>
            <a:spLocks noChangeArrowheads="1"/>
          </p:cNvSpPr>
          <p:nvPr/>
        </p:nvSpPr>
        <p:spPr bwMode="auto">
          <a:xfrm rot="5400000">
            <a:off x="3557164" y="2907180"/>
            <a:ext cx="1121760" cy="1187528"/>
          </a:xfrm>
          <a:prstGeom prst="upArrow">
            <a:avLst>
              <a:gd name="adj1" fmla="val 47852"/>
              <a:gd name="adj2" fmla="val 41620"/>
            </a:avLst>
          </a:prstGeom>
          <a:gradFill>
            <a:gsLst>
              <a:gs pos="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en-US" b="1" kern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718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57225" y="28667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微信公众号充电方式</a:t>
            </a:r>
            <a:r>
              <a:rPr lang="en-US" altLang="zh-CN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竞品分析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0816" y="774776"/>
            <a:ext cx="78232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  <a:defRPr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r>
              <a:rPr lang="zh-CN" altLang="en-US" dirty="0" smtClean="0"/>
              <a:t>首页功能（注册之后）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596" y="309106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点击附近充电站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35769" y="309086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获取充电站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301" y="1210723"/>
            <a:ext cx="2212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点击“常用” 是站点手册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3225" y="58150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进入高德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1978025" y="1984375"/>
            <a:ext cx="542925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6980" y="309086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授权位置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93089" y="45690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进入位置信息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 bwMode="auto">
          <a:xfrm>
            <a:off x="5207632" y="2572225"/>
            <a:ext cx="2236490" cy="279400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11429" y="58150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选择高德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右箭头 35"/>
          <p:cNvSpPr/>
          <p:nvPr/>
        </p:nvSpPr>
        <p:spPr bwMode="auto">
          <a:xfrm rot="10800000">
            <a:off x="5203825" y="4768850"/>
            <a:ext cx="542925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0" name="右箭头 39"/>
          <p:cNvSpPr/>
          <p:nvPr/>
        </p:nvSpPr>
        <p:spPr bwMode="auto">
          <a:xfrm>
            <a:off x="3570288" y="1984375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9" y="1233684"/>
            <a:ext cx="1069200" cy="19008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86" y="1231421"/>
            <a:ext cx="1069200" cy="19008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06" y="1231421"/>
            <a:ext cx="1069200" cy="1900800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 bwMode="auto">
          <a:xfrm>
            <a:off x="5283723" y="1598250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29301" y="1551519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可以直接搜索，选择城市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01888" y="1869772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点击差号直接回首界面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04389" y="23487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点击导航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31" y="2541475"/>
            <a:ext cx="1069200" cy="19008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35" y="3909450"/>
            <a:ext cx="1069200" cy="19008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69" y="3920563"/>
            <a:ext cx="1069200" cy="1900800"/>
          </a:xfrm>
          <a:prstGeom prst="rect">
            <a:avLst/>
          </a:prstGeom>
        </p:spPr>
      </p:pic>
      <p:sp>
        <p:nvSpPr>
          <p:cNvPr id="50" name="右箭头 49"/>
          <p:cNvSpPr/>
          <p:nvPr/>
        </p:nvSpPr>
        <p:spPr bwMode="auto">
          <a:xfrm rot="10800000">
            <a:off x="6901197" y="4127480"/>
            <a:ext cx="542925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294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57225" y="28667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微信公众号充电方式</a:t>
            </a:r>
            <a:r>
              <a:rPr lang="en-US" altLang="zh-CN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竞品分析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0816" y="772513"/>
            <a:ext cx="78232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  <a:defRPr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r>
              <a:rPr lang="zh-CN" altLang="en-US" dirty="0" smtClean="0"/>
              <a:t>选择某个站点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596" y="309106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点击附近充电站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4928" y="1210723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有一些导航功能的选择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1978025" y="1984375"/>
            <a:ext cx="542925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6980" y="309086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授权位置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" name="右箭头 39"/>
          <p:cNvSpPr/>
          <p:nvPr/>
        </p:nvSpPr>
        <p:spPr bwMode="auto">
          <a:xfrm>
            <a:off x="3727931" y="1598250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21" y="1231421"/>
            <a:ext cx="1069200" cy="19008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392437" y="1551519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充电口的充电状态信息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64928" y="278328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选择直接扫码充电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210723"/>
            <a:ext cx="1069200" cy="19008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005855" y="3080146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可直接选择充电口进行充电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3750500" y="2897210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80" y="1206798"/>
            <a:ext cx="1069200" cy="1900800"/>
          </a:xfrm>
          <a:prstGeom prst="rect">
            <a:avLst/>
          </a:prstGeom>
        </p:spPr>
      </p:pic>
      <p:sp>
        <p:nvSpPr>
          <p:cNvPr id="32" name="右箭头 31"/>
          <p:cNvSpPr/>
          <p:nvPr/>
        </p:nvSpPr>
        <p:spPr bwMode="auto">
          <a:xfrm>
            <a:off x="6344957" y="1581663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 rot="2203212">
            <a:off x="6397939" y="3413298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80" y="3638544"/>
            <a:ext cx="1069200" cy="1900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40" y="3638544"/>
            <a:ext cx="1069200" cy="1900800"/>
          </a:xfrm>
          <a:prstGeom prst="rect">
            <a:avLst/>
          </a:prstGeom>
        </p:spPr>
      </p:pic>
      <p:sp>
        <p:nvSpPr>
          <p:cNvPr id="37" name="右箭头 36"/>
          <p:cNvSpPr/>
          <p:nvPr/>
        </p:nvSpPr>
        <p:spPr bwMode="auto">
          <a:xfrm rot="10800000">
            <a:off x="6314794" y="4579247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99874" y="313619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充电状态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10105" y="5529904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选择空闲口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4434" y="552990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微信支付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16" y="3628847"/>
            <a:ext cx="1069200" cy="1900800"/>
          </a:xfrm>
          <a:prstGeom prst="rect">
            <a:avLst/>
          </a:prstGeom>
        </p:spPr>
      </p:pic>
      <p:sp>
        <p:nvSpPr>
          <p:cNvPr id="52" name="右箭头 51"/>
          <p:cNvSpPr/>
          <p:nvPr/>
        </p:nvSpPr>
        <p:spPr bwMode="auto">
          <a:xfrm rot="10800000">
            <a:off x="4411452" y="4549651"/>
            <a:ext cx="544512" cy="214313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46410" y="553934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微信支付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58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57225" y="28667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微信公众号充电方式</a:t>
            </a:r>
            <a:r>
              <a:rPr lang="en-US" altLang="zh-CN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竞品分析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0816" y="772513"/>
            <a:ext cx="78232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  <a:defRPr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r>
              <a:rPr lang="zh-CN" altLang="en-US" dirty="0"/>
              <a:t>发现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43" y="1403408"/>
            <a:ext cx="2294994" cy="407998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803672" y="1403408"/>
            <a:ext cx="43281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账号可以更改手机号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总结：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、该微信公众号是绑定账号，无需重新登录输入密码，（微信号本身就有密码），这点方便简洁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、电卡也可以绑定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该微信公众号功能比较齐全，有些功能过于繁琐，我司公众号的使用原则和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有定位方面的区别，授予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更多的管理权限，微信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原则：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、立足于实际操作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、简洁、方便操作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None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84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450968" y="2691749"/>
            <a:ext cx="1354606" cy="628327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 noProof="1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充电服务</a:t>
            </a: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方式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701675" y="854075"/>
            <a:ext cx="78724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558ED5"/>
              </a:buClr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依托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互联网模式打造充电管理平台，提供方便快捷的充电服务。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1325" y="2783846"/>
            <a:ext cx="1274774" cy="863797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 noProof="1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113"/>
          <p:cNvSpPr>
            <a:spLocks noChangeArrowheads="1"/>
          </p:cNvSpPr>
          <p:nvPr/>
        </p:nvSpPr>
        <p:spPr bwMode="auto">
          <a:xfrm>
            <a:off x="4686105" y="2935548"/>
            <a:ext cx="1171575" cy="615516"/>
          </a:xfrm>
          <a:prstGeom prst="roundRect">
            <a:avLst>
              <a:gd name="adj" fmla="val 16667"/>
            </a:avLst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充电卡管理系统</a:t>
            </a:r>
          </a:p>
        </p:txBody>
      </p:sp>
      <p:sp>
        <p:nvSpPr>
          <p:cNvPr id="16" name="矩形 79"/>
          <p:cNvSpPr>
            <a:spLocks noChangeArrowheads="1"/>
          </p:cNvSpPr>
          <p:nvPr/>
        </p:nvSpPr>
        <p:spPr bwMode="auto">
          <a:xfrm>
            <a:off x="607571" y="2815411"/>
            <a:ext cx="1041400" cy="381002"/>
          </a:xfrm>
          <a:prstGeom prst="rect">
            <a:avLst/>
          </a:prstGeom>
          <a:solidFill>
            <a:srgbClr val="D5FBE4"/>
          </a:solidFill>
          <a:ln w="12700">
            <a:solidFill>
              <a:srgbClr val="BCBCBC"/>
            </a:solidFill>
            <a:prstDash val="dash"/>
            <a:miter lim="800000"/>
          </a:ln>
        </p:spPr>
        <p:txBody>
          <a:bodyPr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运营平台</a:t>
            </a:r>
          </a:p>
        </p:txBody>
      </p:sp>
      <p:grpSp>
        <p:nvGrpSpPr>
          <p:cNvPr id="17" name="组合 20"/>
          <p:cNvGrpSpPr/>
          <p:nvPr/>
        </p:nvGrpSpPr>
        <p:grpSpPr bwMode="auto">
          <a:xfrm>
            <a:off x="7761454" y="2852958"/>
            <a:ext cx="893494" cy="758773"/>
            <a:chOff x="3906" y="600"/>
            <a:chExt cx="2030" cy="1740"/>
          </a:xfrm>
        </p:grpSpPr>
        <p:pic>
          <p:nvPicPr>
            <p:cNvPr id="18" name="Picture 2" descr="D:\u=3388562959,2202592487&amp;fm=21&amp;gp=0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06" y="600"/>
              <a:ext cx="1637" cy="10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3906" y="1763"/>
              <a:ext cx="203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注册用户</a:t>
              </a:r>
              <a:endPara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2"/>
          <p:cNvGrpSpPr/>
          <p:nvPr/>
        </p:nvGrpSpPr>
        <p:grpSpPr bwMode="auto">
          <a:xfrm>
            <a:off x="2545286" y="2735670"/>
            <a:ext cx="1526791" cy="601203"/>
            <a:chOff x="1687537" y="2944501"/>
            <a:chExt cx="1976439" cy="763891"/>
          </a:xfrm>
        </p:grpSpPr>
        <p:sp>
          <p:nvSpPr>
            <p:cNvPr id="21" name="云形 20"/>
            <p:cNvSpPr/>
            <p:nvPr/>
          </p:nvSpPr>
          <p:spPr bwMode="auto">
            <a:xfrm>
              <a:off x="1687537" y="2944501"/>
              <a:ext cx="1976439" cy="763891"/>
            </a:xfrm>
            <a:prstGeom prst="clou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264C72"/>
                </a:buClr>
                <a:buFont typeface="Wingdings" pitchFamily="2" charset="2"/>
                <a:buNone/>
                <a:defRPr/>
              </a:pPr>
              <a:endParaRPr lang="zh-CN" altLang="en-US" sz="4000" b="1" noProof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8313" y="3133954"/>
              <a:ext cx="1545342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264C72"/>
                </a:buClr>
                <a:defRPr/>
              </a:pPr>
              <a:r>
                <a:rPr lang="zh-CN" altLang="en-US" sz="2000" b="1" noProof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>
                    <a:reflection blurRad="6350" stA="55000" endA="300" endPos="45500" dir="5400000" sy="-100000" algn="bl" rotWithShape="0"/>
                  </a:effectLst>
                  <a:latin typeface="微软雅黑" charset="0"/>
                  <a:ea typeface="微软雅黑" charset="0"/>
                </a:rPr>
                <a:t>互联网</a:t>
              </a:r>
            </a:p>
          </p:txBody>
        </p:sp>
      </p:grpSp>
      <p:sp>
        <p:nvSpPr>
          <p:cNvPr id="23" name="左右箭头 22"/>
          <p:cNvSpPr/>
          <p:nvPr/>
        </p:nvSpPr>
        <p:spPr>
          <a:xfrm rot="13848682">
            <a:off x="3327249" y="3867401"/>
            <a:ext cx="1477368" cy="127466"/>
          </a:xfrm>
          <a:prstGeom prst="leftRightArrow">
            <a:avLst/>
          </a:pr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kern="0" noProof="1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4" name="左右箭头 23"/>
          <p:cNvSpPr/>
          <p:nvPr/>
        </p:nvSpPr>
        <p:spPr>
          <a:xfrm>
            <a:off x="4048548" y="3175449"/>
            <a:ext cx="533540" cy="113791"/>
          </a:xfrm>
          <a:prstGeom prst="leftRightArrow">
            <a:avLst/>
          </a:pr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kern="0" noProof="1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5" name="矩形 36"/>
          <p:cNvSpPr>
            <a:spLocks noChangeArrowheads="1"/>
          </p:cNvSpPr>
          <p:nvPr/>
        </p:nvSpPr>
        <p:spPr bwMode="auto">
          <a:xfrm>
            <a:off x="4624004" y="4467321"/>
            <a:ext cx="1445942" cy="514495"/>
          </a:xfrm>
          <a:prstGeom prst="rect">
            <a:avLst/>
          </a:prstGeom>
          <a:solidFill>
            <a:srgbClr val="D5FBE4"/>
          </a:solidFill>
          <a:ln w="12700">
            <a:solidFill>
              <a:srgbClr val="BCBCBC"/>
            </a:solidFill>
            <a:prstDash val="dash"/>
            <a:miter lim="800000"/>
          </a:ln>
        </p:spPr>
        <p:txBody>
          <a:bodyPr anchor="ctr"/>
          <a:lstStyle/>
          <a:p>
            <a:pPr algn="ctr"/>
            <a:endParaRPr lang="zh-CN" altLang="en-US" sz="1600" b="1" noProof="1">
              <a:solidFill>
                <a:srgbClr val="FFFFFF"/>
              </a:solidFill>
              <a:latin typeface="宋体" pitchFamily="2" charset="-122"/>
            </a:endParaRPr>
          </a:p>
        </p:txBody>
      </p:sp>
      <p:pic>
        <p:nvPicPr>
          <p:cNvPr id="37" name="图片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57" y="4543938"/>
            <a:ext cx="393989" cy="37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左右箭头 39"/>
          <p:cNvSpPr/>
          <p:nvPr/>
        </p:nvSpPr>
        <p:spPr>
          <a:xfrm rot="10800000">
            <a:off x="1830852" y="2987713"/>
            <a:ext cx="671512" cy="127001"/>
          </a:xfrm>
          <a:prstGeom prst="leftRightArrow">
            <a:avLst/>
          </a:pr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kern="0" noProof="1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sym typeface="+mn-ea"/>
            </a:endParaRPr>
          </a:p>
        </p:txBody>
      </p:sp>
      <p:cxnSp>
        <p:nvCxnSpPr>
          <p:cNvPr id="43" name="直接箭头连接符 42"/>
          <p:cNvCxnSpPr>
            <a:endCxn id="35" idx="3"/>
          </p:cNvCxnSpPr>
          <p:nvPr/>
        </p:nvCxnSpPr>
        <p:spPr bwMode="auto">
          <a:xfrm flipH="1">
            <a:off x="6069946" y="3647643"/>
            <a:ext cx="1505518" cy="1076926"/>
          </a:xfrm>
          <a:prstGeom prst="straightConnector1">
            <a:avLst/>
          </a:prstGeom>
          <a:ln>
            <a:solidFill>
              <a:srgbClr val="6699FF"/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 bwMode="auto">
          <a:xfrm flipH="1">
            <a:off x="5924971" y="3215744"/>
            <a:ext cx="1650493" cy="16601"/>
          </a:xfrm>
          <a:prstGeom prst="straightConnector1">
            <a:avLst/>
          </a:prstGeom>
          <a:ln>
            <a:solidFill>
              <a:srgbClr val="6699FF"/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008905" y="2834917"/>
            <a:ext cx="1441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售卡处现场办理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0" name="图示 49"/>
          <p:cNvGraphicFramePr/>
          <p:nvPr>
            <p:extLst>
              <p:ext uri="{D42A27DB-BD31-4B8C-83A1-F6EECF244321}">
                <p14:modId xmlns:p14="http://schemas.microsoft.com/office/powerpoint/2010/main" val="3236512874"/>
              </p:ext>
            </p:extLst>
          </p:nvPr>
        </p:nvGraphicFramePr>
        <p:xfrm>
          <a:off x="1068445" y="5450523"/>
          <a:ext cx="7139756" cy="81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9" name="图片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84" y="3774177"/>
            <a:ext cx="824005" cy="548786"/>
          </a:xfrm>
          <a:prstGeom prst="rect">
            <a:avLst/>
          </a:prstGeom>
        </p:spPr>
      </p:pic>
      <p:sp>
        <p:nvSpPr>
          <p:cNvPr id="39" name="左右箭头 38"/>
          <p:cNvSpPr/>
          <p:nvPr/>
        </p:nvSpPr>
        <p:spPr>
          <a:xfrm rot="16200000">
            <a:off x="5007126" y="3991896"/>
            <a:ext cx="595718" cy="113350"/>
          </a:xfrm>
          <a:prstGeom prst="leftRightArrow">
            <a:avLst/>
          </a:pr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kern="0" noProof="1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82510" y="3674917"/>
            <a:ext cx="364202" cy="671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36"/>
          <p:cNvSpPr>
            <a:spLocks noChangeArrowheads="1"/>
          </p:cNvSpPr>
          <p:nvPr/>
        </p:nvSpPr>
        <p:spPr bwMode="auto">
          <a:xfrm>
            <a:off x="4543082" y="1477409"/>
            <a:ext cx="1445942" cy="514495"/>
          </a:xfrm>
          <a:prstGeom prst="rect">
            <a:avLst/>
          </a:prstGeom>
          <a:solidFill>
            <a:srgbClr val="D5FBE4"/>
          </a:solidFill>
          <a:ln w="12700">
            <a:solidFill>
              <a:srgbClr val="BCBCBC"/>
            </a:solidFill>
            <a:prstDash val="dash"/>
            <a:miter lim="800000"/>
          </a:ln>
        </p:spPr>
        <p:txBody>
          <a:bodyPr anchor="ctr"/>
          <a:lstStyle/>
          <a:p>
            <a:pPr algn="ctr"/>
            <a:endParaRPr lang="zh-CN" altLang="en-US" sz="1600" b="1" noProof="1">
              <a:solidFill>
                <a:srgbClr val="FFFFFF"/>
              </a:solidFill>
              <a:latin typeface="宋体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20" y="2117937"/>
            <a:ext cx="824005" cy="548786"/>
          </a:xfrm>
          <a:prstGeom prst="rect">
            <a:avLst/>
          </a:prstGeom>
        </p:spPr>
      </p:pic>
      <p:sp>
        <p:nvSpPr>
          <p:cNvPr id="54" name="左右箭头 53"/>
          <p:cNvSpPr/>
          <p:nvPr/>
        </p:nvSpPr>
        <p:spPr>
          <a:xfrm rot="16200000">
            <a:off x="4978662" y="2335656"/>
            <a:ext cx="595718" cy="113350"/>
          </a:xfrm>
          <a:prstGeom prst="leftRightArrow">
            <a:avLst/>
          </a:pr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kern="0" noProof="1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54046" y="2018677"/>
            <a:ext cx="364202" cy="671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64" y="1447016"/>
            <a:ext cx="290243" cy="55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247813" y="1622710"/>
            <a:ext cx="67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46975" y="4578384"/>
            <a:ext cx="1441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</a:t>
            </a:r>
          </a:p>
        </p:txBody>
      </p:sp>
      <p:cxnSp>
        <p:nvCxnSpPr>
          <p:cNvPr id="60" name="直接箭头连接符 59"/>
          <p:cNvCxnSpPr/>
          <p:nvPr/>
        </p:nvCxnSpPr>
        <p:spPr bwMode="auto">
          <a:xfrm flipH="1" flipV="1">
            <a:off x="6010855" y="1764650"/>
            <a:ext cx="1564609" cy="925540"/>
          </a:xfrm>
          <a:prstGeom prst="straightConnector1">
            <a:avLst/>
          </a:prstGeom>
          <a:ln>
            <a:solidFill>
              <a:srgbClr val="6699FF"/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左右箭头 61"/>
          <p:cNvSpPr/>
          <p:nvPr/>
        </p:nvSpPr>
        <p:spPr>
          <a:xfrm rot="19269981">
            <a:off x="3459968" y="2291065"/>
            <a:ext cx="1188564" cy="82622"/>
          </a:xfrm>
          <a:prstGeom prst="leftRightArrow">
            <a:avLst/>
          </a:pr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kern="0" noProof="1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48970" y="5524440"/>
            <a:ext cx="61124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客户使用任何途径通过手机号进行注册，即可有三种方式进行充电服务。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和微信扫码的定位是，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提供更多的服务、微信提供必要实用简洁的服务。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睿微信公众号充电方式构想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6" y="1403408"/>
            <a:ext cx="2516446" cy="447368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70056" y="914472"/>
            <a:ext cx="79816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目前我司公众号，因为我司不住做运营，更多是充电运营方案提供商，为此微信公众号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涉及二级账户的加盟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要求统一使用该微信公众号，在后台如果是某些加盟商的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桩体，主平台可以实行月结制，扣除一定比例的管理费用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将剩下的金额打到加盟商指定的账户上，加盟商可以登录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查看自己桩体的运营情况、运行状态、账户金额、耗用电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睿微信公众号充电方式构想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75036" y="914472"/>
            <a:ext cx="537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进入公众号，显示三个功能框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7030659" y="2573726"/>
            <a:ext cx="1771650" cy="1755775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1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10800000">
            <a:off x="6832222" y="4373876"/>
            <a:ext cx="2170112" cy="263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65 w 21600"/>
              <a:gd name="T13" fmla="*/ 2665 h 21600"/>
              <a:gd name="T14" fmla="*/ 18935 w 21600"/>
              <a:gd name="T15" fmla="*/ 189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730" y="21600"/>
                </a:lnTo>
                <a:lnTo>
                  <a:pt x="198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99000">
                <a:srgbClr val="2676FF">
                  <a:lumMod val="40000"/>
                  <a:lumOff val="60000"/>
                </a:srgbClr>
              </a:gs>
              <a:gs pos="2000">
                <a:srgbClr val="5F5F5F">
                  <a:alpha val="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0800000" flipV="1">
            <a:off x="3590546" y="2350921"/>
            <a:ext cx="1681162" cy="1670050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1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>
            <a:off x="3401634" y="4077013"/>
            <a:ext cx="2060575" cy="249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65 w 21600"/>
              <a:gd name="T13" fmla="*/ 2665 h 21600"/>
              <a:gd name="T14" fmla="*/ 18935 w 21600"/>
              <a:gd name="T15" fmla="*/ 189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730" y="21600"/>
                </a:lnTo>
                <a:lnTo>
                  <a:pt x="198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99000">
                <a:srgbClr val="2676FF">
                  <a:lumMod val="40000"/>
                  <a:lumOff val="60000"/>
                </a:srgbClr>
              </a:gs>
              <a:gs pos="2000">
                <a:srgbClr val="5F5F5F">
                  <a:alpha val="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10800000" flipV="1">
            <a:off x="5073272" y="2799151"/>
            <a:ext cx="2217737" cy="2197100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1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10800000">
            <a:off x="4824034" y="5050151"/>
            <a:ext cx="2717800" cy="330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65 w 21600"/>
              <a:gd name="T13" fmla="*/ 2665 h 21600"/>
              <a:gd name="T14" fmla="*/ 18935 w 21600"/>
              <a:gd name="T15" fmla="*/ 189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730" y="21600"/>
                </a:lnTo>
                <a:lnTo>
                  <a:pt x="198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99000">
                <a:srgbClr val="2676FF">
                  <a:lumMod val="40000"/>
                  <a:lumOff val="60000"/>
                </a:srgbClr>
              </a:gs>
              <a:gs pos="2000">
                <a:srgbClr val="5F5F5F">
                  <a:alpha val="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3472" y="24467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扫</a:t>
            </a:r>
            <a:r>
              <a:rPr lang="zh-CN" altLang="en-US" b="1" kern="1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码充电</a:t>
            </a:r>
            <a:endParaRPr lang="zh-CN" altLang="en-US" b="1" kern="1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5597" y="2915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充电服务</a:t>
            </a:r>
            <a:endParaRPr lang="zh-CN" altLang="en-US" b="1" kern="1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02173" y="26150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关于我们</a:t>
            </a:r>
            <a:endParaRPr lang="zh-CN" altLang="en-US" b="1" kern="1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34951" y="3005526"/>
            <a:ext cx="10823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客户找到</a:t>
            </a:r>
            <a:endParaRPr lang="en-US" altLang="zh-CN" sz="1400" kern="1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站点，快速</a:t>
            </a:r>
            <a:endParaRPr lang="en-US" altLang="zh-CN" sz="1400" kern="1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简洁启动充</a:t>
            </a:r>
            <a:endParaRPr lang="en-US" altLang="zh-CN" sz="1400" kern="1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400" kern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kern="1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98192" y="3302389"/>
            <a:ext cx="9028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汽车充电</a:t>
            </a:r>
            <a:endParaRPr lang="en-US" altLang="zh-CN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摩充电</a:t>
            </a:r>
            <a:endParaRPr lang="en-US" altLang="zh-CN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账户信息</a:t>
            </a:r>
            <a:endParaRPr lang="en-US" altLang="zh-CN" sz="1400" kern="1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电站信息</a:t>
            </a:r>
            <a:endParaRPr lang="en-US" altLang="zh-CN" sz="1400" kern="1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账户管理</a:t>
            </a:r>
            <a:endParaRPr lang="en-US" altLang="zh-CN" sz="1400" kern="1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…..</a:t>
            </a:r>
            <a:endParaRPr lang="zh-CN" altLang="en-US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14998" y="3005526"/>
            <a:ext cx="108234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华立官网</a:t>
            </a:r>
            <a:endParaRPr lang="en-US" altLang="zh-CN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睿官网</a:t>
            </a:r>
            <a:endParaRPr lang="en-US" altLang="zh-CN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endParaRPr lang="en-US" altLang="zh-CN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加盟</a:t>
            </a:r>
            <a:r>
              <a:rPr lang="zh-CN" altLang="en-US" sz="1400" kern="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商官网</a:t>
            </a:r>
            <a:endParaRPr lang="en-US" altLang="zh-CN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1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6" y="1476997"/>
            <a:ext cx="2377467" cy="42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spLocks noChangeArrowheads="1"/>
          </p:cNvSpPr>
          <p:nvPr/>
        </p:nvSpPr>
        <p:spPr bwMode="auto">
          <a:xfrm>
            <a:off x="631825" y="260350"/>
            <a:ext cx="5686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65"/>
              </a:lnSpc>
            </a:pPr>
            <a:r>
              <a:rPr lang="zh-CN" altLang="en-US" sz="22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睿微信公众号充电方式构想</a:t>
            </a:r>
            <a:endParaRPr lang="zh-CN" altLang="en-US" sz="2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76" y="1384540"/>
            <a:ext cx="986320" cy="175345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331715" y="4010920"/>
            <a:ext cx="2129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当账户已登录并绑定微信时，点击“充电服务”或“扫码充电” ，即需要授权获取位置信息，然后进入正常服务。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右箭头 26"/>
          <p:cNvSpPr/>
          <p:nvPr/>
        </p:nvSpPr>
        <p:spPr bwMode="auto">
          <a:xfrm rot="20188331">
            <a:off x="3044601" y="2332935"/>
            <a:ext cx="2236490" cy="139700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46" y="3987784"/>
            <a:ext cx="1060817" cy="18858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241848" y="58736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授权位置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 rot="1572281">
            <a:off x="3274572" y="4802005"/>
            <a:ext cx="853008" cy="175967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404941" y="5527638"/>
            <a:ext cx="853008" cy="175967"/>
          </a:xfrm>
          <a:prstGeom prst="rightArrow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6" y="1476997"/>
            <a:ext cx="2377467" cy="42266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49992" y="1605481"/>
            <a:ext cx="21295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没有账户登录时，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“充电服务”或“扫码充电”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即需要账户注册或登录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099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_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_3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_3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883</Words>
  <Application>Microsoft Office PowerPoint</Application>
  <PresentationFormat>全屏显示(4:3)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主题_2</vt:lpstr>
      <vt:lpstr>自定义设计方案</vt:lpstr>
      <vt:lpstr>Office 主题_3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holley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A.S</cp:lastModifiedBy>
  <cp:revision>1934</cp:revision>
  <dcterms:created xsi:type="dcterms:W3CDTF">2012-04-10T18:39:00Z</dcterms:created>
  <dcterms:modified xsi:type="dcterms:W3CDTF">2018-03-07T02:19:01Z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