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5143500" cx="9144000"/>
  <p:notesSz cx="6858000" cy="9144000"/>
  <p:embeddedFontLst>
    <p:embeddedFont>
      <p:font typeface="Robo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Roboto-bold.fntdata"/><Relationship Id="rId12" Type="http://schemas.openxmlformats.org/officeDocument/2006/relationships/slide" Target="slides/slide8.xml"/><Relationship Id="rId34" Type="http://schemas.openxmlformats.org/officeDocument/2006/relationships/font" Target="fonts/Roboto-regular.fntdata"/><Relationship Id="rId15" Type="http://schemas.openxmlformats.org/officeDocument/2006/relationships/slide" Target="slides/slide11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10.xml"/><Relationship Id="rId36" Type="http://schemas.openxmlformats.org/officeDocument/2006/relationships/font" Target="fonts/Roboto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Particularmente cuántos dispositivos existen activos, y cuantos están siendo activados diariamente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Ver rápidamente todos los componentes que poseen la plataforma y todos los APIs que estan disponible “On the go”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Luego vamos a crear una aplicación básica pero muy útil para explicar toda la estructura principal de la aplicación.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Y finalmente introducirlos a dos de  muchos de los conceptos en Android Intents y Adapters.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Roboto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Actúan como el puente o conector entre nuestros componentes o views en la pantalla</a:t>
            </a:r>
          </a:p>
          <a:p>
            <a:pPr indent="-228600" lvl="0" marL="457200" rtl="0">
              <a:spcBef>
                <a:spcPts val="0"/>
              </a:spcBef>
              <a:buFont typeface="Roboto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También tienen la tarea de presentar la información</a:t>
            </a:r>
          </a:p>
          <a:p>
            <a:pPr indent="-228600" lvl="0" marL="457200" rtl="0">
              <a:spcBef>
                <a:spcPts val="0"/>
              </a:spcBef>
              <a:buFont typeface="Roboto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Pueden agregar o borrar de el data source que le proveemos</a:t>
            </a:r>
          </a:p>
          <a:p>
            <a:pPr indent="-228600" lvl="0" marL="457200">
              <a:spcBef>
                <a:spcPts val="0"/>
              </a:spcBef>
              <a:buFont typeface="Roboto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Y puede manipular diferentes views y filtrar.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Un billón de dispositivos están activados actualmente, asi que arrancando tenemos 1 billón de razones para crear aplicaciones en Android.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1.5 million son activados cada día, si un billón no era suficiente todos los días tenemos 1.5 millones de razones más.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Llega a múltiples plataformas, y con alcance en diversas plataformas me refiero aparte de celulares también a Televisores o “Smart Tv’s”, Smart Watches, Streaming boxes y Autos 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Y está escrito en Java, y por si no lo saben Java corre en mas de 3s billones de dispositivos actualmente, asi que creo que es muy buena idea aprender el lenguaje.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Android ya viene con un set the aplicaciones principales, como el app de contactos, calendario y hasta un browser.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Cuando nosotros creamos nuestras aplicaciones tenemos accesos a los mismo APIs utilizados por las aplicaciones principales, esto nos permite controlar cómo  se ven y trabajan.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Debajo del Application Framework existe un “set” de librerías escritas en C y C++ y estas están expuestas a nosotros a través de los APIs del Framework.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El ‘runtime’ de Android viene con un set de librerías principales que implementan la mayoría de programacion en Java, cada aplicación de Android corre su propio proceso.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Finalmente debajo de todo esto está el Kernel de Linux, el cual Android lo utiliza mayormente para Drivers y servicios clave como manejo de memoria y muy importante seguridad.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Y los que conocen de linux saben que se está quedando con el mundo de los Datacenters y servidores mayormente por su seguridad, y es cool también.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>
              <a:spcBef>
                <a:spcPts val="0"/>
              </a:spcBef>
              <a:buSzPct val="100000"/>
              <a:buFont typeface="Roboto"/>
              <a:buAutoNum type="arabicPeriod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Out of the box, utiliza Gradle, lo cual es un build system muy poderoso, con el puede crear tasks para compilar y hacer release automatico, conectar a un continous integration tool como Jenkins para aquellos fans de DevOps</a:t>
            </a:r>
          </a:p>
          <a:p>
            <a:pPr indent="-304800" lvl="0" marL="457200" rtl="0">
              <a:spcBef>
                <a:spcPts val="0"/>
              </a:spcBef>
              <a:buSzPct val="100000"/>
              <a:buFont typeface="Roboto"/>
              <a:buAutoNum type="arabicPeriod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Múltiples apks, por ejemplo si ustedes cómo developers tienen múltiples features en su app y digamos cada semana sacan algo nuevo pues probablemente seria buena idea tener un apk o ‘flavor’ para esos usuarios beta y ya luego produccion.</a:t>
            </a:r>
          </a:p>
          <a:p>
            <a:pPr indent="-304800" lvl="0" marL="457200" rtl="0">
              <a:spcBef>
                <a:spcPts val="0"/>
              </a:spcBef>
              <a:buSzPct val="100000"/>
              <a:buFont typeface="Roboto"/>
              <a:buAutoNum type="arabicPeriod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Templates y un editor brutal, pueden crear sus pantallas con drag and drop o directo en XML, lo cual van a ver es mas facil eventualmente.</a:t>
            </a:r>
          </a:p>
          <a:p>
            <a:pPr indent="-304800" lvl="0" marL="457200" rtl="0">
              <a:spcBef>
                <a:spcPts val="0"/>
              </a:spcBef>
              <a:buSzPct val="100000"/>
              <a:buFont typeface="Roboto"/>
              <a:buAutoNum type="arabicPeriod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ProGuard nos permite hacer obfuscation o </a:t>
            </a: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ofuscación a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nuestro código.</a:t>
            </a:r>
          </a:p>
          <a:p>
            <a:pPr indent="-304800" lvl="0" marL="457200" rtl="0">
              <a:spcBef>
                <a:spcPts val="0"/>
              </a:spcBef>
              <a:buSzPct val="100000"/>
              <a:buFont typeface="Roboto"/>
              <a:buAutoNum type="arabicPeriod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Y out of the box soporte con Google Cloud Platform y todos lo que esto representa.</a:t>
            </a:r>
          </a:p>
          <a:p>
            <a:pPr indent="-304800" lvl="0" marL="457200">
              <a:spcBef>
                <a:spcPts val="0"/>
              </a:spcBef>
              <a:buSzPct val="100000"/>
              <a:buFont typeface="Roboto"/>
              <a:buAutoNum type="arabicPeriod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Ya trae el SDK de Android y es importante recordar que en cada versión que sale de Android hay un SDK nuevo, muy importante que estén pendiente a esto.</a:t>
            </a:r>
            <a:br>
              <a:rPr lang="en" sz="1200"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latin typeface="Roboto"/>
                <a:ea typeface="Roboto"/>
                <a:cs typeface="Roboto"/>
                <a:sym typeface="Roboto"/>
              </a:rPr>
              <a:t>Tiene también herramientas para debugging como el Android Device monitor que vamos a ver más adelante, y finalmente desde android studio 1.3 en adelante el hacer Unit Testing a mejorado sustancialmente.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Font typeface="Roboto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Demo time!, vamos a crear nuestra primera aplicación en Android utilizando Android studio, y de paso les explico la estructura del proyecto y que otras cosas tiene el IDE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1999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BCD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1" Type="http://schemas.openxmlformats.org/officeDocument/2006/relationships/hyperlink" Target="http://developer.android.com/reference/android/widget/SpinnerAdapter.html" TargetMode="External"/><Relationship Id="rId10" Type="http://schemas.openxmlformats.org/officeDocument/2006/relationships/hyperlink" Target="http://developer.android.com/reference/android/support/v4/widget/SimpleCursorAdapter.html" TargetMode="External"/><Relationship Id="rId13" Type="http://schemas.openxmlformats.org/officeDocument/2006/relationships/hyperlink" Target="http://developer.android.com/reference/android/widget/WrapperListAdapter.html" TargetMode="External"/><Relationship Id="rId12" Type="http://schemas.openxmlformats.org/officeDocument/2006/relationships/hyperlink" Target="http://developer.android.com/reference/android/support/v7/widget/ThemedSpinnerAdapter.html" TargetMode="Externa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developer.android.com/reference/android/widget/ArrayAdapter.html" TargetMode="External"/><Relationship Id="rId4" Type="http://schemas.openxmlformats.org/officeDocument/2006/relationships/hyperlink" Target="http://developer.android.com/reference/android/widget/BaseAdapter.html" TargetMode="External"/><Relationship Id="rId9" Type="http://schemas.openxmlformats.org/officeDocument/2006/relationships/hyperlink" Target="http://developer.android.com/reference/android/widget/SimpleAdapter.html" TargetMode="External"/><Relationship Id="rId5" Type="http://schemas.openxmlformats.org/officeDocument/2006/relationships/hyperlink" Target="http://developer.android.com/reference/android/support/v4/widget/CursorAdapter.html" TargetMode="External"/><Relationship Id="rId6" Type="http://schemas.openxmlformats.org/officeDocument/2006/relationships/hyperlink" Target="http://developer.android.com/reference/android/widget/HeaderViewListAdapter.html" TargetMode="External"/><Relationship Id="rId7" Type="http://schemas.openxmlformats.org/officeDocument/2006/relationships/hyperlink" Target="http://developer.android.com/reference/android/widget/ListAdapter.html" TargetMode="External"/><Relationship Id="rId8" Type="http://schemas.openxmlformats.org/officeDocument/2006/relationships/hyperlink" Target="http://developer.android.com/reference/android/support/v4/widget/ResourceCursorAdapter.html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02.png"/><Relationship Id="rId4" Type="http://schemas.openxmlformats.org/officeDocument/2006/relationships/image" Target="../media/image04.png"/><Relationship Id="rId5" Type="http://schemas.openxmlformats.org/officeDocument/2006/relationships/image" Target="../media/image0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00.png"/><Relationship Id="rId4" Type="http://schemas.openxmlformats.org/officeDocument/2006/relationships/image" Target="../media/image03.png"/><Relationship Id="rId5" Type="http://schemas.openxmlformats.org/officeDocument/2006/relationships/image" Target="../media/image0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Lesson: From the basics to Android Guru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1293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/>
              <a:t>November 7, 2015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4162" y="3734325"/>
            <a:ext cx="869400" cy="86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287" y="3767400"/>
            <a:ext cx="803224" cy="8032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/>
        </p:nvSpPr>
        <p:spPr>
          <a:xfrm>
            <a:off x="390525" y="3007187"/>
            <a:ext cx="1726800" cy="2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Joel R Sosa 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329275" y="4646850"/>
            <a:ext cx="7901699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0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Disclaimer</a:t>
            </a:r>
            <a:r>
              <a:rPr lang="en" sz="10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i="1" lang="en" sz="10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GDG Puerto Rico is an independent group; our activities and the opinions expressed should in no way be linked to Google, the corporation.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</a:t>
            </a:r>
          </a:p>
        </p:txBody>
      </p:sp>
      <p:sp>
        <p:nvSpPr>
          <p:cNvPr id="170" name="Shape 170"/>
          <p:cNvSpPr/>
          <p:nvPr/>
        </p:nvSpPr>
        <p:spPr>
          <a:xfrm>
            <a:off x="0" y="707425"/>
            <a:ext cx="9144000" cy="4214999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CC7832"/>
              </a:solidFill>
              <a:highlight>
                <a:srgbClr val="000000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Shape 171"/>
          <p:cNvSpPr txBox="1"/>
          <p:nvPr/>
        </p:nvSpPr>
        <p:spPr>
          <a:xfrm>
            <a:off x="132650" y="847425"/>
            <a:ext cx="8826599" cy="36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//An implicit intent.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rgbClr val="A9B7C6"/>
                </a:solidFill>
                <a:latin typeface="Roboto"/>
                <a:ea typeface="Roboto"/>
                <a:cs typeface="Roboto"/>
                <a:sym typeface="Roboto"/>
              </a:rPr>
              <a:t>Intent intent = </a:t>
            </a:r>
            <a:r>
              <a:rPr lang="en" sz="1600">
                <a:solidFill>
                  <a:srgbClr val="CC7832"/>
                </a:solidFill>
                <a:latin typeface="Roboto"/>
                <a:ea typeface="Roboto"/>
                <a:cs typeface="Roboto"/>
                <a:sym typeface="Roboto"/>
              </a:rPr>
              <a:t>new </a:t>
            </a:r>
            <a:r>
              <a:rPr lang="en" sz="1600">
                <a:solidFill>
                  <a:srgbClr val="A9B7C6"/>
                </a:solidFill>
                <a:latin typeface="Roboto"/>
                <a:ea typeface="Roboto"/>
                <a:cs typeface="Roboto"/>
                <a:sym typeface="Roboto"/>
              </a:rPr>
              <a:t>Intent(Intent.</a:t>
            </a:r>
            <a:r>
              <a:rPr i="1" lang="en" sz="1600">
                <a:solidFill>
                  <a:srgbClr val="9876AA"/>
                </a:solidFill>
                <a:latin typeface="Roboto"/>
                <a:ea typeface="Roboto"/>
                <a:cs typeface="Roboto"/>
                <a:sym typeface="Roboto"/>
              </a:rPr>
              <a:t>ACTION_SEND</a:t>
            </a:r>
            <a:r>
              <a:rPr lang="en" sz="1600">
                <a:solidFill>
                  <a:srgbClr val="A9B7C6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en" sz="1600">
                <a:solidFill>
                  <a:srgbClr val="CC7832"/>
                </a:solidFill>
                <a:latin typeface="Roboto"/>
                <a:ea typeface="Roboto"/>
                <a:cs typeface="Roboto"/>
                <a:sym typeface="Roboto"/>
              </a:rPr>
              <a:t>;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rgbClr val="A9B7C6"/>
                </a:solidFill>
                <a:latin typeface="Roboto"/>
                <a:ea typeface="Roboto"/>
                <a:cs typeface="Roboto"/>
                <a:sym typeface="Roboto"/>
              </a:rPr>
              <a:t>intent.setType(</a:t>
            </a:r>
            <a:r>
              <a:rPr lang="en" sz="1600">
                <a:solidFill>
                  <a:srgbClr val="6A8759"/>
                </a:solidFill>
                <a:latin typeface="Roboto"/>
                <a:ea typeface="Roboto"/>
                <a:cs typeface="Roboto"/>
                <a:sym typeface="Roboto"/>
              </a:rPr>
              <a:t>"text/plain"</a:t>
            </a:r>
            <a:r>
              <a:rPr lang="en" sz="1600">
                <a:solidFill>
                  <a:srgbClr val="A9B7C6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en" sz="1600">
                <a:solidFill>
                  <a:srgbClr val="CC7832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intent.putExtra(Intent.</a:t>
            </a:r>
            <a:r>
              <a:rPr i="1" lang="en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EXTRA_TEXT</a:t>
            </a:r>
            <a:r>
              <a:rPr lang="en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, messageText);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String chooserTitle = getString(R.string.</a:t>
            </a:r>
            <a:r>
              <a:rPr i="1" lang="en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chooser</a:t>
            </a:r>
            <a:r>
              <a:rPr lang="en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Intent chosenIntent = Intent.</a:t>
            </a:r>
            <a:r>
              <a:rPr i="1" lang="en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createChooser</a:t>
            </a:r>
            <a:r>
              <a:rPr lang="en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(intent, chooserTitle);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startActivity(chosenIntent);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808080"/>
              </a:solidFill>
              <a:highlight>
                <a:srgbClr val="000000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</a:t>
            </a:r>
          </a:p>
        </p:txBody>
      </p:sp>
      <p:sp>
        <p:nvSpPr>
          <p:cNvPr id="177" name="Shape 177"/>
          <p:cNvSpPr/>
          <p:nvPr/>
        </p:nvSpPr>
        <p:spPr>
          <a:xfrm>
            <a:off x="0" y="707425"/>
            <a:ext cx="9144000" cy="4214999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CC7832"/>
              </a:solidFill>
              <a:highlight>
                <a:srgbClr val="000000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Shape 178"/>
          <p:cNvSpPr txBox="1"/>
          <p:nvPr/>
        </p:nvSpPr>
        <p:spPr>
          <a:xfrm>
            <a:off x="132650" y="847425"/>
            <a:ext cx="8826599" cy="36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//An implicit intent.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Intent intent = new Intent(Intent.</a:t>
            </a:r>
            <a:r>
              <a:rPr i="1" lang="en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ACTION_SEND</a:t>
            </a:r>
            <a:r>
              <a:rPr lang="en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intent.setType("text/plain");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rgbClr val="A9B7C6"/>
                </a:solidFill>
                <a:latin typeface="Roboto"/>
                <a:ea typeface="Roboto"/>
                <a:cs typeface="Roboto"/>
                <a:sym typeface="Roboto"/>
              </a:rPr>
              <a:t>intent.putExtra(Intent.</a:t>
            </a:r>
            <a:r>
              <a:rPr i="1" lang="en" sz="1600">
                <a:solidFill>
                  <a:srgbClr val="9876AA"/>
                </a:solidFill>
                <a:latin typeface="Roboto"/>
                <a:ea typeface="Roboto"/>
                <a:cs typeface="Roboto"/>
                <a:sym typeface="Roboto"/>
              </a:rPr>
              <a:t>EXTRA_TEXT</a:t>
            </a:r>
            <a:r>
              <a:rPr lang="en" sz="1600">
                <a:solidFill>
                  <a:srgbClr val="CC7832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600">
                <a:solidFill>
                  <a:srgbClr val="A9B7C6"/>
                </a:solidFill>
                <a:latin typeface="Roboto"/>
                <a:ea typeface="Roboto"/>
                <a:cs typeface="Roboto"/>
                <a:sym typeface="Roboto"/>
              </a:rPr>
              <a:t>messageText)</a:t>
            </a:r>
            <a:r>
              <a:rPr lang="en" sz="1600">
                <a:solidFill>
                  <a:srgbClr val="CC7832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rgbClr val="A9B7C6"/>
                </a:solidFill>
                <a:latin typeface="Roboto"/>
                <a:ea typeface="Roboto"/>
                <a:cs typeface="Roboto"/>
                <a:sym typeface="Roboto"/>
              </a:rPr>
              <a:t>String chooserTitle = getString(R.string.</a:t>
            </a:r>
            <a:r>
              <a:rPr i="1" lang="en" sz="1600">
                <a:solidFill>
                  <a:srgbClr val="9876AA"/>
                </a:solidFill>
                <a:latin typeface="Roboto"/>
                <a:ea typeface="Roboto"/>
                <a:cs typeface="Roboto"/>
                <a:sym typeface="Roboto"/>
              </a:rPr>
              <a:t>chooser</a:t>
            </a:r>
            <a:r>
              <a:rPr lang="en" sz="1600">
                <a:solidFill>
                  <a:srgbClr val="A9B7C6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en" sz="1600">
                <a:solidFill>
                  <a:srgbClr val="CC7832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rgbClr val="A9B7C6"/>
                </a:solidFill>
                <a:latin typeface="Roboto"/>
                <a:ea typeface="Roboto"/>
                <a:cs typeface="Roboto"/>
                <a:sym typeface="Roboto"/>
              </a:rPr>
              <a:t>Intent chosenIntent = Intent.</a:t>
            </a:r>
            <a:r>
              <a:rPr i="1" lang="en" sz="1600">
                <a:solidFill>
                  <a:srgbClr val="A9B7C6"/>
                </a:solidFill>
                <a:latin typeface="Roboto"/>
                <a:ea typeface="Roboto"/>
                <a:cs typeface="Roboto"/>
                <a:sym typeface="Roboto"/>
              </a:rPr>
              <a:t>createChooser</a:t>
            </a:r>
            <a:r>
              <a:rPr lang="en" sz="1600">
                <a:solidFill>
                  <a:srgbClr val="A9B7C6"/>
                </a:solidFill>
                <a:latin typeface="Roboto"/>
                <a:ea typeface="Roboto"/>
                <a:cs typeface="Roboto"/>
                <a:sym typeface="Roboto"/>
              </a:rPr>
              <a:t>(intent</a:t>
            </a:r>
            <a:r>
              <a:rPr lang="en" sz="1600">
                <a:solidFill>
                  <a:srgbClr val="CC7832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600">
                <a:solidFill>
                  <a:srgbClr val="A9B7C6"/>
                </a:solidFill>
                <a:latin typeface="Roboto"/>
                <a:ea typeface="Roboto"/>
                <a:cs typeface="Roboto"/>
                <a:sym typeface="Roboto"/>
              </a:rPr>
              <a:t>chooserTitle)</a:t>
            </a:r>
            <a:r>
              <a:rPr lang="en" sz="1600">
                <a:solidFill>
                  <a:srgbClr val="CC7832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startActivity(chosenIntent);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808080"/>
              </a:solidFill>
              <a:highlight>
                <a:srgbClr val="000000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2136975" y="2181200"/>
            <a:ext cx="3905400" cy="243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</a:t>
            </a:r>
          </a:p>
        </p:txBody>
      </p:sp>
      <p:sp>
        <p:nvSpPr>
          <p:cNvPr id="185" name="Shape 185"/>
          <p:cNvSpPr/>
          <p:nvPr/>
        </p:nvSpPr>
        <p:spPr>
          <a:xfrm>
            <a:off x="0" y="707425"/>
            <a:ext cx="9144000" cy="4214999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CC7832"/>
              </a:solidFill>
              <a:highlight>
                <a:srgbClr val="000000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Shape 186"/>
          <p:cNvSpPr txBox="1"/>
          <p:nvPr/>
        </p:nvSpPr>
        <p:spPr>
          <a:xfrm>
            <a:off x="132650" y="847425"/>
            <a:ext cx="8826599" cy="36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//An implicit intent.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Intent intent = new Intent(Intent.</a:t>
            </a:r>
            <a:r>
              <a:rPr i="1" lang="en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ACTION_SEND</a:t>
            </a:r>
            <a:r>
              <a:rPr lang="en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intent.setType("text/plain");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intent.putExtra(Intent.</a:t>
            </a:r>
            <a:r>
              <a:rPr i="1" lang="en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EXTRA_TEXT</a:t>
            </a:r>
            <a:r>
              <a:rPr lang="en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, messageText);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String chooserTitle = getString(R.string.</a:t>
            </a:r>
            <a:r>
              <a:rPr i="1" lang="en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chooser</a:t>
            </a:r>
            <a:r>
              <a:rPr lang="en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Intent chosenIntent = Intent.</a:t>
            </a:r>
            <a:r>
              <a:rPr i="1" lang="en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createChooser</a:t>
            </a:r>
            <a:r>
              <a:rPr lang="en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(intent, chooserTitle);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rgbClr val="A9B7C6"/>
                </a:solidFill>
                <a:latin typeface="Roboto"/>
                <a:ea typeface="Roboto"/>
                <a:cs typeface="Roboto"/>
                <a:sym typeface="Roboto"/>
              </a:rPr>
              <a:t>startActivity(chosenIntent)</a:t>
            </a:r>
            <a:r>
              <a:rPr lang="en" sz="1600">
                <a:solidFill>
                  <a:srgbClr val="CC7832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808080"/>
              </a:solidFill>
              <a:highlight>
                <a:srgbClr val="000000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</a:t>
            </a:r>
          </a:p>
        </p:txBody>
      </p:sp>
      <p:sp>
        <p:nvSpPr>
          <p:cNvPr id="192" name="Shape 192"/>
          <p:cNvSpPr/>
          <p:nvPr/>
        </p:nvSpPr>
        <p:spPr>
          <a:xfrm>
            <a:off x="0" y="707425"/>
            <a:ext cx="9144000" cy="4214999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CC7832"/>
              </a:solidFill>
              <a:highlight>
                <a:srgbClr val="000000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Shape 193"/>
          <p:cNvSpPr txBox="1"/>
          <p:nvPr/>
        </p:nvSpPr>
        <p:spPr>
          <a:xfrm>
            <a:off x="132650" y="847425"/>
            <a:ext cx="8826599" cy="36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//An implicit intent.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rgbClr val="A9B7C6"/>
                </a:solidFill>
                <a:latin typeface="Roboto"/>
                <a:ea typeface="Roboto"/>
                <a:cs typeface="Roboto"/>
                <a:sym typeface="Roboto"/>
              </a:rPr>
              <a:t>Intent intent = </a:t>
            </a:r>
            <a:r>
              <a:rPr lang="en" sz="1600">
                <a:solidFill>
                  <a:srgbClr val="CC7832"/>
                </a:solidFill>
                <a:latin typeface="Roboto"/>
                <a:ea typeface="Roboto"/>
                <a:cs typeface="Roboto"/>
                <a:sym typeface="Roboto"/>
              </a:rPr>
              <a:t>new </a:t>
            </a:r>
            <a:r>
              <a:rPr lang="en" sz="1600">
                <a:solidFill>
                  <a:srgbClr val="A9B7C6"/>
                </a:solidFill>
                <a:latin typeface="Roboto"/>
                <a:ea typeface="Roboto"/>
                <a:cs typeface="Roboto"/>
                <a:sym typeface="Roboto"/>
              </a:rPr>
              <a:t>Intent(Intent.</a:t>
            </a:r>
            <a:r>
              <a:rPr i="1" lang="en" sz="1600">
                <a:solidFill>
                  <a:srgbClr val="9876AA"/>
                </a:solidFill>
                <a:latin typeface="Roboto"/>
                <a:ea typeface="Roboto"/>
                <a:cs typeface="Roboto"/>
                <a:sym typeface="Roboto"/>
              </a:rPr>
              <a:t>ACTION_SEND</a:t>
            </a:r>
            <a:r>
              <a:rPr lang="en" sz="1600">
                <a:solidFill>
                  <a:srgbClr val="A9B7C6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en" sz="1600">
                <a:solidFill>
                  <a:srgbClr val="CC7832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rgbClr val="A9B7C6"/>
                </a:solidFill>
                <a:latin typeface="Roboto"/>
                <a:ea typeface="Roboto"/>
                <a:cs typeface="Roboto"/>
                <a:sym typeface="Roboto"/>
              </a:rPr>
              <a:t>intent.setType(</a:t>
            </a:r>
            <a:r>
              <a:rPr lang="en" sz="1600">
                <a:solidFill>
                  <a:srgbClr val="6A8759"/>
                </a:solidFill>
                <a:latin typeface="Roboto"/>
                <a:ea typeface="Roboto"/>
                <a:cs typeface="Roboto"/>
                <a:sym typeface="Roboto"/>
              </a:rPr>
              <a:t>"text/plain"</a:t>
            </a:r>
            <a:r>
              <a:rPr lang="en" sz="1600">
                <a:solidFill>
                  <a:srgbClr val="A9B7C6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en" sz="1600">
                <a:solidFill>
                  <a:srgbClr val="CC7832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rgbClr val="A9B7C6"/>
                </a:solidFill>
                <a:latin typeface="Roboto"/>
                <a:ea typeface="Roboto"/>
                <a:cs typeface="Roboto"/>
                <a:sym typeface="Roboto"/>
              </a:rPr>
              <a:t>intent.putExtra(Intent.</a:t>
            </a:r>
            <a:r>
              <a:rPr i="1" lang="en" sz="1600">
                <a:solidFill>
                  <a:srgbClr val="9876AA"/>
                </a:solidFill>
                <a:latin typeface="Roboto"/>
                <a:ea typeface="Roboto"/>
                <a:cs typeface="Roboto"/>
                <a:sym typeface="Roboto"/>
              </a:rPr>
              <a:t>EXTRA_TEXT</a:t>
            </a:r>
            <a:r>
              <a:rPr lang="en" sz="1600">
                <a:solidFill>
                  <a:srgbClr val="CC7832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600">
                <a:solidFill>
                  <a:srgbClr val="A9B7C6"/>
                </a:solidFill>
                <a:latin typeface="Roboto"/>
                <a:ea typeface="Roboto"/>
                <a:cs typeface="Roboto"/>
                <a:sym typeface="Roboto"/>
              </a:rPr>
              <a:t>messageText)</a:t>
            </a:r>
            <a:r>
              <a:rPr lang="en" sz="1600">
                <a:solidFill>
                  <a:srgbClr val="CC7832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rgbClr val="A9B7C6"/>
                </a:solidFill>
                <a:latin typeface="Roboto"/>
                <a:ea typeface="Roboto"/>
                <a:cs typeface="Roboto"/>
                <a:sym typeface="Roboto"/>
              </a:rPr>
              <a:t>String chooserTitle = getString(R.string.</a:t>
            </a:r>
            <a:r>
              <a:rPr i="1" lang="en" sz="1600">
                <a:solidFill>
                  <a:srgbClr val="9876AA"/>
                </a:solidFill>
                <a:latin typeface="Roboto"/>
                <a:ea typeface="Roboto"/>
                <a:cs typeface="Roboto"/>
                <a:sym typeface="Roboto"/>
              </a:rPr>
              <a:t>chooser</a:t>
            </a:r>
            <a:r>
              <a:rPr lang="en" sz="1600">
                <a:solidFill>
                  <a:srgbClr val="A9B7C6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en" sz="1600">
                <a:solidFill>
                  <a:srgbClr val="CC7832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rgbClr val="A9B7C6"/>
                </a:solidFill>
                <a:latin typeface="Roboto"/>
                <a:ea typeface="Roboto"/>
                <a:cs typeface="Roboto"/>
                <a:sym typeface="Roboto"/>
              </a:rPr>
              <a:t>Intent chosenIntent = Intent.</a:t>
            </a:r>
            <a:r>
              <a:rPr i="1" lang="en" sz="1600">
                <a:solidFill>
                  <a:srgbClr val="A9B7C6"/>
                </a:solidFill>
                <a:latin typeface="Roboto"/>
                <a:ea typeface="Roboto"/>
                <a:cs typeface="Roboto"/>
                <a:sym typeface="Roboto"/>
              </a:rPr>
              <a:t>createChooser</a:t>
            </a:r>
            <a:r>
              <a:rPr lang="en" sz="1600">
                <a:solidFill>
                  <a:srgbClr val="A9B7C6"/>
                </a:solidFill>
                <a:latin typeface="Roboto"/>
                <a:ea typeface="Roboto"/>
                <a:cs typeface="Roboto"/>
                <a:sym typeface="Roboto"/>
              </a:rPr>
              <a:t>(intent</a:t>
            </a:r>
            <a:r>
              <a:rPr lang="en" sz="1600">
                <a:solidFill>
                  <a:srgbClr val="CC7832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600">
                <a:solidFill>
                  <a:srgbClr val="A9B7C6"/>
                </a:solidFill>
                <a:latin typeface="Roboto"/>
                <a:ea typeface="Roboto"/>
                <a:cs typeface="Roboto"/>
                <a:sym typeface="Roboto"/>
              </a:rPr>
              <a:t>chooserTitle)</a:t>
            </a:r>
            <a:r>
              <a:rPr lang="en" sz="1600">
                <a:solidFill>
                  <a:srgbClr val="CC7832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rgbClr val="A9B7C6"/>
                </a:solidFill>
                <a:latin typeface="Roboto"/>
                <a:ea typeface="Roboto"/>
                <a:cs typeface="Roboto"/>
                <a:sym typeface="Roboto"/>
              </a:rPr>
              <a:t>startActivity(chosenIntent)</a:t>
            </a:r>
            <a:r>
              <a:rPr lang="en" sz="1600">
                <a:solidFill>
                  <a:srgbClr val="CC7832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808080"/>
              </a:solidFill>
              <a:highlight>
                <a:srgbClr val="000000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</a:t>
            </a:r>
          </a:p>
        </p:txBody>
      </p:sp>
      <p:sp>
        <p:nvSpPr>
          <p:cNvPr id="199" name="Shape 199"/>
          <p:cNvSpPr/>
          <p:nvPr/>
        </p:nvSpPr>
        <p:spPr>
          <a:xfrm>
            <a:off x="0" y="707425"/>
            <a:ext cx="9144000" cy="4214999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CC7832"/>
              </a:solidFill>
              <a:highlight>
                <a:srgbClr val="000000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Shape 200"/>
          <p:cNvSpPr txBox="1"/>
          <p:nvPr/>
        </p:nvSpPr>
        <p:spPr>
          <a:xfrm>
            <a:off x="132650" y="847425"/>
            <a:ext cx="8826599" cy="36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//An explicit intent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A9B7C6"/>
                </a:solidFill>
                <a:latin typeface="Roboto"/>
                <a:ea typeface="Roboto"/>
                <a:cs typeface="Roboto"/>
                <a:sym typeface="Roboto"/>
              </a:rPr>
              <a:t>Intent intent = </a:t>
            </a:r>
            <a:r>
              <a:rPr lang="en" sz="1800">
                <a:solidFill>
                  <a:srgbClr val="CC7832"/>
                </a:solidFill>
                <a:latin typeface="Roboto"/>
                <a:ea typeface="Roboto"/>
                <a:cs typeface="Roboto"/>
                <a:sym typeface="Roboto"/>
              </a:rPr>
              <a:t>new </a:t>
            </a:r>
            <a:r>
              <a:rPr lang="en" sz="1800">
                <a:solidFill>
                  <a:srgbClr val="A9B7C6"/>
                </a:solidFill>
                <a:latin typeface="Roboto"/>
                <a:ea typeface="Roboto"/>
                <a:cs typeface="Roboto"/>
                <a:sym typeface="Roboto"/>
              </a:rPr>
              <a:t>Intent(</a:t>
            </a:r>
            <a:r>
              <a:rPr lang="en" sz="1800">
                <a:solidFill>
                  <a:srgbClr val="CC7832"/>
                </a:solidFill>
                <a:latin typeface="Roboto"/>
                <a:ea typeface="Roboto"/>
                <a:cs typeface="Roboto"/>
                <a:sym typeface="Roboto"/>
              </a:rPr>
              <a:t>this, </a:t>
            </a:r>
            <a:r>
              <a:rPr lang="en" sz="1800">
                <a:solidFill>
                  <a:srgbClr val="A9B7C6"/>
                </a:solidFill>
                <a:latin typeface="Roboto"/>
                <a:ea typeface="Roboto"/>
                <a:cs typeface="Roboto"/>
                <a:sym typeface="Roboto"/>
              </a:rPr>
              <a:t>ReceiveIntentActivity.</a:t>
            </a:r>
            <a:r>
              <a:rPr lang="en" sz="1800">
                <a:solidFill>
                  <a:srgbClr val="CC7832"/>
                </a:solidFill>
                <a:latin typeface="Roboto"/>
                <a:ea typeface="Roboto"/>
                <a:cs typeface="Roboto"/>
                <a:sym typeface="Roboto"/>
              </a:rPr>
              <a:t>class</a:t>
            </a:r>
            <a:r>
              <a:rPr lang="en" sz="1800">
                <a:solidFill>
                  <a:srgbClr val="A9B7C6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en" sz="1800">
                <a:solidFill>
                  <a:srgbClr val="CC7832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A9B7C6"/>
                </a:solidFill>
                <a:latin typeface="Roboto"/>
                <a:ea typeface="Roboto"/>
                <a:cs typeface="Roboto"/>
                <a:sym typeface="Roboto"/>
              </a:rPr>
              <a:t>intent.putExtra(ReceiveIntentActivity.</a:t>
            </a:r>
            <a:r>
              <a:rPr i="1" lang="en" sz="1800">
                <a:solidFill>
                  <a:srgbClr val="9876AA"/>
                </a:solidFill>
                <a:latin typeface="Roboto"/>
                <a:ea typeface="Roboto"/>
                <a:cs typeface="Roboto"/>
                <a:sym typeface="Roboto"/>
              </a:rPr>
              <a:t>EXTRA_MESSAGE</a:t>
            </a:r>
            <a:r>
              <a:rPr lang="en" sz="1800">
                <a:solidFill>
                  <a:srgbClr val="CC7832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800">
                <a:solidFill>
                  <a:srgbClr val="A9B7C6"/>
                </a:solidFill>
                <a:latin typeface="Roboto"/>
                <a:ea typeface="Roboto"/>
                <a:cs typeface="Roboto"/>
                <a:sym typeface="Roboto"/>
              </a:rPr>
              <a:t>messageText)</a:t>
            </a:r>
            <a:r>
              <a:rPr lang="en" sz="1800">
                <a:solidFill>
                  <a:srgbClr val="CC7832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A9B7C6"/>
                </a:solidFill>
                <a:latin typeface="Roboto"/>
                <a:ea typeface="Roboto"/>
                <a:cs typeface="Roboto"/>
                <a:sym typeface="Roboto"/>
              </a:rPr>
              <a:t>startActivity(intent)</a:t>
            </a:r>
            <a:r>
              <a:rPr lang="en" sz="1800">
                <a:solidFill>
                  <a:srgbClr val="CC7832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808080"/>
              </a:solidFill>
              <a:highlight>
                <a:srgbClr val="000000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</a:t>
            </a:r>
          </a:p>
        </p:txBody>
      </p:sp>
      <p:sp>
        <p:nvSpPr>
          <p:cNvPr id="206" name="Shape 206"/>
          <p:cNvSpPr/>
          <p:nvPr/>
        </p:nvSpPr>
        <p:spPr>
          <a:xfrm>
            <a:off x="0" y="707425"/>
            <a:ext cx="9144000" cy="4214999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CC7832"/>
              </a:solidFill>
              <a:highlight>
                <a:srgbClr val="000000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Shape 207"/>
          <p:cNvSpPr txBox="1"/>
          <p:nvPr/>
        </p:nvSpPr>
        <p:spPr>
          <a:xfrm>
            <a:off x="132650" y="847425"/>
            <a:ext cx="8826599" cy="36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808080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A9B7C6"/>
                </a:solidFill>
                <a:latin typeface="Roboto"/>
                <a:ea typeface="Roboto"/>
                <a:cs typeface="Roboto"/>
                <a:sym typeface="Roboto"/>
              </a:rPr>
              <a:t>Intent intent = </a:t>
            </a:r>
            <a:r>
              <a:rPr lang="en" sz="1800">
                <a:solidFill>
                  <a:srgbClr val="CC7832"/>
                </a:solidFill>
                <a:latin typeface="Roboto"/>
                <a:ea typeface="Roboto"/>
                <a:cs typeface="Roboto"/>
                <a:sym typeface="Roboto"/>
              </a:rPr>
              <a:t>new </a:t>
            </a:r>
            <a:r>
              <a:rPr lang="en" sz="1800">
                <a:solidFill>
                  <a:srgbClr val="A9B7C6"/>
                </a:solidFill>
                <a:latin typeface="Roboto"/>
                <a:ea typeface="Roboto"/>
                <a:cs typeface="Roboto"/>
                <a:sym typeface="Roboto"/>
              </a:rPr>
              <a:t>Intent(</a:t>
            </a:r>
            <a:r>
              <a:rPr lang="en" sz="1800">
                <a:solidFill>
                  <a:srgbClr val="CC7832"/>
                </a:solidFill>
                <a:latin typeface="Roboto"/>
                <a:ea typeface="Roboto"/>
                <a:cs typeface="Roboto"/>
                <a:sym typeface="Roboto"/>
              </a:rPr>
              <a:t>this, </a:t>
            </a:r>
            <a:r>
              <a:rPr lang="en" sz="1800">
                <a:solidFill>
                  <a:srgbClr val="A9B7C6"/>
                </a:solidFill>
                <a:latin typeface="Roboto"/>
                <a:ea typeface="Roboto"/>
                <a:cs typeface="Roboto"/>
                <a:sym typeface="Roboto"/>
              </a:rPr>
              <a:t>ReceiveIntentActivity.</a:t>
            </a:r>
            <a:r>
              <a:rPr lang="en" sz="1800">
                <a:solidFill>
                  <a:srgbClr val="CC7832"/>
                </a:solidFill>
                <a:latin typeface="Roboto"/>
                <a:ea typeface="Roboto"/>
                <a:cs typeface="Roboto"/>
                <a:sym typeface="Roboto"/>
              </a:rPr>
              <a:t>class</a:t>
            </a:r>
            <a:r>
              <a:rPr lang="en" sz="1800">
                <a:solidFill>
                  <a:srgbClr val="A9B7C6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en" sz="1800">
                <a:solidFill>
                  <a:srgbClr val="CC7832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intent.putExtra(ReceiveIntentActivity.</a:t>
            </a:r>
            <a:r>
              <a:rPr i="1"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EXTRA_MESSAGE</a:t>
            </a: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, messageText);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startActivity(intent);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808080"/>
              </a:solidFill>
              <a:highlight>
                <a:srgbClr val="000000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</a:t>
            </a:r>
          </a:p>
        </p:txBody>
      </p:sp>
      <p:sp>
        <p:nvSpPr>
          <p:cNvPr id="213" name="Shape 213"/>
          <p:cNvSpPr/>
          <p:nvPr/>
        </p:nvSpPr>
        <p:spPr>
          <a:xfrm>
            <a:off x="0" y="707425"/>
            <a:ext cx="9144000" cy="4214999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CC7832"/>
              </a:solidFill>
              <a:highlight>
                <a:srgbClr val="000000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Shape 214"/>
          <p:cNvSpPr txBox="1"/>
          <p:nvPr/>
        </p:nvSpPr>
        <p:spPr>
          <a:xfrm>
            <a:off x="132650" y="847425"/>
            <a:ext cx="8826599" cy="36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808080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Intent intent = new Intent(this, ReceiveIntentActivity.class);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A9B7C6"/>
                </a:solidFill>
                <a:latin typeface="Roboto"/>
                <a:ea typeface="Roboto"/>
                <a:cs typeface="Roboto"/>
                <a:sym typeface="Roboto"/>
              </a:rPr>
              <a:t>intent.putExtra(ReceiveIntentActivity.</a:t>
            </a:r>
            <a:r>
              <a:rPr i="1" lang="en" sz="1800">
                <a:solidFill>
                  <a:srgbClr val="9876AA"/>
                </a:solidFill>
                <a:latin typeface="Roboto"/>
                <a:ea typeface="Roboto"/>
                <a:cs typeface="Roboto"/>
                <a:sym typeface="Roboto"/>
              </a:rPr>
              <a:t>EXTRA_MESSAGE</a:t>
            </a:r>
            <a:r>
              <a:rPr lang="en" sz="1800">
                <a:solidFill>
                  <a:srgbClr val="CC7832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800">
                <a:solidFill>
                  <a:srgbClr val="A9B7C6"/>
                </a:solidFill>
                <a:latin typeface="Roboto"/>
                <a:ea typeface="Roboto"/>
                <a:cs typeface="Roboto"/>
                <a:sym typeface="Roboto"/>
              </a:rPr>
              <a:t>messageText)</a:t>
            </a:r>
            <a:r>
              <a:rPr lang="en" sz="1800">
                <a:solidFill>
                  <a:srgbClr val="CC7832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startActivity(intent);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808080"/>
              </a:solidFill>
              <a:highlight>
                <a:srgbClr val="000000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</a:t>
            </a:r>
          </a:p>
        </p:txBody>
      </p:sp>
      <p:sp>
        <p:nvSpPr>
          <p:cNvPr id="220" name="Shape 220"/>
          <p:cNvSpPr/>
          <p:nvPr/>
        </p:nvSpPr>
        <p:spPr>
          <a:xfrm>
            <a:off x="0" y="707425"/>
            <a:ext cx="9144000" cy="4214999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CC7832"/>
              </a:solidFill>
              <a:highlight>
                <a:srgbClr val="000000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 txBox="1"/>
          <p:nvPr/>
        </p:nvSpPr>
        <p:spPr>
          <a:xfrm>
            <a:off x="132650" y="847425"/>
            <a:ext cx="8826599" cy="36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808080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Intent intent = new Intent(this, ReceiveIntentActivity.class);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intent.putExtra(ReceiveIntentActivity.</a:t>
            </a:r>
            <a:r>
              <a:rPr i="1"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EXTRA_MESSAGE</a:t>
            </a: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, messageText);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A9B7C6"/>
                </a:solidFill>
                <a:latin typeface="Roboto"/>
                <a:ea typeface="Roboto"/>
                <a:cs typeface="Roboto"/>
                <a:sym typeface="Roboto"/>
              </a:rPr>
              <a:t>startActivity(intent)</a:t>
            </a:r>
            <a:r>
              <a:rPr lang="en" sz="1800">
                <a:solidFill>
                  <a:srgbClr val="CC7832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808080"/>
              </a:solidFill>
              <a:highlight>
                <a:srgbClr val="000000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</a:t>
            </a:r>
          </a:p>
        </p:txBody>
      </p:sp>
      <p:sp>
        <p:nvSpPr>
          <p:cNvPr id="227" name="Shape 227"/>
          <p:cNvSpPr/>
          <p:nvPr/>
        </p:nvSpPr>
        <p:spPr>
          <a:xfrm>
            <a:off x="0" y="707425"/>
            <a:ext cx="9144000" cy="4214999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CC7832"/>
              </a:solidFill>
              <a:highlight>
                <a:srgbClr val="000000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Shape 228"/>
          <p:cNvSpPr txBox="1"/>
          <p:nvPr/>
        </p:nvSpPr>
        <p:spPr>
          <a:xfrm>
            <a:off x="132650" y="847425"/>
            <a:ext cx="8826599" cy="36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808080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A9B7C6"/>
                </a:solidFill>
                <a:latin typeface="Roboto"/>
                <a:ea typeface="Roboto"/>
                <a:cs typeface="Roboto"/>
                <a:sym typeface="Roboto"/>
              </a:rPr>
              <a:t>Intent intent = </a:t>
            </a:r>
            <a:r>
              <a:rPr lang="en" sz="1800">
                <a:solidFill>
                  <a:srgbClr val="CC7832"/>
                </a:solidFill>
                <a:latin typeface="Roboto"/>
                <a:ea typeface="Roboto"/>
                <a:cs typeface="Roboto"/>
                <a:sym typeface="Roboto"/>
              </a:rPr>
              <a:t>new </a:t>
            </a:r>
            <a:r>
              <a:rPr lang="en" sz="1800">
                <a:solidFill>
                  <a:srgbClr val="A9B7C6"/>
                </a:solidFill>
                <a:latin typeface="Roboto"/>
                <a:ea typeface="Roboto"/>
                <a:cs typeface="Roboto"/>
                <a:sym typeface="Roboto"/>
              </a:rPr>
              <a:t>Intent(</a:t>
            </a:r>
            <a:r>
              <a:rPr lang="en" sz="1800">
                <a:solidFill>
                  <a:srgbClr val="CC7832"/>
                </a:solidFill>
                <a:latin typeface="Roboto"/>
                <a:ea typeface="Roboto"/>
                <a:cs typeface="Roboto"/>
                <a:sym typeface="Roboto"/>
              </a:rPr>
              <a:t>this, </a:t>
            </a:r>
            <a:r>
              <a:rPr lang="en" sz="1800">
                <a:solidFill>
                  <a:srgbClr val="A9B7C6"/>
                </a:solidFill>
                <a:latin typeface="Roboto"/>
                <a:ea typeface="Roboto"/>
                <a:cs typeface="Roboto"/>
                <a:sym typeface="Roboto"/>
              </a:rPr>
              <a:t>ReceiveIntentActivity.</a:t>
            </a:r>
            <a:r>
              <a:rPr lang="en" sz="1800">
                <a:solidFill>
                  <a:srgbClr val="CC7832"/>
                </a:solidFill>
                <a:latin typeface="Roboto"/>
                <a:ea typeface="Roboto"/>
                <a:cs typeface="Roboto"/>
                <a:sym typeface="Roboto"/>
              </a:rPr>
              <a:t>class</a:t>
            </a:r>
            <a:r>
              <a:rPr lang="en" sz="1800">
                <a:solidFill>
                  <a:srgbClr val="A9B7C6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en" sz="1800">
                <a:solidFill>
                  <a:srgbClr val="CC7832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A9B7C6"/>
                </a:solidFill>
                <a:latin typeface="Roboto"/>
                <a:ea typeface="Roboto"/>
                <a:cs typeface="Roboto"/>
                <a:sym typeface="Roboto"/>
              </a:rPr>
              <a:t>intent.putExtra(ReceiveIntentActivity.</a:t>
            </a:r>
            <a:r>
              <a:rPr i="1" lang="en" sz="1800">
                <a:solidFill>
                  <a:srgbClr val="9876AA"/>
                </a:solidFill>
                <a:latin typeface="Roboto"/>
                <a:ea typeface="Roboto"/>
                <a:cs typeface="Roboto"/>
                <a:sym typeface="Roboto"/>
              </a:rPr>
              <a:t>EXTRA_MESSAGE</a:t>
            </a:r>
            <a:r>
              <a:rPr lang="en" sz="1800">
                <a:solidFill>
                  <a:srgbClr val="CC7832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800">
                <a:solidFill>
                  <a:srgbClr val="A9B7C6"/>
                </a:solidFill>
                <a:latin typeface="Roboto"/>
                <a:ea typeface="Roboto"/>
                <a:cs typeface="Roboto"/>
                <a:sym typeface="Roboto"/>
              </a:rPr>
              <a:t>messageText)</a:t>
            </a:r>
            <a:r>
              <a:rPr lang="en" sz="1800">
                <a:solidFill>
                  <a:srgbClr val="CC7832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A9B7C6"/>
                </a:solidFill>
                <a:latin typeface="Roboto"/>
                <a:ea typeface="Roboto"/>
                <a:cs typeface="Roboto"/>
                <a:sym typeface="Roboto"/>
              </a:rPr>
              <a:t>startActivity(intent)</a:t>
            </a:r>
            <a:r>
              <a:rPr lang="en" sz="1800">
                <a:solidFill>
                  <a:srgbClr val="CC7832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808080"/>
              </a:solidFill>
              <a:highlight>
                <a:srgbClr val="000000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471900" y="1919075"/>
            <a:ext cx="8222100" cy="3050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212121"/>
              </a:buClr>
            </a:pPr>
            <a:r>
              <a:rPr lang="en">
                <a:solidFill>
                  <a:srgbClr val="212121"/>
                </a:solidFill>
              </a:rPr>
              <a:t>Where is Android in the world?</a:t>
            </a:r>
          </a:p>
          <a:p>
            <a:pPr indent="-228600" lvl="0" marL="457200" rtl="0">
              <a:spcBef>
                <a:spcPts val="0"/>
              </a:spcBef>
              <a:buClr>
                <a:srgbClr val="212121"/>
              </a:buClr>
            </a:pPr>
            <a:r>
              <a:rPr lang="en">
                <a:solidFill>
                  <a:srgbClr val="212121"/>
                </a:solidFill>
              </a:rPr>
              <a:t>Platform Dissected</a:t>
            </a:r>
          </a:p>
          <a:p>
            <a:pPr indent="-228600" lvl="0" marL="457200" rtl="0">
              <a:spcBef>
                <a:spcPts val="0"/>
              </a:spcBef>
              <a:buClr>
                <a:srgbClr val="212121"/>
              </a:buClr>
            </a:pPr>
            <a:r>
              <a:rPr lang="en">
                <a:solidFill>
                  <a:srgbClr val="212121"/>
                </a:solidFill>
              </a:rPr>
              <a:t>Android Studio</a:t>
            </a:r>
          </a:p>
          <a:p>
            <a:pPr indent="-228600" lvl="0" marL="457200" rtl="0">
              <a:spcBef>
                <a:spcPts val="0"/>
              </a:spcBef>
              <a:buClr>
                <a:srgbClr val="212121"/>
              </a:buClr>
            </a:pPr>
            <a:r>
              <a:rPr lang="en">
                <a:solidFill>
                  <a:srgbClr val="212121"/>
                </a:solidFill>
              </a:rPr>
              <a:t>Basic App</a:t>
            </a:r>
          </a:p>
          <a:p>
            <a:pPr indent="-228600" lvl="1" marL="914400" rtl="0">
              <a:spcBef>
                <a:spcPts val="0"/>
              </a:spcBef>
              <a:buClr>
                <a:srgbClr val="212121"/>
              </a:buClr>
            </a:pPr>
            <a:r>
              <a:rPr lang="en">
                <a:solidFill>
                  <a:srgbClr val="212121"/>
                </a:solidFill>
              </a:rPr>
              <a:t>Structure aka Directories (layout, resources, values)</a:t>
            </a:r>
          </a:p>
          <a:p>
            <a:pPr indent="-228600" lvl="1" marL="914400" rtl="0">
              <a:spcBef>
                <a:spcPts val="0"/>
              </a:spcBef>
              <a:buClr>
                <a:srgbClr val="212121"/>
              </a:buClr>
            </a:pPr>
            <a:r>
              <a:rPr lang="en">
                <a:solidFill>
                  <a:srgbClr val="212121"/>
                </a:solidFill>
              </a:rPr>
              <a:t>Types of Resources (strings.xml, colors.xml, styles.xml)</a:t>
            </a:r>
          </a:p>
          <a:p>
            <a:pPr indent="-228600" lvl="1" marL="914400" rtl="0">
              <a:spcBef>
                <a:spcPts val="0"/>
              </a:spcBef>
              <a:buClr>
                <a:srgbClr val="212121"/>
              </a:buClr>
            </a:pPr>
            <a:r>
              <a:rPr lang="en">
                <a:solidFill>
                  <a:srgbClr val="212121"/>
                </a:solidFill>
              </a:rPr>
              <a:t>Manifest</a:t>
            </a:r>
          </a:p>
          <a:p>
            <a:pPr indent="-228600" lvl="0" marL="457200" rtl="0">
              <a:spcBef>
                <a:spcPts val="0"/>
              </a:spcBef>
              <a:buClr>
                <a:srgbClr val="212121"/>
              </a:buClr>
            </a:pPr>
            <a:r>
              <a:rPr lang="en">
                <a:solidFill>
                  <a:srgbClr val="212121"/>
                </a:solidFill>
              </a:rPr>
              <a:t>More Guru Stuff</a:t>
            </a:r>
          </a:p>
          <a:p>
            <a:pPr indent="-228600" lvl="1" marL="914400" rtl="0">
              <a:spcBef>
                <a:spcPts val="0"/>
              </a:spcBef>
              <a:buClr>
                <a:srgbClr val="212121"/>
              </a:buClr>
            </a:pPr>
            <a:r>
              <a:rPr lang="en">
                <a:solidFill>
                  <a:srgbClr val="212121"/>
                </a:solidFill>
              </a:rPr>
              <a:t>Intents</a:t>
            </a:r>
          </a:p>
          <a:p>
            <a:pPr indent="-228600" lvl="1" marL="914400" rtl="0">
              <a:spcBef>
                <a:spcPts val="0"/>
              </a:spcBef>
              <a:buClr>
                <a:srgbClr val="212121"/>
              </a:buClr>
            </a:pPr>
            <a:r>
              <a:rPr lang="en">
                <a:solidFill>
                  <a:srgbClr val="212121"/>
                </a:solidFill>
              </a:rPr>
              <a:t>Adapters</a:t>
            </a:r>
          </a:p>
        </p:txBody>
      </p:sp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Adapters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458525" y="1076550"/>
            <a:ext cx="8024399" cy="17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Bridge between UI components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Used to deliver content.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Handle Filtering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Adding new objects to source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Deleting from source</a:t>
            </a:r>
          </a:p>
          <a:p>
            <a:pPr indent="-228600" lvl="0" marL="457200">
              <a:lnSpc>
                <a:spcPct val="115000"/>
              </a:lnSpc>
              <a:spcBef>
                <a:spcPts val="0"/>
              </a:spcBef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Handle different view types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253200" y="2969675"/>
            <a:ext cx="8637599" cy="11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Indirect Subclasses: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ArrayAdapter</a:t>
            </a:r>
            <a:r>
              <a:rPr lang="en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b="1" lang="en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&gt;, </a:t>
            </a:r>
            <a:r>
              <a:rPr lang="en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4"/>
              </a:rPr>
              <a:t>BaseAdapter</a:t>
            </a:r>
            <a:r>
              <a:rPr lang="en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5"/>
              </a:rPr>
              <a:t>CursorAdapter</a:t>
            </a:r>
            <a:r>
              <a:rPr lang="en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6"/>
              </a:rPr>
              <a:t>HeaderViewListAdapter</a:t>
            </a:r>
            <a:r>
              <a:rPr lang="en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7"/>
              </a:rPr>
              <a:t>ListAdapter</a:t>
            </a:r>
            <a:r>
              <a:rPr lang="en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8"/>
              </a:rPr>
              <a:t>ResourceCursorAdapter</a:t>
            </a:r>
            <a:r>
              <a:rPr lang="en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9"/>
              </a:rPr>
              <a:t>SimpleAdapter</a:t>
            </a:r>
            <a:r>
              <a:rPr lang="en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10"/>
              </a:rPr>
              <a:t>SimpleCursorAdapter</a:t>
            </a:r>
            <a:r>
              <a:rPr lang="en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11"/>
              </a:rPr>
              <a:t>SpinnerAdapter</a:t>
            </a:r>
            <a:r>
              <a:rPr lang="en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12"/>
              </a:rPr>
              <a:t>ThemedSpinnerAdapter</a:t>
            </a:r>
            <a:r>
              <a:rPr lang="en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13"/>
              </a:rPr>
              <a:t>WrapperListAdapter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</a:t>
            </a:r>
          </a:p>
        </p:txBody>
      </p:sp>
      <p:sp>
        <p:nvSpPr>
          <p:cNvPr id="246" name="Shape 246"/>
          <p:cNvSpPr/>
          <p:nvPr/>
        </p:nvSpPr>
        <p:spPr>
          <a:xfrm>
            <a:off x="0" y="707425"/>
            <a:ext cx="9144000" cy="4214999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CC7832"/>
              </a:solidFill>
              <a:highlight>
                <a:srgbClr val="000000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" name="Shape 247"/>
          <p:cNvSpPr txBox="1"/>
          <p:nvPr/>
        </p:nvSpPr>
        <p:spPr>
          <a:xfrm>
            <a:off x="132650" y="847425"/>
            <a:ext cx="8826599" cy="36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808080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//Android versions represented as an String array, you can use also an ArrayList&lt;T&gt; but it will consume more resources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A9B7C6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String[] mVersions = {</a:t>
            </a:r>
            <a:r>
              <a:rPr lang="en" sz="1200">
                <a:solidFill>
                  <a:srgbClr val="6A8759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"Cupcake"</a:t>
            </a:r>
            <a:r>
              <a:rPr lang="en" sz="1200">
                <a:solidFill>
                  <a:srgbClr val="CC7832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200">
                <a:solidFill>
                  <a:srgbClr val="6A8759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"Donut"</a:t>
            </a:r>
            <a:r>
              <a:rPr lang="en" sz="1200">
                <a:solidFill>
                  <a:srgbClr val="CC7832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200">
                <a:solidFill>
                  <a:srgbClr val="6A8759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"Eclair"</a:t>
            </a:r>
            <a:r>
              <a:rPr lang="en" sz="1200">
                <a:solidFill>
                  <a:srgbClr val="CC7832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200">
                <a:solidFill>
                  <a:srgbClr val="6A8759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"Froyo"</a:t>
            </a:r>
            <a:r>
              <a:rPr lang="en" sz="1200">
                <a:solidFill>
                  <a:srgbClr val="CC7832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200">
                <a:solidFill>
                  <a:srgbClr val="6A8759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"Gingerbread"</a:t>
            </a:r>
            <a:r>
              <a:rPr lang="en" sz="1200">
                <a:solidFill>
                  <a:srgbClr val="CC7832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200">
                <a:solidFill>
                  <a:srgbClr val="6A8759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"Honeycomb"</a:t>
            </a:r>
            <a:r>
              <a:rPr lang="en" sz="1200">
                <a:solidFill>
                  <a:srgbClr val="CC7832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200">
                <a:solidFill>
                  <a:srgbClr val="6A8759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"Ice Cream Sandwich"</a:t>
            </a:r>
            <a:r>
              <a:rPr lang="en" sz="1200">
                <a:solidFill>
                  <a:srgbClr val="CC7832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CC7832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lang="en" sz="1200">
                <a:solidFill>
                  <a:srgbClr val="6A8759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"Jelly Bean"</a:t>
            </a:r>
            <a:r>
              <a:rPr lang="en" sz="1200">
                <a:solidFill>
                  <a:srgbClr val="CC7832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200">
                <a:solidFill>
                  <a:srgbClr val="6A8759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"KitKat"</a:t>
            </a:r>
            <a:r>
              <a:rPr lang="en" sz="1200">
                <a:solidFill>
                  <a:srgbClr val="CC7832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200">
                <a:solidFill>
                  <a:srgbClr val="6A8759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"Lollipop"</a:t>
            </a:r>
            <a:r>
              <a:rPr lang="en" sz="1200">
                <a:solidFill>
                  <a:srgbClr val="CC7832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200">
                <a:solidFill>
                  <a:srgbClr val="6A8759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"Marshmallow"</a:t>
            </a:r>
            <a:r>
              <a:rPr lang="en" sz="1200">
                <a:solidFill>
                  <a:srgbClr val="A9B7C6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}</a:t>
            </a:r>
            <a:r>
              <a:rPr lang="en" sz="1200">
                <a:solidFill>
                  <a:srgbClr val="CC7832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CC7832"/>
              </a:solidFill>
              <a:highlight>
                <a:srgbClr val="000000"/>
              </a:highlight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CC7832"/>
              </a:solidFill>
              <a:highlight>
                <a:srgbClr val="000000"/>
              </a:highlight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808080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//Our adapter binds the information to our View, in this case our ListView.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A9B7C6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ArrayAdapter&lt;String&gt; adapter = </a:t>
            </a:r>
            <a:r>
              <a:rPr lang="en" sz="1200">
                <a:solidFill>
                  <a:srgbClr val="CC7832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new </a:t>
            </a:r>
            <a:r>
              <a:rPr lang="en" sz="1200">
                <a:solidFill>
                  <a:srgbClr val="A9B7C6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ArrayAdapter&lt;String&gt;(</a:t>
            </a:r>
            <a:r>
              <a:rPr lang="en" sz="1200">
                <a:solidFill>
                  <a:srgbClr val="CC7832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this, </a:t>
            </a:r>
            <a:r>
              <a:rPr lang="en" sz="1200">
                <a:solidFill>
                  <a:srgbClr val="A9B7C6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android.R.layout.</a:t>
            </a:r>
            <a:r>
              <a:rPr i="1" lang="en" sz="1200">
                <a:solidFill>
                  <a:srgbClr val="9876AA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simple_list_item_1</a:t>
            </a:r>
            <a:r>
              <a:rPr lang="en" sz="1200">
                <a:solidFill>
                  <a:srgbClr val="CC7832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200">
                <a:solidFill>
                  <a:srgbClr val="A9B7C6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mVersions)</a:t>
            </a:r>
            <a:r>
              <a:rPr lang="en" sz="1200">
                <a:solidFill>
                  <a:srgbClr val="CC7832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A9B7C6"/>
              </a:solidFill>
              <a:highlight>
                <a:srgbClr val="000000"/>
              </a:highlight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A9B7C6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ListView androidVersionsListView = (ListView) findViewById(R.id.</a:t>
            </a:r>
            <a:r>
              <a:rPr i="1" lang="en" sz="1200">
                <a:solidFill>
                  <a:srgbClr val="9876AA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versions_list_view</a:t>
            </a:r>
            <a:r>
              <a:rPr lang="en" sz="1200">
                <a:solidFill>
                  <a:srgbClr val="A9B7C6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en" sz="1200">
                <a:solidFill>
                  <a:srgbClr val="CC7832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;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A9B7C6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androidVersionsListView.setAdapter(adapter)</a:t>
            </a:r>
            <a:r>
              <a:rPr lang="en" sz="1200">
                <a:solidFill>
                  <a:srgbClr val="CC7832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;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</a:t>
            </a:r>
          </a:p>
        </p:txBody>
      </p:sp>
      <p:sp>
        <p:nvSpPr>
          <p:cNvPr id="253" name="Shape 253"/>
          <p:cNvSpPr/>
          <p:nvPr/>
        </p:nvSpPr>
        <p:spPr>
          <a:xfrm>
            <a:off x="0" y="707425"/>
            <a:ext cx="9144000" cy="4214999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CC7832"/>
              </a:solidFill>
              <a:highlight>
                <a:srgbClr val="000000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Shape 254"/>
          <p:cNvSpPr txBox="1"/>
          <p:nvPr/>
        </p:nvSpPr>
        <p:spPr>
          <a:xfrm>
            <a:off x="132650" y="847425"/>
            <a:ext cx="8826599" cy="36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808080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//Android versions represented as an String array, you can use also an ArrayList&lt;T&gt; but it will consume more resources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A9B7C6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String[] mVersions = {</a:t>
            </a:r>
            <a:r>
              <a:rPr lang="en" sz="1200">
                <a:solidFill>
                  <a:srgbClr val="6A8759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"Cupcake"</a:t>
            </a:r>
            <a:r>
              <a:rPr lang="en" sz="1200">
                <a:solidFill>
                  <a:srgbClr val="CC7832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200">
                <a:solidFill>
                  <a:srgbClr val="6A8759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"Donut"</a:t>
            </a:r>
            <a:r>
              <a:rPr lang="en" sz="1200">
                <a:solidFill>
                  <a:srgbClr val="CC7832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200">
                <a:solidFill>
                  <a:srgbClr val="6A8759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"Eclair"</a:t>
            </a:r>
            <a:r>
              <a:rPr lang="en" sz="1200">
                <a:solidFill>
                  <a:srgbClr val="CC7832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200">
                <a:solidFill>
                  <a:srgbClr val="6A8759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"Froyo"</a:t>
            </a:r>
            <a:r>
              <a:rPr lang="en" sz="1200">
                <a:solidFill>
                  <a:srgbClr val="CC7832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200">
                <a:solidFill>
                  <a:srgbClr val="6A8759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"Gingerbread"</a:t>
            </a:r>
            <a:r>
              <a:rPr lang="en" sz="1200">
                <a:solidFill>
                  <a:srgbClr val="CC7832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200">
                <a:solidFill>
                  <a:srgbClr val="6A8759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"Honeycomb"</a:t>
            </a:r>
            <a:r>
              <a:rPr lang="en" sz="1200">
                <a:solidFill>
                  <a:srgbClr val="CC7832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200">
                <a:solidFill>
                  <a:srgbClr val="6A8759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"Ice Cream Sandwich"</a:t>
            </a:r>
            <a:r>
              <a:rPr lang="en" sz="1200">
                <a:solidFill>
                  <a:srgbClr val="CC7832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CC7832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lang="en" sz="1200">
                <a:solidFill>
                  <a:srgbClr val="6A8759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"Jelly Bean"</a:t>
            </a:r>
            <a:r>
              <a:rPr lang="en" sz="1200">
                <a:solidFill>
                  <a:srgbClr val="CC7832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200">
                <a:solidFill>
                  <a:srgbClr val="6A8759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"KitKat"</a:t>
            </a:r>
            <a:r>
              <a:rPr lang="en" sz="1200">
                <a:solidFill>
                  <a:srgbClr val="CC7832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200">
                <a:solidFill>
                  <a:srgbClr val="6A8759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"Lollipop"</a:t>
            </a:r>
            <a:r>
              <a:rPr lang="en" sz="1200">
                <a:solidFill>
                  <a:srgbClr val="CC7832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200">
                <a:solidFill>
                  <a:srgbClr val="6A8759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"Marshmallow"</a:t>
            </a:r>
            <a:r>
              <a:rPr lang="en" sz="1200">
                <a:solidFill>
                  <a:srgbClr val="A9B7C6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}</a:t>
            </a:r>
            <a:r>
              <a:rPr lang="en" sz="1200">
                <a:solidFill>
                  <a:srgbClr val="CC7832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CC7832"/>
              </a:solidFill>
              <a:highlight>
                <a:srgbClr val="000000"/>
              </a:highlight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CC7832"/>
              </a:solidFill>
              <a:highlight>
                <a:srgbClr val="000000"/>
              </a:highlight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434343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//Our adapter binds the information to our View, in this case our ListView.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434343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ArrayAdapter&lt;String&gt; adapter = new ArrayAdapter&lt;String&gt;(this, android.R.layout.</a:t>
            </a:r>
            <a:r>
              <a:rPr i="1" lang="en" sz="1200">
                <a:solidFill>
                  <a:srgbClr val="434343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simple_list_item_1</a:t>
            </a:r>
            <a:r>
              <a:rPr lang="en" sz="1200">
                <a:solidFill>
                  <a:srgbClr val="434343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, mVersions);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434343"/>
              </a:solidFill>
              <a:highlight>
                <a:srgbClr val="000000"/>
              </a:highlight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434343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ListView androidVersionsListView = (ListView) findViewById(R.id.</a:t>
            </a:r>
            <a:r>
              <a:rPr i="1" lang="en" sz="1200">
                <a:solidFill>
                  <a:srgbClr val="434343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versions_list_view</a:t>
            </a:r>
            <a:r>
              <a:rPr lang="en" sz="1200">
                <a:solidFill>
                  <a:srgbClr val="434343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434343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androidVersionsListView.setAdapter(adapter);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</a:t>
            </a:r>
          </a:p>
        </p:txBody>
      </p:sp>
      <p:sp>
        <p:nvSpPr>
          <p:cNvPr id="260" name="Shape 260"/>
          <p:cNvSpPr/>
          <p:nvPr/>
        </p:nvSpPr>
        <p:spPr>
          <a:xfrm>
            <a:off x="0" y="707425"/>
            <a:ext cx="9144000" cy="4214999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CC7832"/>
              </a:solidFill>
              <a:highlight>
                <a:srgbClr val="000000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" name="Shape 261"/>
          <p:cNvSpPr txBox="1"/>
          <p:nvPr/>
        </p:nvSpPr>
        <p:spPr>
          <a:xfrm>
            <a:off x="132650" y="847425"/>
            <a:ext cx="8826599" cy="36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434343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//Android versions represented as an String array, you can use also an ArrayList&lt;T&gt; but it will consume more resources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434343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String[] mVersions = {"Cupcake", "Donut", "Eclair", "Froyo", "Gingerbread", "Honeycomb", "Ice Cream Sandwich",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434343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       "Jelly Bean", "KitKat", "Lollipop", "Marshmallow"};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CC7832"/>
              </a:solidFill>
              <a:highlight>
                <a:srgbClr val="000000"/>
              </a:highlight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CC7832"/>
              </a:solidFill>
              <a:highlight>
                <a:srgbClr val="000000"/>
              </a:highlight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808080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//Our adapter binds the information to our View, in this case our ListView.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A9B7C6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ArrayAdapter&lt;String&gt; adapter = </a:t>
            </a:r>
            <a:r>
              <a:rPr lang="en" sz="1200">
                <a:solidFill>
                  <a:srgbClr val="CC7832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new </a:t>
            </a:r>
            <a:r>
              <a:rPr lang="en" sz="1200">
                <a:solidFill>
                  <a:srgbClr val="A9B7C6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ArrayAdapter&lt;String&gt;(</a:t>
            </a:r>
            <a:r>
              <a:rPr lang="en" sz="1200">
                <a:solidFill>
                  <a:srgbClr val="CC7832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this, </a:t>
            </a:r>
            <a:r>
              <a:rPr lang="en" sz="1200">
                <a:solidFill>
                  <a:srgbClr val="A9B7C6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android.R.layout.</a:t>
            </a:r>
            <a:r>
              <a:rPr i="1" lang="en" sz="1200">
                <a:solidFill>
                  <a:srgbClr val="9876AA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simple_list_item_1</a:t>
            </a:r>
            <a:r>
              <a:rPr lang="en" sz="1200">
                <a:solidFill>
                  <a:srgbClr val="CC7832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200">
                <a:solidFill>
                  <a:srgbClr val="A9B7C6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mVersions)</a:t>
            </a:r>
            <a:r>
              <a:rPr lang="en" sz="1200">
                <a:solidFill>
                  <a:srgbClr val="CC7832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A9B7C6"/>
              </a:solidFill>
              <a:highlight>
                <a:srgbClr val="000000"/>
              </a:highlight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434343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ListView androidVersionsListView = (ListView) findViewById(R.id.</a:t>
            </a:r>
            <a:r>
              <a:rPr i="1" lang="en" sz="1200">
                <a:solidFill>
                  <a:srgbClr val="434343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versions_list_view</a:t>
            </a:r>
            <a:r>
              <a:rPr lang="en" sz="1200">
                <a:solidFill>
                  <a:srgbClr val="434343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434343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androidVersionsListView.setAdapter(adapter);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</a:t>
            </a:r>
          </a:p>
        </p:txBody>
      </p:sp>
      <p:sp>
        <p:nvSpPr>
          <p:cNvPr id="267" name="Shape 267"/>
          <p:cNvSpPr/>
          <p:nvPr/>
        </p:nvSpPr>
        <p:spPr>
          <a:xfrm>
            <a:off x="0" y="707425"/>
            <a:ext cx="9144000" cy="4214999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CC7832"/>
              </a:solidFill>
              <a:highlight>
                <a:srgbClr val="000000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Shape 268"/>
          <p:cNvSpPr txBox="1"/>
          <p:nvPr/>
        </p:nvSpPr>
        <p:spPr>
          <a:xfrm>
            <a:off x="132650" y="847425"/>
            <a:ext cx="8826599" cy="36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434343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//Android versions represented as an String array, you can use also an ArrayList&lt;T&gt; but it will consume more resources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434343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String[] mVersions = {"Cupcake", "Donut", "Eclair", "Froyo", "Gingerbread", "Honeycomb", "Ice Cream Sandwich",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434343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       "Jelly Bean", "KitKat", "Lollipop", "Marshmallow"};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434343"/>
              </a:solidFill>
              <a:highlight>
                <a:srgbClr val="000000"/>
              </a:highlight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434343"/>
              </a:solidFill>
              <a:highlight>
                <a:srgbClr val="000000"/>
              </a:highlight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434343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//Our adapter binds the information to our View, in this case our ListView.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434343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ArrayAdapter&lt;String&gt; adapter = new ArrayAdapter&lt;String&gt;(this, android.R.layout.</a:t>
            </a:r>
            <a:r>
              <a:rPr i="1" lang="en" sz="1200">
                <a:solidFill>
                  <a:srgbClr val="434343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simple_list_item_1</a:t>
            </a:r>
            <a:r>
              <a:rPr lang="en" sz="1200">
                <a:solidFill>
                  <a:srgbClr val="434343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, mVersions);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A9B7C6"/>
              </a:solidFill>
              <a:highlight>
                <a:srgbClr val="000000"/>
              </a:highlight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A9B7C6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ListView androidVersionsListView = (ListView) findViewById(R.id.</a:t>
            </a:r>
            <a:r>
              <a:rPr i="1" lang="en" sz="1200">
                <a:solidFill>
                  <a:srgbClr val="9876AA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versions_list_view</a:t>
            </a:r>
            <a:r>
              <a:rPr lang="en" sz="1200">
                <a:solidFill>
                  <a:srgbClr val="A9B7C6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en" sz="1200">
                <a:solidFill>
                  <a:srgbClr val="CC7832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A9B7C6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androidVersionsListView.setAdapter(adapter)</a:t>
            </a:r>
            <a:r>
              <a:rPr lang="en" sz="1200">
                <a:solidFill>
                  <a:srgbClr val="CC7832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;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</a:t>
            </a:r>
          </a:p>
        </p:txBody>
      </p:sp>
      <p:sp>
        <p:nvSpPr>
          <p:cNvPr id="274" name="Shape 274"/>
          <p:cNvSpPr/>
          <p:nvPr/>
        </p:nvSpPr>
        <p:spPr>
          <a:xfrm>
            <a:off x="0" y="707425"/>
            <a:ext cx="9144000" cy="4214999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CC7832"/>
              </a:solidFill>
              <a:highlight>
                <a:srgbClr val="000000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" name="Shape 275"/>
          <p:cNvSpPr txBox="1"/>
          <p:nvPr/>
        </p:nvSpPr>
        <p:spPr>
          <a:xfrm>
            <a:off x="132650" y="847425"/>
            <a:ext cx="8826599" cy="36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808080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//Android versions represented as an String array, you can use also an ArrayList&lt;T&gt; but it will consume more resources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A9B7C6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String[] mVersions = {</a:t>
            </a:r>
            <a:r>
              <a:rPr lang="en" sz="1200">
                <a:solidFill>
                  <a:srgbClr val="6A8759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"Cupcake"</a:t>
            </a:r>
            <a:r>
              <a:rPr lang="en" sz="1200">
                <a:solidFill>
                  <a:srgbClr val="CC7832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200">
                <a:solidFill>
                  <a:srgbClr val="6A8759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"Donut"</a:t>
            </a:r>
            <a:r>
              <a:rPr lang="en" sz="1200">
                <a:solidFill>
                  <a:srgbClr val="CC7832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200">
                <a:solidFill>
                  <a:srgbClr val="6A8759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"Eclair"</a:t>
            </a:r>
            <a:r>
              <a:rPr lang="en" sz="1200">
                <a:solidFill>
                  <a:srgbClr val="CC7832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200">
                <a:solidFill>
                  <a:srgbClr val="6A8759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"Froyo"</a:t>
            </a:r>
            <a:r>
              <a:rPr lang="en" sz="1200">
                <a:solidFill>
                  <a:srgbClr val="CC7832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200">
                <a:solidFill>
                  <a:srgbClr val="6A8759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"Gingerbread"</a:t>
            </a:r>
            <a:r>
              <a:rPr lang="en" sz="1200">
                <a:solidFill>
                  <a:srgbClr val="CC7832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200">
                <a:solidFill>
                  <a:srgbClr val="6A8759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"Honeycomb"</a:t>
            </a:r>
            <a:r>
              <a:rPr lang="en" sz="1200">
                <a:solidFill>
                  <a:srgbClr val="CC7832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200">
                <a:solidFill>
                  <a:srgbClr val="6A8759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"Ice Cream Sandwich"</a:t>
            </a:r>
            <a:r>
              <a:rPr lang="en" sz="1200">
                <a:solidFill>
                  <a:srgbClr val="CC7832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CC7832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lang="en" sz="1200">
                <a:solidFill>
                  <a:srgbClr val="6A8759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"Jelly Bean"</a:t>
            </a:r>
            <a:r>
              <a:rPr lang="en" sz="1200">
                <a:solidFill>
                  <a:srgbClr val="CC7832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200">
                <a:solidFill>
                  <a:srgbClr val="6A8759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"KitKat"</a:t>
            </a:r>
            <a:r>
              <a:rPr lang="en" sz="1200">
                <a:solidFill>
                  <a:srgbClr val="CC7832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200">
                <a:solidFill>
                  <a:srgbClr val="6A8759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"Lollipop"</a:t>
            </a:r>
            <a:r>
              <a:rPr lang="en" sz="1200">
                <a:solidFill>
                  <a:srgbClr val="CC7832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200">
                <a:solidFill>
                  <a:srgbClr val="6A8759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"Marshmallow"</a:t>
            </a:r>
            <a:r>
              <a:rPr lang="en" sz="1200">
                <a:solidFill>
                  <a:srgbClr val="A9B7C6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}</a:t>
            </a:r>
            <a:r>
              <a:rPr lang="en" sz="1200">
                <a:solidFill>
                  <a:srgbClr val="CC7832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CC7832"/>
              </a:solidFill>
              <a:highlight>
                <a:srgbClr val="000000"/>
              </a:highlight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CC7832"/>
              </a:solidFill>
              <a:highlight>
                <a:srgbClr val="000000"/>
              </a:highlight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808080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//Our adapter binds the information to our View, in this case our ListView.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A9B7C6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ArrayAdapter&lt;String&gt; adapter = </a:t>
            </a:r>
            <a:r>
              <a:rPr lang="en" sz="1200">
                <a:solidFill>
                  <a:srgbClr val="CC7832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new </a:t>
            </a:r>
            <a:r>
              <a:rPr lang="en" sz="1200">
                <a:solidFill>
                  <a:srgbClr val="A9B7C6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ArrayAdapter&lt;String&gt;(</a:t>
            </a:r>
            <a:r>
              <a:rPr lang="en" sz="1200">
                <a:solidFill>
                  <a:srgbClr val="CC7832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this, </a:t>
            </a:r>
            <a:r>
              <a:rPr lang="en" sz="1200">
                <a:solidFill>
                  <a:srgbClr val="A9B7C6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android.R.layout.</a:t>
            </a:r>
            <a:r>
              <a:rPr i="1" lang="en" sz="1200">
                <a:solidFill>
                  <a:srgbClr val="9876AA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simple_list_item_1</a:t>
            </a:r>
            <a:r>
              <a:rPr lang="en" sz="1200">
                <a:solidFill>
                  <a:srgbClr val="CC7832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200">
                <a:solidFill>
                  <a:srgbClr val="A9B7C6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mVersions)</a:t>
            </a:r>
            <a:r>
              <a:rPr lang="en" sz="1200">
                <a:solidFill>
                  <a:srgbClr val="CC7832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A9B7C6"/>
              </a:solidFill>
              <a:highlight>
                <a:srgbClr val="000000"/>
              </a:highlight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A9B7C6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ListView androidVersionsListView = (ListView) findViewById(R.id.</a:t>
            </a:r>
            <a:r>
              <a:rPr i="1" lang="en" sz="1200">
                <a:solidFill>
                  <a:srgbClr val="9876AA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versions_list_view</a:t>
            </a:r>
            <a:r>
              <a:rPr lang="en" sz="1200">
                <a:solidFill>
                  <a:srgbClr val="A9B7C6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en" sz="1200">
                <a:solidFill>
                  <a:srgbClr val="CC7832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A9B7C6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androidVersionsListView.setAdapter(adapter)</a:t>
            </a:r>
            <a:r>
              <a:rPr lang="en" sz="1200">
                <a:solidFill>
                  <a:srgbClr val="CC7832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;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460950" y="998550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There still lot’s more!</a:t>
            </a:r>
          </a:p>
          <a:p>
            <a:pPr lvl="0">
              <a:spcBef>
                <a:spcPts val="0"/>
              </a:spcBef>
              <a:buNone/>
            </a:pPr>
            <a:r>
              <a:rPr lang="en" sz="1000"/>
              <a:t>(too much to present in 30 mins)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493725" y="2101825"/>
            <a:ext cx="2070599" cy="146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794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Char char="●"/>
            </a:pP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RecyclerView</a:t>
            </a:r>
          </a:p>
          <a:p>
            <a:pPr indent="-2794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Char char="●"/>
            </a:pP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CoordinatorLayout</a:t>
            </a:r>
          </a:p>
          <a:p>
            <a:pPr indent="-2794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Char char="●"/>
            </a:pP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Snackbars</a:t>
            </a:r>
          </a:p>
          <a:p>
            <a:pPr indent="-2794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Char char="●"/>
            </a:pP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&lt;include&gt;’s</a:t>
            </a:r>
          </a:p>
          <a:p>
            <a:pPr indent="-2794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Char char="●"/>
            </a:pP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Flavors</a:t>
            </a:r>
          </a:p>
          <a:p>
            <a:pPr indent="-2794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Char char="●"/>
            </a:pP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Fragments</a:t>
            </a:r>
          </a:p>
          <a:p>
            <a:pPr indent="-2794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Char char="●"/>
            </a:pP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Gradle Tasks</a:t>
            </a:r>
          </a:p>
          <a:p>
            <a:pPr indent="-2794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Char char="●"/>
            </a:pP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Unit Testing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2564325" y="2101825"/>
            <a:ext cx="2070599" cy="146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794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Char char="●"/>
            </a:pP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Service</a:t>
            </a:r>
          </a:p>
          <a:p>
            <a:pPr indent="-2794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Char char="●"/>
            </a:pP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IntentService</a:t>
            </a:r>
          </a:p>
          <a:p>
            <a:pPr indent="-2794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Char char="●"/>
            </a:pP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BroadcastIntent</a:t>
            </a:r>
          </a:p>
          <a:p>
            <a:pPr indent="-2794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Char char="●"/>
            </a:pP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Custom Components</a:t>
            </a:r>
          </a:p>
          <a:p>
            <a:pPr indent="-2794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Char char="●"/>
            </a:pP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Libraries</a:t>
            </a:r>
          </a:p>
          <a:p>
            <a:pPr indent="-2794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Char char="●"/>
            </a:pP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AsynTasks</a:t>
            </a:r>
          </a:p>
          <a:p>
            <a:pPr indent="-2794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Char char="●"/>
            </a:pP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Third party API’s </a:t>
            </a:r>
          </a:p>
          <a:p>
            <a:pPr indent="-2794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Char char="●"/>
            </a:pP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Many many many… more :)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App examples:</a:t>
            </a:r>
          </a:p>
        </p:txBody>
      </p:sp>
      <p:pic>
        <p:nvPicPr>
          <p:cNvPr id="293" name="Shape 2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800" y="854825"/>
            <a:ext cx="2084923" cy="39128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Shape 2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8272" y="854825"/>
            <a:ext cx="2200999" cy="39128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Shape 2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25425" y="854825"/>
            <a:ext cx="2323725" cy="3912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type="title"/>
          </p:nvPr>
        </p:nvSpPr>
        <p:spPr>
          <a:xfrm>
            <a:off x="460950" y="1117800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Time to develop for 1 billion+ users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the journey to guru just started!</a:t>
            </a:r>
          </a:p>
        </p:txBody>
      </p:sp>
      <p:pic>
        <p:nvPicPr>
          <p:cNvPr id="301" name="Shape 3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4925" y="2521650"/>
            <a:ext cx="869400" cy="86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Shape 302"/>
          <p:cNvSpPr txBox="1"/>
          <p:nvPr/>
        </p:nvSpPr>
        <p:spPr>
          <a:xfrm>
            <a:off x="4254862" y="2521637"/>
            <a:ext cx="2134199" cy="361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@JRSosa</a:t>
            </a:r>
          </a:p>
        </p:txBody>
      </p:sp>
      <p:pic>
        <p:nvPicPr>
          <p:cNvPr id="303" name="Shape 3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3633" y="2564550"/>
            <a:ext cx="361228" cy="3612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Shape 304"/>
          <p:cNvSpPr txBox="1"/>
          <p:nvPr/>
        </p:nvSpPr>
        <p:spPr>
          <a:xfrm>
            <a:off x="4207687" y="2929737"/>
            <a:ext cx="2134199" cy="361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@JoelRSosa</a:t>
            </a:r>
          </a:p>
        </p:txBody>
      </p:sp>
      <p:pic>
        <p:nvPicPr>
          <p:cNvPr id="305" name="Shape 3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97362" y="2929750"/>
            <a:ext cx="508200" cy="50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Where is Android in the world?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212121"/>
              </a:buClr>
              <a:buChar char="●"/>
            </a:pPr>
            <a:r>
              <a:rPr lang="en">
                <a:solidFill>
                  <a:srgbClr val="212121"/>
                </a:solidFill>
              </a:rPr>
              <a:t>1 Billion active devices worldwide!</a:t>
            </a:r>
          </a:p>
          <a:p>
            <a:pPr indent="-228600" lvl="0" marL="457200" rtl="0">
              <a:spcBef>
                <a:spcPts val="0"/>
              </a:spcBef>
              <a:buClr>
                <a:srgbClr val="212121"/>
              </a:buClr>
              <a:buChar char="●"/>
            </a:pPr>
            <a:r>
              <a:rPr lang="en">
                <a:solidFill>
                  <a:srgbClr val="212121"/>
                </a:solidFill>
              </a:rPr>
              <a:t>1.5 million activated each day!</a:t>
            </a:r>
          </a:p>
          <a:p>
            <a:pPr indent="-228600" lvl="0" marL="457200" rtl="0">
              <a:spcBef>
                <a:spcPts val="0"/>
              </a:spcBef>
              <a:buClr>
                <a:srgbClr val="212121"/>
              </a:buClr>
              <a:buChar char="●"/>
            </a:pPr>
            <a:r>
              <a:rPr lang="en">
                <a:solidFill>
                  <a:srgbClr val="212121"/>
                </a:solidFill>
              </a:rPr>
              <a:t>22 version codes and counting!</a:t>
            </a:r>
          </a:p>
          <a:p>
            <a:pPr indent="-228600" lvl="0" marL="457200" rtl="0">
              <a:spcBef>
                <a:spcPts val="0"/>
              </a:spcBef>
              <a:buClr>
                <a:srgbClr val="212121"/>
              </a:buClr>
              <a:buChar char="●"/>
            </a:pPr>
            <a:r>
              <a:rPr lang="en">
                <a:solidFill>
                  <a:srgbClr val="212121"/>
                </a:solidFill>
              </a:rPr>
              <a:t>“Multi platform” reach</a:t>
            </a:r>
          </a:p>
          <a:p>
            <a:pPr indent="-228600" lvl="0" marL="457200" rtl="0">
              <a:spcBef>
                <a:spcPts val="0"/>
              </a:spcBef>
              <a:buClr>
                <a:srgbClr val="212121"/>
              </a:buClr>
              <a:buChar char="●"/>
            </a:pPr>
            <a:r>
              <a:rPr lang="en">
                <a:solidFill>
                  <a:srgbClr val="212121"/>
                </a:solidFill>
              </a:rPr>
              <a:t>Written in Java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12121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1545400" y="2286000"/>
            <a:ext cx="6275100" cy="1496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1545400" y="712300"/>
            <a:ext cx="6275100" cy="1573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Shape 91"/>
          <p:cNvSpPr/>
          <p:nvPr/>
        </p:nvSpPr>
        <p:spPr>
          <a:xfrm>
            <a:off x="4954650" y="2286000"/>
            <a:ext cx="2865899" cy="1464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1545400" y="3793425"/>
            <a:ext cx="6275100" cy="12692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Shape 93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Platform Dissection </a:t>
            </a:r>
          </a:p>
        </p:txBody>
      </p:sp>
      <p:sp>
        <p:nvSpPr>
          <p:cNvPr id="94" name="Shape 94"/>
          <p:cNvSpPr/>
          <p:nvPr/>
        </p:nvSpPr>
        <p:spPr>
          <a:xfrm>
            <a:off x="1989450" y="4521525"/>
            <a:ext cx="1126499" cy="414900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>
                <a:solidFill>
                  <a:srgbClr val="F9F9F9"/>
                </a:solidFill>
                <a:latin typeface="Roboto"/>
                <a:ea typeface="Roboto"/>
                <a:cs typeface="Roboto"/>
                <a:sym typeface="Roboto"/>
              </a:rPr>
              <a:t>Keypad</a:t>
            </a:r>
            <a:br>
              <a:rPr lang="en" sz="1200">
                <a:solidFill>
                  <a:srgbClr val="F9F9F9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F9F9F9"/>
                </a:solidFill>
                <a:latin typeface="Roboto"/>
                <a:ea typeface="Roboto"/>
                <a:cs typeface="Roboto"/>
                <a:sym typeface="Roboto"/>
              </a:rPr>
              <a:t>Driver</a:t>
            </a:r>
          </a:p>
        </p:txBody>
      </p:sp>
      <p:sp>
        <p:nvSpPr>
          <p:cNvPr id="95" name="Shape 95"/>
          <p:cNvSpPr/>
          <p:nvPr/>
        </p:nvSpPr>
        <p:spPr>
          <a:xfrm>
            <a:off x="3346150" y="4521525"/>
            <a:ext cx="1232400" cy="414900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F9F9F9"/>
                </a:solidFill>
                <a:latin typeface="Roboto"/>
                <a:ea typeface="Roboto"/>
                <a:cs typeface="Roboto"/>
                <a:sym typeface="Roboto"/>
              </a:rPr>
              <a:t>WIFI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F9F9F9"/>
                </a:solidFill>
                <a:latin typeface="Roboto"/>
                <a:ea typeface="Roboto"/>
                <a:cs typeface="Roboto"/>
                <a:sym typeface="Roboto"/>
              </a:rPr>
              <a:t>Driver</a:t>
            </a:r>
          </a:p>
        </p:txBody>
      </p:sp>
      <p:sp>
        <p:nvSpPr>
          <p:cNvPr id="96" name="Shape 96"/>
          <p:cNvSpPr/>
          <p:nvPr/>
        </p:nvSpPr>
        <p:spPr>
          <a:xfrm>
            <a:off x="4754200" y="4551501"/>
            <a:ext cx="1426200" cy="384899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F9F9F9"/>
                </a:solidFill>
                <a:latin typeface="Roboto"/>
                <a:ea typeface="Roboto"/>
                <a:cs typeface="Roboto"/>
                <a:sym typeface="Roboto"/>
              </a:rPr>
              <a:t>Audio</a:t>
            </a:r>
            <a:br>
              <a:rPr lang="en" sz="1200">
                <a:solidFill>
                  <a:srgbClr val="F9F9F9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F9F9F9"/>
                </a:solidFill>
                <a:latin typeface="Roboto"/>
                <a:ea typeface="Roboto"/>
                <a:cs typeface="Roboto"/>
                <a:sym typeface="Roboto"/>
              </a:rPr>
              <a:t>Drivers</a:t>
            </a:r>
          </a:p>
        </p:txBody>
      </p:sp>
      <p:sp>
        <p:nvSpPr>
          <p:cNvPr id="97" name="Shape 97"/>
          <p:cNvSpPr/>
          <p:nvPr/>
        </p:nvSpPr>
        <p:spPr>
          <a:xfrm>
            <a:off x="6356050" y="4551501"/>
            <a:ext cx="1232400" cy="384899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F9F9F9"/>
                </a:solidFill>
                <a:latin typeface="Roboto"/>
                <a:ea typeface="Roboto"/>
                <a:cs typeface="Roboto"/>
                <a:sym typeface="Roboto"/>
              </a:rPr>
              <a:t>Power</a:t>
            </a:r>
            <a:br>
              <a:rPr lang="en" sz="1200">
                <a:solidFill>
                  <a:srgbClr val="F9F9F9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F9F9F9"/>
                </a:solidFill>
                <a:latin typeface="Roboto"/>
                <a:ea typeface="Roboto"/>
                <a:cs typeface="Roboto"/>
                <a:sym typeface="Roboto"/>
              </a:rPr>
              <a:t>Management</a:t>
            </a:r>
          </a:p>
        </p:txBody>
      </p:sp>
      <p:sp>
        <p:nvSpPr>
          <p:cNvPr id="98" name="Shape 98"/>
          <p:cNvSpPr/>
          <p:nvPr/>
        </p:nvSpPr>
        <p:spPr>
          <a:xfrm>
            <a:off x="1989450" y="4066751"/>
            <a:ext cx="1126499" cy="384899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F9F9F9"/>
                </a:solidFill>
                <a:latin typeface="Roboto"/>
                <a:ea typeface="Roboto"/>
                <a:cs typeface="Roboto"/>
                <a:sym typeface="Roboto"/>
              </a:rPr>
              <a:t>Display</a:t>
            </a:r>
            <a:br>
              <a:rPr lang="en" sz="1200">
                <a:solidFill>
                  <a:srgbClr val="F9F9F9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F9F9F9"/>
                </a:solidFill>
                <a:latin typeface="Roboto"/>
                <a:ea typeface="Roboto"/>
                <a:cs typeface="Roboto"/>
                <a:sym typeface="Roboto"/>
              </a:rPr>
              <a:t>Driver</a:t>
            </a:r>
          </a:p>
        </p:txBody>
      </p:sp>
      <p:sp>
        <p:nvSpPr>
          <p:cNvPr id="99" name="Shape 99"/>
          <p:cNvSpPr/>
          <p:nvPr/>
        </p:nvSpPr>
        <p:spPr>
          <a:xfrm>
            <a:off x="3346025" y="4066751"/>
            <a:ext cx="1232400" cy="384899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F9F9F9"/>
                </a:solidFill>
                <a:latin typeface="Roboto"/>
                <a:ea typeface="Roboto"/>
                <a:cs typeface="Roboto"/>
                <a:sym typeface="Roboto"/>
              </a:rPr>
              <a:t>Camera</a:t>
            </a:r>
            <a:br>
              <a:rPr lang="en" sz="1200">
                <a:solidFill>
                  <a:srgbClr val="F9F9F9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F9F9F9"/>
                </a:solidFill>
                <a:latin typeface="Roboto"/>
                <a:ea typeface="Roboto"/>
                <a:cs typeface="Roboto"/>
                <a:sym typeface="Roboto"/>
              </a:rPr>
              <a:t>Driver</a:t>
            </a:r>
          </a:p>
        </p:txBody>
      </p:sp>
      <p:sp>
        <p:nvSpPr>
          <p:cNvPr id="100" name="Shape 100"/>
          <p:cNvSpPr/>
          <p:nvPr/>
        </p:nvSpPr>
        <p:spPr>
          <a:xfrm>
            <a:off x="4754200" y="4066751"/>
            <a:ext cx="1426200" cy="384899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F9F9F9"/>
                </a:solidFill>
                <a:latin typeface="Roboto"/>
                <a:ea typeface="Roboto"/>
                <a:cs typeface="Roboto"/>
                <a:sym typeface="Roboto"/>
              </a:rPr>
              <a:t>Flash Memory</a:t>
            </a:r>
            <a:br>
              <a:rPr lang="en" sz="1200">
                <a:solidFill>
                  <a:srgbClr val="F9F9F9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F9F9F9"/>
                </a:solidFill>
                <a:latin typeface="Roboto"/>
                <a:ea typeface="Roboto"/>
                <a:cs typeface="Roboto"/>
                <a:sym typeface="Roboto"/>
              </a:rPr>
              <a:t>Driver</a:t>
            </a:r>
          </a:p>
        </p:txBody>
      </p:sp>
      <p:sp>
        <p:nvSpPr>
          <p:cNvPr id="101" name="Shape 101"/>
          <p:cNvSpPr/>
          <p:nvPr/>
        </p:nvSpPr>
        <p:spPr>
          <a:xfrm>
            <a:off x="6356050" y="4066751"/>
            <a:ext cx="1232400" cy="384899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F9F9F9"/>
                </a:solidFill>
                <a:latin typeface="Roboto"/>
                <a:ea typeface="Roboto"/>
                <a:cs typeface="Roboto"/>
                <a:sym typeface="Roboto"/>
              </a:rPr>
              <a:t>Binder (IPC)</a:t>
            </a:r>
            <a:br>
              <a:rPr lang="en" sz="1200">
                <a:solidFill>
                  <a:srgbClr val="F9F9F9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F9F9F9"/>
                </a:solidFill>
                <a:latin typeface="Roboto"/>
                <a:ea typeface="Roboto"/>
                <a:cs typeface="Roboto"/>
                <a:sym typeface="Roboto"/>
              </a:rPr>
              <a:t>Driver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1545400" y="2234650"/>
            <a:ext cx="3409199" cy="304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Libraries</a:t>
            </a:r>
          </a:p>
        </p:txBody>
      </p:sp>
      <p:sp>
        <p:nvSpPr>
          <p:cNvPr id="103" name="Shape 103"/>
          <p:cNvSpPr/>
          <p:nvPr/>
        </p:nvSpPr>
        <p:spPr>
          <a:xfrm>
            <a:off x="1673575" y="2582449"/>
            <a:ext cx="1126499" cy="317699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F9F9F9"/>
                </a:solidFill>
                <a:latin typeface="Roboto"/>
                <a:ea typeface="Roboto"/>
                <a:cs typeface="Roboto"/>
                <a:sym typeface="Roboto"/>
              </a:rPr>
              <a:t>Surface</a:t>
            </a:r>
            <a:br>
              <a:rPr lang="en" sz="1200">
                <a:solidFill>
                  <a:srgbClr val="F9F9F9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F9F9F9"/>
                </a:solidFill>
                <a:latin typeface="Roboto"/>
                <a:ea typeface="Roboto"/>
                <a:cs typeface="Roboto"/>
                <a:sym typeface="Roboto"/>
              </a:rPr>
              <a:t>Manager</a:t>
            </a:r>
          </a:p>
        </p:txBody>
      </p:sp>
      <p:sp>
        <p:nvSpPr>
          <p:cNvPr id="104" name="Shape 104"/>
          <p:cNvSpPr/>
          <p:nvPr/>
        </p:nvSpPr>
        <p:spPr>
          <a:xfrm>
            <a:off x="2872475" y="2575900"/>
            <a:ext cx="974099" cy="330600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F9F9F9"/>
                </a:solidFill>
                <a:latin typeface="Roboto"/>
                <a:ea typeface="Roboto"/>
                <a:cs typeface="Roboto"/>
                <a:sym typeface="Roboto"/>
              </a:rPr>
              <a:t>Media</a:t>
            </a:r>
            <a:br>
              <a:rPr lang="en" sz="1200">
                <a:solidFill>
                  <a:srgbClr val="F9F9F9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F9F9F9"/>
                </a:solidFill>
                <a:latin typeface="Roboto"/>
                <a:ea typeface="Roboto"/>
                <a:cs typeface="Roboto"/>
                <a:sym typeface="Roboto"/>
              </a:rPr>
              <a:t>Framework</a:t>
            </a:r>
          </a:p>
        </p:txBody>
      </p:sp>
      <p:sp>
        <p:nvSpPr>
          <p:cNvPr id="105" name="Shape 105"/>
          <p:cNvSpPr/>
          <p:nvPr/>
        </p:nvSpPr>
        <p:spPr>
          <a:xfrm>
            <a:off x="3918975" y="2575900"/>
            <a:ext cx="886199" cy="330600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F9F9F9"/>
                </a:solidFill>
                <a:latin typeface="Roboto"/>
                <a:ea typeface="Roboto"/>
                <a:cs typeface="Roboto"/>
                <a:sym typeface="Roboto"/>
              </a:rPr>
              <a:t>SQLite</a:t>
            </a:r>
          </a:p>
        </p:txBody>
      </p:sp>
      <p:sp>
        <p:nvSpPr>
          <p:cNvPr id="106" name="Shape 106"/>
          <p:cNvSpPr/>
          <p:nvPr/>
        </p:nvSpPr>
        <p:spPr>
          <a:xfrm>
            <a:off x="1673575" y="3001941"/>
            <a:ext cx="1126499" cy="317699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F9F9F9"/>
                </a:solidFill>
                <a:latin typeface="Roboto"/>
                <a:ea typeface="Roboto"/>
                <a:cs typeface="Roboto"/>
                <a:sym typeface="Roboto"/>
              </a:rPr>
              <a:t>OpenGL </a:t>
            </a:r>
            <a:br>
              <a:rPr lang="en" sz="1200">
                <a:solidFill>
                  <a:srgbClr val="F9F9F9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F9F9F9"/>
                </a:solidFill>
                <a:latin typeface="Roboto"/>
                <a:ea typeface="Roboto"/>
                <a:cs typeface="Roboto"/>
                <a:sym typeface="Roboto"/>
              </a:rPr>
              <a:t>ES</a:t>
            </a:r>
          </a:p>
        </p:txBody>
      </p:sp>
      <p:sp>
        <p:nvSpPr>
          <p:cNvPr id="107" name="Shape 107"/>
          <p:cNvSpPr/>
          <p:nvPr/>
        </p:nvSpPr>
        <p:spPr>
          <a:xfrm>
            <a:off x="2872475" y="3002238"/>
            <a:ext cx="974099" cy="317699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F9F9F9"/>
                </a:solidFill>
                <a:latin typeface="Roboto"/>
                <a:ea typeface="Roboto"/>
                <a:cs typeface="Roboto"/>
                <a:sym typeface="Roboto"/>
              </a:rPr>
              <a:t>FreeType</a:t>
            </a:r>
          </a:p>
        </p:txBody>
      </p:sp>
      <p:sp>
        <p:nvSpPr>
          <p:cNvPr id="108" name="Shape 108"/>
          <p:cNvSpPr/>
          <p:nvPr/>
        </p:nvSpPr>
        <p:spPr>
          <a:xfrm>
            <a:off x="3918975" y="3002238"/>
            <a:ext cx="886199" cy="317699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F9F9F9"/>
                </a:solidFill>
                <a:latin typeface="Roboto"/>
                <a:ea typeface="Roboto"/>
                <a:cs typeface="Roboto"/>
                <a:sym typeface="Roboto"/>
              </a:rPr>
              <a:t>Webkit</a:t>
            </a:r>
          </a:p>
        </p:txBody>
      </p:sp>
      <p:sp>
        <p:nvSpPr>
          <p:cNvPr id="109" name="Shape 109"/>
          <p:cNvSpPr/>
          <p:nvPr/>
        </p:nvSpPr>
        <p:spPr>
          <a:xfrm>
            <a:off x="1673575" y="3410362"/>
            <a:ext cx="1126499" cy="317699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F9F9F9"/>
                </a:solidFill>
                <a:latin typeface="Roboto"/>
                <a:ea typeface="Roboto"/>
                <a:cs typeface="Roboto"/>
                <a:sym typeface="Roboto"/>
              </a:rPr>
              <a:t>SGL</a:t>
            </a:r>
          </a:p>
        </p:txBody>
      </p:sp>
      <p:sp>
        <p:nvSpPr>
          <p:cNvPr id="110" name="Shape 110"/>
          <p:cNvSpPr/>
          <p:nvPr/>
        </p:nvSpPr>
        <p:spPr>
          <a:xfrm>
            <a:off x="2872475" y="3410658"/>
            <a:ext cx="974099" cy="317699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F9F9F9"/>
                </a:solidFill>
                <a:latin typeface="Roboto"/>
                <a:ea typeface="Roboto"/>
                <a:cs typeface="Roboto"/>
                <a:sym typeface="Roboto"/>
              </a:rPr>
              <a:t>SSL</a:t>
            </a:r>
          </a:p>
        </p:txBody>
      </p:sp>
      <p:sp>
        <p:nvSpPr>
          <p:cNvPr id="111" name="Shape 111"/>
          <p:cNvSpPr/>
          <p:nvPr/>
        </p:nvSpPr>
        <p:spPr>
          <a:xfrm>
            <a:off x="3918975" y="3410362"/>
            <a:ext cx="886199" cy="317699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F9F9F9"/>
                </a:solidFill>
                <a:latin typeface="Roboto"/>
                <a:ea typeface="Roboto"/>
                <a:cs typeface="Roboto"/>
                <a:sym typeface="Roboto"/>
              </a:rPr>
              <a:t>libc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1545400" y="3750375"/>
            <a:ext cx="6275100" cy="228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Linux Kernel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1545400" y="1242037"/>
            <a:ext cx="6275100" cy="228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Application Framework</a:t>
            </a:r>
          </a:p>
        </p:txBody>
      </p:sp>
      <p:sp>
        <p:nvSpPr>
          <p:cNvPr id="114" name="Shape 114"/>
          <p:cNvSpPr/>
          <p:nvPr/>
        </p:nvSpPr>
        <p:spPr>
          <a:xfrm>
            <a:off x="3809850" y="1555874"/>
            <a:ext cx="1126499" cy="317699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F9F9F9"/>
                </a:solidFill>
                <a:latin typeface="Roboto"/>
                <a:ea typeface="Roboto"/>
                <a:cs typeface="Roboto"/>
                <a:sym typeface="Roboto"/>
              </a:rPr>
              <a:t>Window </a:t>
            </a:r>
            <a:br>
              <a:rPr lang="en" sz="1200">
                <a:solidFill>
                  <a:srgbClr val="F9F9F9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F9F9F9"/>
                </a:solidFill>
                <a:latin typeface="Roboto"/>
                <a:ea typeface="Roboto"/>
                <a:cs typeface="Roboto"/>
                <a:sym typeface="Roboto"/>
              </a:rPr>
              <a:t>Manager</a:t>
            </a:r>
          </a:p>
        </p:txBody>
      </p:sp>
      <p:sp>
        <p:nvSpPr>
          <p:cNvPr id="115" name="Shape 115"/>
          <p:cNvSpPr/>
          <p:nvPr/>
        </p:nvSpPr>
        <p:spPr>
          <a:xfrm>
            <a:off x="5008750" y="1549325"/>
            <a:ext cx="974099" cy="330600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F9F9F9"/>
                </a:solidFill>
                <a:latin typeface="Roboto"/>
                <a:ea typeface="Roboto"/>
                <a:cs typeface="Roboto"/>
                <a:sym typeface="Roboto"/>
              </a:rPr>
              <a:t>Content</a:t>
            </a:r>
            <a:br>
              <a:rPr lang="en" sz="1200">
                <a:solidFill>
                  <a:srgbClr val="F9F9F9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F9F9F9"/>
                </a:solidFill>
                <a:latin typeface="Roboto"/>
                <a:ea typeface="Roboto"/>
                <a:cs typeface="Roboto"/>
                <a:sym typeface="Roboto"/>
              </a:rPr>
              <a:t>Providers</a:t>
            </a:r>
          </a:p>
        </p:txBody>
      </p:sp>
      <p:sp>
        <p:nvSpPr>
          <p:cNvPr id="116" name="Shape 116"/>
          <p:cNvSpPr/>
          <p:nvPr/>
        </p:nvSpPr>
        <p:spPr>
          <a:xfrm>
            <a:off x="6055250" y="1555438"/>
            <a:ext cx="886199" cy="330600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F9F9F9"/>
                </a:solidFill>
                <a:latin typeface="Roboto"/>
                <a:ea typeface="Roboto"/>
                <a:cs typeface="Roboto"/>
                <a:sym typeface="Roboto"/>
              </a:rPr>
              <a:t>View</a:t>
            </a:r>
            <a:br>
              <a:rPr lang="en" sz="1200">
                <a:solidFill>
                  <a:srgbClr val="F9F9F9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F9F9F9"/>
                </a:solidFill>
                <a:latin typeface="Roboto"/>
                <a:ea typeface="Roboto"/>
                <a:cs typeface="Roboto"/>
                <a:sym typeface="Roboto"/>
              </a:rPr>
              <a:t>System</a:t>
            </a:r>
          </a:p>
        </p:txBody>
      </p:sp>
      <p:sp>
        <p:nvSpPr>
          <p:cNvPr id="117" name="Shape 117"/>
          <p:cNvSpPr/>
          <p:nvPr/>
        </p:nvSpPr>
        <p:spPr>
          <a:xfrm>
            <a:off x="5414600" y="1923863"/>
            <a:ext cx="974099" cy="317699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F9F9F9"/>
                </a:solidFill>
                <a:latin typeface="Roboto"/>
                <a:ea typeface="Roboto"/>
                <a:cs typeface="Roboto"/>
                <a:sym typeface="Roboto"/>
              </a:rPr>
              <a:t>Location</a:t>
            </a:r>
            <a:br>
              <a:rPr lang="en" sz="1200">
                <a:solidFill>
                  <a:srgbClr val="F9F9F9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F9F9F9"/>
                </a:solidFill>
                <a:latin typeface="Roboto"/>
                <a:ea typeface="Roboto"/>
                <a:cs typeface="Roboto"/>
                <a:sym typeface="Roboto"/>
              </a:rPr>
              <a:t>Manager</a:t>
            </a:r>
          </a:p>
        </p:txBody>
      </p:sp>
      <p:sp>
        <p:nvSpPr>
          <p:cNvPr id="118" name="Shape 118"/>
          <p:cNvSpPr/>
          <p:nvPr/>
        </p:nvSpPr>
        <p:spPr>
          <a:xfrm>
            <a:off x="6461100" y="1929987"/>
            <a:ext cx="1043999" cy="317699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F9F9F9"/>
                </a:solidFill>
                <a:latin typeface="Roboto"/>
                <a:ea typeface="Roboto"/>
                <a:cs typeface="Roboto"/>
                <a:sym typeface="Roboto"/>
              </a:rPr>
              <a:t>Notification</a:t>
            </a:r>
            <a:br>
              <a:rPr lang="en" sz="1200">
                <a:solidFill>
                  <a:srgbClr val="F9F9F9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F9F9F9"/>
                </a:solidFill>
                <a:latin typeface="Roboto"/>
                <a:ea typeface="Roboto"/>
                <a:cs typeface="Roboto"/>
                <a:sym typeface="Roboto"/>
              </a:rPr>
              <a:t>Manager</a:t>
            </a:r>
          </a:p>
        </p:txBody>
      </p:sp>
      <p:sp>
        <p:nvSpPr>
          <p:cNvPr id="119" name="Shape 119"/>
          <p:cNvSpPr/>
          <p:nvPr/>
        </p:nvSpPr>
        <p:spPr>
          <a:xfrm>
            <a:off x="2133450" y="1926586"/>
            <a:ext cx="1126499" cy="317699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F9F9F9"/>
                </a:solidFill>
                <a:latin typeface="Roboto"/>
                <a:ea typeface="Roboto"/>
                <a:cs typeface="Roboto"/>
                <a:sym typeface="Roboto"/>
              </a:rPr>
              <a:t>Package</a:t>
            </a:r>
            <a:br>
              <a:rPr lang="en" sz="1200">
                <a:solidFill>
                  <a:srgbClr val="F9F9F9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F9F9F9"/>
                </a:solidFill>
                <a:latin typeface="Roboto"/>
                <a:ea typeface="Roboto"/>
                <a:cs typeface="Roboto"/>
                <a:sym typeface="Roboto"/>
              </a:rPr>
              <a:t>Manager</a:t>
            </a:r>
          </a:p>
        </p:txBody>
      </p:sp>
      <p:sp>
        <p:nvSpPr>
          <p:cNvPr id="120" name="Shape 120"/>
          <p:cNvSpPr/>
          <p:nvPr/>
        </p:nvSpPr>
        <p:spPr>
          <a:xfrm>
            <a:off x="3332350" y="1926883"/>
            <a:ext cx="974099" cy="317699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F9F9F9"/>
                </a:solidFill>
                <a:latin typeface="Roboto"/>
                <a:ea typeface="Roboto"/>
                <a:cs typeface="Roboto"/>
                <a:sym typeface="Roboto"/>
              </a:rPr>
              <a:t>Telephony</a:t>
            </a:r>
            <a:br>
              <a:rPr lang="en" sz="1200">
                <a:solidFill>
                  <a:srgbClr val="F9F9F9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F9F9F9"/>
                </a:solidFill>
                <a:latin typeface="Roboto"/>
                <a:ea typeface="Roboto"/>
                <a:cs typeface="Roboto"/>
                <a:sym typeface="Roboto"/>
              </a:rPr>
              <a:t>Manager</a:t>
            </a:r>
          </a:p>
        </p:txBody>
      </p:sp>
      <p:sp>
        <p:nvSpPr>
          <p:cNvPr id="121" name="Shape 121"/>
          <p:cNvSpPr/>
          <p:nvPr/>
        </p:nvSpPr>
        <p:spPr>
          <a:xfrm>
            <a:off x="4378850" y="1926587"/>
            <a:ext cx="886199" cy="317699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F9F9F9"/>
                </a:solidFill>
                <a:latin typeface="Roboto"/>
                <a:ea typeface="Roboto"/>
                <a:cs typeface="Roboto"/>
                <a:sym typeface="Roboto"/>
              </a:rPr>
              <a:t>Resource</a:t>
            </a:r>
            <a:br>
              <a:rPr lang="en" sz="1200">
                <a:solidFill>
                  <a:srgbClr val="F9F9F9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F9F9F9"/>
                </a:solidFill>
                <a:latin typeface="Roboto"/>
                <a:ea typeface="Roboto"/>
                <a:cs typeface="Roboto"/>
                <a:sym typeface="Roboto"/>
              </a:rPr>
              <a:t>Manager</a:t>
            </a:r>
          </a:p>
        </p:txBody>
      </p:sp>
      <p:sp>
        <p:nvSpPr>
          <p:cNvPr id="122" name="Shape 122"/>
          <p:cNvSpPr/>
          <p:nvPr/>
        </p:nvSpPr>
        <p:spPr>
          <a:xfrm>
            <a:off x="2590650" y="1555874"/>
            <a:ext cx="1126499" cy="317699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F9F9F9"/>
                </a:solidFill>
                <a:latin typeface="Roboto"/>
                <a:ea typeface="Roboto"/>
                <a:cs typeface="Roboto"/>
                <a:sym typeface="Roboto"/>
              </a:rPr>
              <a:t>Activity</a:t>
            </a:r>
            <a:br>
              <a:rPr lang="en" sz="1200">
                <a:solidFill>
                  <a:srgbClr val="F9F9F9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F9F9F9"/>
                </a:solidFill>
                <a:latin typeface="Roboto"/>
                <a:ea typeface="Roboto"/>
                <a:cs typeface="Roboto"/>
                <a:sym typeface="Roboto"/>
              </a:rPr>
              <a:t>Manager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1545400" y="675875"/>
            <a:ext cx="6275100" cy="228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Aplications</a:t>
            </a:r>
          </a:p>
        </p:txBody>
      </p:sp>
      <p:sp>
        <p:nvSpPr>
          <p:cNvPr id="124" name="Shape 124"/>
          <p:cNvSpPr/>
          <p:nvPr/>
        </p:nvSpPr>
        <p:spPr>
          <a:xfrm>
            <a:off x="2130775" y="1016788"/>
            <a:ext cx="1126499" cy="283799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F9F9F9"/>
                </a:solidFill>
                <a:latin typeface="Roboto"/>
                <a:ea typeface="Roboto"/>
                <a:cs typeface="Roboto"/>
                <a:sym typeface="Roboto"/>
              </a:rPr>
              <a:t>Home</a:t>
            </a:r>
          </a:p>
        </p:txBody>
      </p:sp>
      <p:sp>
        <p:nvSpPr>
          <p:cNvPr id="125" name="Shape 125"/>
          <p:cNvSpPr/>
          <p:nvPr/>
        </p:nvSpPr>
        <p:spPr>
          <a:xfrm>
            <a:off x="3329675" y="1010937"/>
            <a:ext cx="974099" cy="295499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F9F9F9"/>
                </a:solidFill>
                <a:latin typeface="Roboto"/>
                <a:ea typeface="Roboto"/>
                <a:cs typeface="Roboto"/>
                <a:sym typeface="Roboto"/>
              </a:rPr>
              <a:t>Browser</a:t>
            </a:r>
          </a:p>
        </p:txBody>
      </p:sp>
      <p:sp>
        <p:nvSpPr>
          <p:cNvPr id="126" name="Shape 126"/>
          <p:cNvSpPr/>
          <p:nvPr/>
        </p:nvSpPr>
        <p:spPr>
          <a:xfrm>
            <a:off x="4376175" y="1010937"/>
            <a:ext cx="886199" cy="295499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F9F9F9"/>
                </a:solidFill>
                <a:latin typeface="Roboto"/>
                <a:ea typeface="Roboto"/>
                <a:cs typeface="Roboto"/>
                <a:sym typeface="Roboto"/>
              </a:rPr>
              <a:t>Phone</a:t>
            </a:r>
          </a:p>
        </p:txBody>
      </p:sp>
      <p:sp>
        <p:nvSpPr>
          <p:cNvPr id="127" name="Shape 127"/>
          <p:cNvSpPr/>
          <p:nvPr/>
        </p:nvSpPr>
        <p:spPr>
          <a:xfrm>
            <a:off x="5387075" y="1010937"/>
            <a:ext cx="974099" cy="295499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F9F9F9"/>
                </a:solidFill>
                <a:latin typeface="Roboto"/>
                <a:ea typeface="Roboto"/>
                <a:cs typeface="Roboto"/>
                <a:sym typeface="Roboto"/>
              </a:rPr>
              <a:t>Contacts</a:t>
            </a:r>
          </a:p>
        </p:txBody>
      </p:sp>
      <p:sp>
        <p:nvSpPr>
          <p:cNvPr id="128" name="Shape 128"/>
          <p:cNvSpPr/>
          <p:nvPr/>
        </p:nvSpPr>
        <p:spPr>
          <a:xfrm>
            <a:off x="6433575" y="1010937"/>
            <a:ext cx="886199" cy="295499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F9F9F9"/>
                </a:solidFill>
                <a:latin typeface="Roboto"/>
                <a:ea typeface="Roboto"/>
                <a:cs typeface="Roboto"/>
                <a:sym typeface="Roboto"/>
              </a:rPr>
              <a:t>...</a:t>
            </a:r>
          </a:p>
        </p:txBody>
      </p:sp>
      <p:sp>
        <p:nvSpPr>
          <p:cNvPr id="129" name="Shape 129"/>
          <p:cNvSpPr/>
          <p:nvPr/>
        </p:nvSpPr>
        <p:spPr>
          <a:xfrm>
            <a:off x="5900550" y="2920100"/>
            <a:ext cx="974099" cy="431999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F9F9F9"/>
                </a:solidFill>
                <a:latin typeface="Roboto"/>
                <a:ea typeface="Roboto"/>
                <a:cs typeface="Roboto"/>
                <a:sym typeface="Roboto"/>
              </a:rPr>
              <a:t>Core</a:t>
            </a:r>
            <a:br>
              <a:rPr lang="en" sz="1200">
                <a:solidFill>
                  <a:srgbClr val="F9F9F9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F9F9F9"/>
                </a:solidFill>
                <a:latin typeface="Roboto"/>
                <a:ea typeface="Roboto"/>
                <a:cs typeface="Roboto"/>
                <a:sym typeface="Roboto"/>
              </a:rPr>
              <a:t>Libraries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4954650" y="2286000"/>
            <a:ext cx="2865899" cy="304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Android Runtime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Android Studio</a:t>
            </a:r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125" y="1586762"/>
            <a:ext cx="2922149" cy="2033174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/>
        </p:nvSpPr>
        <p:spPr>
          <a:xfrm>
            <a:off x="3507950" y="1554150"/>
            <a:ext cx="5446800" cy="2707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212121"/>
              </a:buClr>
              <a:buFont typeface="Roboto"/>
              <a:buChar char="●"/>
            </a:pPr>
            <a:r>
              <a:rPr lang="en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Flexible </a:t>
            </a:r>
            <a:r>
              <a:rPr b="1" lang="en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Gradle</a:t>
            </a:r>
            <a:r>
              <a:rPr lang="en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-based build system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212121"/>
              </a:buClr>
              <a:buFont typeface="Roboto"/>
              <a:buChar char="●"/>
            </a:pPr>
            <a:r>
              <a:rPr lang="en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Build variants and </a:t>
            </a:r>
            <a:r>
              <a:rPr i="1" lang="en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multiple </a:t>
            </a:r>
            <a:r>
              <a:rPr lang="en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apk file generation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212121"/>
              </a:buClr>
              <a:buFont typeface="Roboto"/>
              <a:buChar char="●"/>
            </a:pPr>
            <a:r>
              <a:rPr lang="en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Code templates for common features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212121"/>
              </a:buClr>
              <a:buFont typeface="Roboto"/>
              <a:buChar char="●"/>
            </a:pPr>
            <a:r>
              <a:rPr lang="en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Rich layout editor with drag and drop support theme editing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212121"/>
              </a:buClr>
              <a:buFont typeface="Roboto"/>
              <a:buChar char="●"/>
            </a:pPr>
            <a:r>
              <a:rPr lang="en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lint tools to catch performance, version compatibility and more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212121"/>
              </a:buClr>
              <a:buFont typeface="Roboto"/>
              <a:buChar char="●"/>
            </a:pPr>
            <a:r>
              <a:rPr lang="en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ProGuard and app-signing capabilities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212121"/>
              </a:buClr>
              <a:buFont typeface="Roboto"/>
              <a:buChar char="●"/>
            </a:pPr>
            <a:r>
              <a:rPr lang="en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Build-in support for </a:t>
            </a:r>
            <a:r>
              <a:rPr b="1" lang="en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Google Cloud Platform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Basic App, demo time!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473650" y="1864975"/>
            <a:ext cx="8451300" cy="1687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212121"/>
              </a:buClr>
              <a:buFont typeface="Roboto"/>
              <a:buAutoNum type="arabicPeriod"/>
            </a:pPr>
            <a:r>
              <a:rPr lang="en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Start a new Android Studio Project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212121"/>
              </a:buClr>
              <a:buFont typeface="Roboto"/>
              <a:buAutoNum type="arabicPeriod"/>
            </a:pPr>
            <a:r>
              <a:rPr lang="en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Configure your new project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212121"/>
              </a:buClr>
              <a:buFont typeface="Roboto"/>
              <a:buAutoNum type="arabicPeriod"/>
            </a:pPr>
            <a:r>
              <a:rPr lang="en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Select the form factors our app will run on (phones, wear, tv, etc)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212121"/>
              </a:buClr>
              <a:buFont typeface="Roboto"/>
              <a:buAutoNum type="arabicPeriod"/>
            </a:pPr>
            <a:r>
              <a:rPr lang="en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Choose a template (Depending your selection here you will add additional info)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  <a:buClr>
                <a:srgbClr val="212121"/>
              </a:buClr>
              <a:buFont typeface="Roboto"/>
              <a:buAutoNum type="arabicPeriod"/>
            </a:pPr>
            <a:r>
              <a:rPr b="1" lang="en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Run it!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473650" y="1339525"/>
            <a:ext cx="5269199" cy="451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Here is what we are going to do!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Intents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193975" y="1043425"/>
            <a:ext cx="8730900" cy="561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Represents an abstract description of an operation to be performed.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 txBox="1"/>
          <p:nvPr/>
        </p:nvSpPr>
        <p:spPr>
          <a:xfrm>
            <a:off x="193975" y="1531675"/>
            <a:ext cx="8403300" cy="14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Used for lots of things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Start an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Activity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Font typeface="Roboto"/>
              <a:buChar char="○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Broadcast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an Intent 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Start a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Service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Communicate with other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apps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 txBox="1"/>
          <p:nvPr/>
        </p:nvSpPr>
        <p:spPr>
          <a:xfrm>
            <a:off x="205225" y="3076700"/>
            <a:ext cx="8380800" cy="14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They can be: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Font typeface="Roboto"/>
              <a:buChar char="○"/>
            </a:pPr>
            <a:r>
              <a:rPr i="1" lang="en">
                <a:latin typeface="Roboto"/>
                <a:ea typeface="Roboto"/>
                <a:cs typeface="Roboto"/>
                <a:sym typeface="Roboto"/>
              </a:rPr>
              <a:t>Implicit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- an intent that we don’t know which component should be launched. (example: Launching an url, but with what browser?)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Font typeface="Roboto"/>
              <a:buChar char="○"/>
            </a:pPr>
            <a:r>
              <a:rPr i="1" lang="en">
                <a:latin typeface="Roboto"/>
                <a:ea typeface="Roboto"/>
                <a:cs typeface="Roboto"/>
                <a:sym typeface="Roboto"/>
              </a:rPr>
              <a:t>Explicit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- an intent that we define its actions, with a specific component. (example: Launching Activity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B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from Activity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within our app)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</a:t>
            </a:r>
          </a:p>
        </p:txBody>
      </p:sp>
      <p:sp>
        <p:nvSpPr>
          <p:cNvPr id="163" name="Shape 163"/>
          <p:cNvSpPr/>
          <p:nvPr/>
        </p:nvSpPr>
        <p:spPr>
          <a:xfrm>
            <a:off x="0" y="707425"/>
            <a:ext cx="9144000" cy="4214999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CC7832"/>
              </a:solidFill>
              <a:highlight>
                <a:srgbClr val="000000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Shape 164"/>
          <p:cNvSpPr txBox="1"/>
          <p:nvPr/>
        </p:nvSpPr>
        <p:spPr>
          <a:xfrm>
            <a:off x="132650" y="847425"/>
            <a:ext cx="8826599" cy="36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//An implicit intent.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rgbClr val="A9B7C6"/>
                </a:solidFill>
                <a:latin typeface="Roboto"/>
                <a:ea typeface="Roboto"/>
                <a:cs typeface="Roboto"/>
                <a:sym typeface="Roboto"/>
              </a:rPr>
              <a:t>Intent intent = </a:t>
            </a:r>
            <a:r>
              <a:rPr lang="en" sz="1600">
                <a:solidFill>
                  <a:srgbClr val="CC7832"/>
                </a:solidFill>
                <a:latin typeface="Roboto"/>
                <a:ea typeface="Roboto"/>
                <a:cs typeface="Roboto"/>
                <a:sym typeface="Roboto"/>
              </a:rPr>
              <a:t>new </a:t>
            </a:r>
            <a:r>
              <a:rPr lang="en" sz="1600">
                <a:solidFill>
                  <a:srgbClr val="A9B7C6"/>
                </a:solidFill>
                <a:latin typeface="Roboto"/>
                <a:ea typeface="Roboto"/>
                <a:cs typeface="Roboto"/>
                <a:sym typeface="Roboto"/>
              </a:rPr>
              <a:t>Intent(Intent.</a:t>
            </a:r>
            <a:r>
              <a:rPr i="1" lang="en" sz="1600">
                <a:solidFill>
                  <a:srgbClr val="9876AA"/>
                </a:solidFill>
                <a:latin typeface="Roboto"/>
                <a:ea typeface="Roboto"/>
                <a:cs typeface="Roboto"/>
                <a:sym typeface="Roboto"/>
              </a:rPr>
              <a:t>ACTION_SEND</a:t>
            </a:r>
            <a:r>
              <a:rPr lang="en" sz="1600">
                <a:solidFill>
                  <a:srgbClr val="A9B7C6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en" sz="1600">
                <a:solidFill>
                  <a:srgbClr val="CC7832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rgbClr val="A9B7C6"/>
                </a:solidFill>
                <a:latin typeface="Roboto"/>
                <a:ea typeface="Roboto"/>
                <a:cs typeface="Roboto"/>
                <a:sym typeface="Roboto"/>
              </a:rPr>
              <a:t>intent.setType(</a:t>
            </a:r>
            <a:r>
              <a:rPr lang="en" sz="1600">
                <a:solidFill>
                  <a:srgbClr val="6A8759"/>
                </a:solidFill>
                <a:latin typeface="Roboto"/>
                <a:ea typeface="Roboto"/>
                <a:cs typeface="Roboto"/>
                <a:sym typeface="Roboto"/>
              </a:rPr>
              <a:t>"text/plain"</a:t>
            </a:r>
            <a:r>
              <a:rPr lang="en" sz="1600">
                <a:solidFill>
                  <a:srgbClr val="A9B7C6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en" sz="1600">
                <a:solidFill>
                  <a:srgbClr val="CC7832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rgbClr val="A9B7C6"/>
                </a:solidFill>
                <a:latin typeface="Roboto"/>
                <a:ea typeface="Roboto"/>
                <a:cs typeface="Roboto"/>
                <a:sym typeface="Roboto"/>
              </a:rPr>
              <a:t>intent.putExtra(Intent.</a:t>
            </a:r>
            <a:r>
              <a:rPr i="1" lang="en" sz="1600">
                <a:solidFill>
                  <a:srgbClr val="9876AA"/>
                </a:solidFill>
                <a:latin typeface="Roboto"/>
                <a:ea typeface="Roboto"/>
                <a:cs typeface="Roboto"/>
                <a:sym typeface="Roboto"/>
              </a:rPr>
              <a:t>EXTRA_TEXT</a:t>
            </a:r>
            <a:r>
              <a:rPr lang="en" sz="1600">
                <a:solidFill>
                  <a:srgbClr val="CC7832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600">
                <a:solidFill>
                  <a:srgbClr val="A9B7C6"/>
                </a:solidFill>
                <a:latin typeface="Roboto"/>
                <a:ea typeface="Roboto"/>
                <a:cs typeface="Roboto"/>
                <a:sym typeface="Roboto"/>
              </a:rPr>
              <a:t>messageText)</a:t>
            </a:r>
            <a:r>
              <a:rPr lang="en" sz="1600">
                <a:solidFill>
                  <a:srgbClr val="CC7832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rgbClr val="A9B7C6"/>
                </a:solidFill>
                <a:latin typeface="Roboto"/>
                <a:ea typeface="Roboto"/>
                <a:cs typeface="Roboto"/>
                <a:sym typeface="Roboto"/>
              </a:rPr>
              <a:t>String chooserTitle = getString(R.string.</a:t>
            </a:r>
            <a:r>
              <a:rPr i="1" lang="en" sz="1600">
                <a:solidFill>
                  <a:srgbClr val="9876AA"/>
                </a:solidFill>
                <a:latin typeface="Roboto"/>
                <a:ea typeface="Roboto"/>
                <a:cs typeface="Roboto"/>
                <a:sym typeface="Roboto"/>
              </a:rPr>
              <a:t>chooser</a:t>
            </a:r>
            <a:r>
              <a:rPr lang="en" sz="1600">
                <a:solidFill>
                  <a:srgbClr val="A9B7C6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en" sz="1600">
                <a:solidFill>
                  <a:srgbClr val="CC7832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rgbClr val="A9B7C6"/>
                </a:solidFill>
                <a:latin typeface="Roboto"/>
                <a:ea typeface="Roboto"/>
                <a:cs typeface="Roboto"/>
                <a:sym typeface="Roboto"/>
              </a:rPr>
              <a:t>Intent chosenIntent = Intent.</a:t>
            </a:r>
            <a:r>
              <a:rPr i="1" lang="en" sz="1600">
                <a:solidFill>
                  <a:srgbClr val="A9B7C6"/>
                </a:solidFill>
                <a:latin typeface="Roboto"/>
                <a:ea typeface="Roboto"/>
                <a:cs typeface="Roboto"/>
                <a:sym typeface="Roboto"/>
              </a:rPr>
              <a:t>createChooser</a:t>
            </a:r>
            <a:r>
              <a:rPr lang="en" sz="1600">
                <a:solidFill>
                  <a:srgbClr val="A9B7C6"/>
                </a:solidFill>
                <a:latin typeface="Roboto"/>
                <a:ea typeface="Roboto"/>
                <a:cs typeface="Roboto"/>
                <a:sym typeface="Roboto"/>
              </a:rPr>
              <a:t>(intent</a:t>
            </a:r>
            <a:r>
              <a:rPr lang="en" sz="1600">
                <a:solidFill>
                  <a:srgbClr val="CC7832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600">
                <a:solidFill>
                  <a:srgbClr val="A9B7C6"/>
                </a:solidFill>
                <a:latin typeface="Roboto"/>
                <a:ea typeface="Roboto"/>
                <a:cs typeface="Roboto"/>
                <a:sym typeface="Roboto"/>
              </a:rPr>
              <a:t>chooserTitle)</a:t>
            </a:r>
            <a:r>
              <a:rPr lang="en" sz="1600">
                <a:solidFill>
                  <a:srgbClr val="CC7832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rgbClr val="A9B7C6"/>
                </a:solidFill>
                <a:latin typeface="Roboto"/>
                <a:ea typeface="Roboto"/>
                <a:cs typeface="Roboto"/>
                <a:sym typeface="Roboto"/>
              </a:rPr>
              <a:t>startActivity(chosenIntent)</a:t>
            </a:r>
            <a:r>
              <a:rPr lang="en" sz="1600">
                <a:solidFill>
                  <a:srgbClr val="CC7832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808080"/>
              </a:solidFill>
              <a:highlight>
                <a:srgbClr val="000000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