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Montserrat Medium"/>
      <p:regular r:id="rId43"/>
      <p:bold r:id="rId44"/>
      <p:italic r:id="rId45"/>
      <p:boldItalic r:id="rId46"/>
    </p:embeddedFont>
    <p:embeddedFont>
      <p:font typeface="Montserrat ExtraBold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Medium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Medium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Medium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ExtraBold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ExtraBold-bold.fntdata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obotoMedium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edium-italic.fntdata"/><Relationship Id="rId14" Type="http://schemas.openxmlformats.org/officeDocument/2006/relationships/slide" Target="slides/slide9.xml"/><Relationship Id="rId36" Type="http://schemas.openxmlformats.org/officeDocument/2006/relationships/font" Target="fonts/RobotoMedium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5327145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5327145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532714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532714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7954bbfe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7954bbfe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7954bbfe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7954bbfe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532714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532714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8a17b7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8a17b7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8a17b7b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08a17b7b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08a17b7b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08a17b7b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8a17b7b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8a17b7b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8a17b7b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8a17b7b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7954bbfe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7954bbfe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7954bbfe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07954bbfe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07954bbfe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07954bbfe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7954bbfe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7954bbfe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7954bbfe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07954bbfe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8a17b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8a17b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5327145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5327145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8a17b7b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8a17b7b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7954bbfe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7954bbfe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7954bbfe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7954bbfe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li.angular.io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ngular.io" TargetMode="External"/><Relationship Id="rId4" Type="http://schemas.openxmlformats.org/officeDocument/2006/relationships/hyperlink" Target="https://material.angular.io/" TargetMode="External"/><Relationship Id="rId5" Type="http://schemas.openxmlformats.org/officeDocument/2006/relationships/hyperlink" Target="https://cli.angular.io/" TargetMode="External"/><Relationship Id="rId6" Type="http://schemas.openxmlformats.org/officeDocument/2006/relationships/hyperlink" Target="https://medium.com/better-programming/angular-5-creating-new-component-c6c5236f8024" TargetMode="External"/><Relationship Id="rId7" Type="http://schemas.openxmlformats.org/officeDocument/2006/relationships/hyperlink" Target="https://angular-map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acebook.com/WomenTechMakersSucre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2.jpg"/><Relationship Id="rId7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odejs.org/es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www.npmjs.com/" TargetMode="External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976D2"/>
            </a:gs>
            <a:gs pos="37000">
              <a:srgbClr val="1A5EB5"/>
            </a:gs>
            <a:gs pos="67000">
              <a:srgbClr val="0D3563"/>
            </a:gs>
            <a:gs pos="100000">
              <a:srgbClr val="000000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2325" y="1638751"/>
            <a:ext cx="43239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Angular For Dummies</a:t>
            </a:r>
            <a:endParaRPr b="1" sz="5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425" y="846025"/>
            <a:ext cx="3244375" cy="34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531625" y="366225"/>
            <a:ext cx="5505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Instalamos Angular CLI</a:t>
            </a:r>
            <a:endParaRPr b="1" sz="3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25" y="1233025"/>
            <a:ext cx="3689225" cy="23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685525" y="2055050"/>
            <a:ext cx="40044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npm install -g @angular/cli</a:t>
            </a:r>
            <a:endParaRPr sz="2000"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531625" y="486725"/>
            <a:ext cx="7773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Generamos un nuevo Proyecto</a:t>
            </a:r>
            <a:endParaRPr b="1" sz="3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87950" y="1270900"/>
            <a:ext cx="72471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Para generar un nuevo proyecto lo hacemos de la siguiente forma: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107100" y="2124600"/>
            <a:ext cx="2929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 Medium"/>
                <a:ea typeface="Roboto Medium"/>
                <a:cs typeface="Roboto Medium"/>
                <a:sym typeface="Roboto Medium"/>
              </a:rPr>
              <a:t>ng new project-name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791525" y="2858200"/>
            <a:ext cx="48201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Would you like to add Angular routing? (y/N)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791525" y="3391000"/>
            <a:ext cx="5245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Which stylesheet format would you like to use?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531625" y="486725"/>
            <a:ext cx="60915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Ejecutamos nuestro Proyecto</a:t>
            </a:r>
            <a:endParaRPr b="1" sz="3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698750" y="1185125"/>
            <a:ext cx="1167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ng serve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658850" y="1898225"/>
            <a:ext cx="72471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En caso de que tengamos el puerto 4200 ocupado, podemos cambiar el puerto en el que se levantara nuestro proyecto de la siguiente forma: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2894300" y="3297750"/>
            <a:ext cx="2623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ng serve --port=4240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531625" y="410525"/>
            <a:ext cx="5505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Creamos un Servicio</a:t>
            </a:r>
            <a:endParaRPr b="1" sz="3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2374650" y="1220025"/>
            <a:ext cx="4394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ng generate service name-of-service  </a:t>
            </a:r>
            <a:endParaRPr b="1"/>
          </a:p>
        </p:txBody>
      </p:sp>
      <p:sp>
        <p:nvSpPr>
          <p:cNvPr id="145" name="Google Shape;145;p25"/>
          <p:cNvSpPr txBox="1"/>
          <p:nvPr/>
        </p:nvSpPr>
        <p:spPr>
          <a:xfrm>
            <a:off x="589675" y="1870813"/>
            <a:ext cx="71718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En nuestro caso vamos a  generar un servicio que estara dentro de la carpeta de nuestro componente.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112150" y="3010325"/>
            <a:ext cx="4919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ng generate service /team-list/team-list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531625" y="410525"/>
            <a:ext cx="4040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Creamos una Clase</a:t>
            </a:r>
            <a:endParaRPr b="1" sz="3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31625" y="1150163"/>
            <a:ext cx="71718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Crearemos un archivo team.ts que </a:t>
            </a:r>
            <a:r>
              <a:rPr lang="es" sz="2000">
                <a:latin typeface="Roboto"/>
                <a:ea typeface="Roboto"/>
                <a:cs typeface="Roboto"/>
                <a:sym typeface="Roboto"/>
              </a:rPr>
              <a:t>estará</a:t>
            </a:r>
            <a:r>
              <a:rPr lang="es" sz="2000">
                <a:latin typeface="Roboto"/>
                <a:ea typeface="Roboto"/>
                <a:cs typeface="Roboto"/>
                <a:sym typeface="Roboto"/>
              </a:rPr>
              <a:t> dentro de la carpeta app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732475" y="2291125"/>
            <a:ext cx="5127300" cy="2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"/>
                <a:ea typeface="Roboto"/>
                <a:cs typeface="Roboto"/>
                <a:sym typeface="Roboto"/>
              </a:rPr>
              <a:t>export class Team {</a:t>
            </a:r>
            <a:endParaRPr>
              <a:solidFill>
                <a:srgbClr val="18468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"/>
                <a:ea typeface="Roboto"/>
                <a:cs typeface="Roboto"/>
                <a:sym typeface="Roboto"/>
              </a:rPr>
              <a:t>   id: number;</a:t>
            </a:r>
            <a:endParaRPr>
              <a:solidFill>
                <a:srgbClr val="18468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"/>
                <a:ea typeface="Roboto"/>
                <a:cs typeface="Roboto"/>
                <a:sym typeface="Roboto"/>
              </a:rPr>
              <a:t>   name: string;</a:t>
            </a:r>
            <a:endParaRPr>
              <a:solidFill>
                <a:srgbClr val="18468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"/>
                <a:ea typeface="Roboto"/>
                <a:cs typeface="Roboto"/>
                <a:sym typeface="Roboto"/>
              </a:rPr>
              <a:t>   image: string;</a:t>
            </a:r>
            <a:endParaRPr>
              <a:solidFill>
                <a:srgbClr val="18468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18468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531625" y="410525"/>
            <a:ext cx="7880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Creamos un archivo con datos </a:t>
            </a:r>
            <a:endParaRPr b="1" sz="3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531625" y="1150163"/>
            <a:ext cx="71718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En este archivo agregaremos equipos de la clase Team, que luego los </a:t>
            </a:r>
            <a:r>
              <a:rPr lang="es" sz="2000">
                <a:latin typeface="Roboto"/>
                <a:ea typeface="Roboto"/>
                <a:cs typeface="Roboto"/>
                <a:sym typeface="Roboto"/>
              </a:rPr>
              <a:t>visualizaremos</a:t>
            </a:r>
            <a:r>
              <a:rPr lang="es" sz="2000">
                <a:latin typeface="Roboto"/>
                <a:ea typeface="Roboto"/>
                <a:cs typeface="Roboto"/>
                <a:sym typeface="Roboto"/>
              </a:rPr>
              <a:t> en forma de lista.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567175" y="2012425"/>
            <a:ext cx="7809600" cy="29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A5EB5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import { Team } from './team';</a:t>
            </a:r>
            <a:endParaRPr>
              <a:solidFill>
                <a:srgbClr val="1A5EB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A5EB5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export const TEAMS: Team[] = [</a:t>
            </a:r>
            <a:endParaRPr>
              <a:solidFill>
                <a:srgbClr val="1A5EB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A5EB5"/>
                </a:solidFill>
                <a:latin typeface="Roboto Medium"/>
                <a:ea typeface="Roboto Medium"/>
                <a:cs typeface="Roboto Medium"/>
                <a:sym typeface="Roboto Medium"/>
              </a:rPr>
              <a:t>  { id: 1, name: 'Aurora', image: '../assets/img/aurora.jpg'},</a:t>
            </a:r>
            <a:endParaRPr>
              <a:solidFill>
                <a:srgbClr val="1A5EB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A5EB5"/>
                </a:solidFill>
                <a:latin typeface="Roboto Medium"/>
                <a:ea typeface="Roboto Medium"/>
                <a:cs typeface="Roboto Medium"/>
                <a:sym typeface="Roboto Medium"/>
              </a:rPr>
              <a:t>  { id: 2, name: 'Bolivar', image: '../assets/img/bolivar.jpg' },</a:t>
            </a:r>
            <a:endParaRPr>
              <a:solidFill>
                <a:srgbClr val="1A5EB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A5EB5"/>
                </a:solidFill>
                <a:latin typeface="Roboto Medium"/>
                <a:ea typeface="Roboto Medium"/>
                <a:cs typeface="Roboto Medium"/>
                <a:sym typeface="Roboto Medium"/>
              </a:rPr>
              <a:t>  { id: 3, name: 'Independiente', image: '../assets/img/independiente.jpg' },</a:t>
            </a:r>
            <a:endParaRPr>
              <a:solidFill>
                <a:srgbClr val="1A5EB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A5EB5"/>
                </a:solidFill>
                <a:latin typeface="Roboto Medium"/>
                <a:ea typeface="Roboto Medium"/>
                <a:cs typeface="Roboto Medium"/>
                <a:sym typeface="Roboto Medium"/>
              </a:rPr>
              <a:t>  { id: 4, name: 'Oriente', image: '../assets/img/oriente.jpg' },</a:t>
            </a:r>
            <a:endParaRPr>
              <a:solidFill>
                <a:srgbClr val="1A5EB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A5EB5"/>
                </a:solidFill>
                <a:latin typeface="Roboto Medium"/>
                <a:ea typeface="Roboto Medium"/>
                <a:cs typeface="Roboto Medium"/>
                <a:sym typeface="Roboto Medium"/>
              </a:rPr>
              <a:t>  { id: 5, name: 'Real Potosí', image: '../assets/img/real-potosi.jpg' }</a:t>
            </a:r>
            <a:endParaRPr>
              <a:solidFill>
                <a:srgbClr val="1A5EB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A5EB5"/>
                </a:solidFill>
                <a:latin typeface="Roboto Medium"/>
                <a:ea typeface="Roboto Medium"/>
                <a:cs typeface="Roboto Medium"/>
                <a:sym typeface="Roboto Medium"/>
              </a:rPr>
              <a:t>];</a:t>
            </a:r>
            <a:endParaRPr>
              <a:solidFill>
                <a:srgbClr val="1A5EB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531625" y="410525"/>
            <a:ext cx="79158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Llamamos a nuestros datos desde nuestro componente team-list</a:t>
            </a:r>
            <a:endParaRPr b="1" sz="3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531625" y="1370827"/>
            <a:ext cx="72363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Creamos una variable dentro de nuestra clase TeamListComponent a la que le asignaremos nuestros datos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567175" y="2241025"/>
            <a:ext cx="74586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export class TeamListComponent implements OnInit {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teams = TEAMS;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constructor() { }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ngOnInit() {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}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}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A5EB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531625" y="410525"/>
            <a:ext cx="7833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Visualizamos nuestros datos</a:t>
            </a:r>
            <a:endParaRPr b="1" sz="3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531625" y="1195077"/>
            <a:ext cx="72363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Para poder iterar nuestro array teams usamos la directiva </a:t>
            </a: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ngFor </a:t>
            </a:r>
            <a:endParaRPr b="1"/>
          </a:p>
        </p:txBody>
      </p:sp>
      <p:sp>
        <p:nvSpPr>
          <p:cNvPr id="174" name="Google Shape;174;p29"/>
          <p:cNvSpPr txBox="1"/>
          <p:nvPr/>
        </p:nvSpPr>
        <p:spPr>
          <a:xfrm>
            <a:off x="567175" y="2088625"/>
            <a:ext cx="74586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&lt;ul&gt;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&lt;li *ngFor="let team of teams"&gt;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&lt;img src="{{team.image}}" alt=""&gt;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&lt;span&gt;{{team.name}}&lt;/span&gt; 	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&lt;/li&gt;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&lt;/ul&gt;</a:t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A5EB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E1E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62550" y="1789800"/>
            <a:ext cx="8418900" cy="15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184681"/>
                </a:solidFill>
                <a:latin typeface="Montserrat"/>
                <a:ea typeface="Montserrat"/>
                <a:cs typeface="Montserrat"/>
                <a:sym typeface="Montserrat"/>
              </a:rPr>
              <a:t>Ahora podemos darle estilos a nuestra lista de equipos</a:t>
            </a:r>
            <a:endParaRPr b="1" sz="3800">
              <a:solidFill>
                <a:srgbClr val="18468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A5EB5"/>
            </a:gs>
            <a:gs pos="50000">
              <a:srgbClr val="2979CE"/>
            </a:gs>
            <a:gs pos="100000">
              <a:srgbClr val="3E9EEF"/>
            </a:gs>
          </a:gsLst>
          <a:lin ang="5400700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2501699" y="498500"/>
            <a:ext cx="41406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Recursos</a:t>
            </a:r>
            <a:endParaRPr sz="48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5" name="Google Shape;185;p31"/>
          <p:cNvSpPr txBox="1"/>
          <p:nvPr>
            <p:ph idx="1" type="subTitle"/>
          </p:nvPr>
        </p:nvSpPr>
        <p:spPr>
          <a:xfrm>
            <a:off x="808425" y="1557600"/>
            <a:ext cx="74634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edium"/>
              <a:buChar char="●"/>
            </a:pPr>
            <a:r>
              <a:rPr lang="es" sz="2400" u="sng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  <a:hlinkClick r:id="rId3"/>
              </a:rPr>
              <a:t>https://angular.io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edium"/>
              <a:buChar char="●"/>
            </a:pPr>
            <a:r>
              <a:rPr lang="es" sz="2400" u="sng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  <a:hlinkClick r:id="rId4"/>
              </a:rPr>
              <a:t>https://material.angular.io/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edium"/>
              <a:buChar char="●"/>
            </a:pPr>
            <a:r>
              <a:rPr lang="es" sz="2400" u="sng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  <a:hlinkClick r:id="rId5"/>
              </a:rPr>
              <a:t>https://cli.angular.io/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edium"/>
              <a:buChar char="●"/>
            </a:pPr>
            <a:r>
              <a:rPr lang="es" sz="2400" u="sng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  <a:hlinkClick r:id="rId6"/>
              </a:rPr>
              <a:t>https://medium.com/better-programming/angular-5-creating-new-component-c6c5236f8024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Medium"/>
              <a:buChar char="●"/>
            </a:pPr>
            <a:r>
              <a:rPr lang="es" sz="2400" u="sng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  <a:hlinkClick r:id="rId7"/>
              </a:rPr>
              <a:t>https://angular-maps.com/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600525" y="743175"/>
            <a:ext cx="12636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Montserrat"/>
                <a:ea typeface="Montserrat"/>
                <a:cs typeface="Montserrat"/>
                <a:sym typeface="Montserrat"/>
              </a:rPr>
              <a:t>Hola!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691075" y="1549625"/>
            <a:ext cx="30825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Soy Laura Risueño Arancibia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625" y="2972475"/>
            <a:ext cx="1165025" cy="11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075" y="2972475"/>
            <a:ext cx="1098301" cy="10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281575" y="3319725"/>
            <a:ext cx="6804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000" y="743175"/>
            <a:ext cx="3221926" cy="322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3700" y="2937475"/>
            <a:ext cx="1098300" cy="10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/>
          <p:nvPr/>
        </p:nvSpPr>
        <p:spPr>
          <a:xfrm>
            <a:off x="1055250" y="1308000"/>
            <a:ext cx="7033500" cy="2527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A5EB5"/>
              </a:gs>
              <a:gs pos="50000">
                <a:srgbClr val="2979CE"/>
              </a:gs>
              <a:gs pos="100000">
                <a:srgbClr val="3E9EE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1664250" y="2025150"/>
            <a:ext cx="58155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Preguntas?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976D2"/>
            </a:gs>
            <a:gs pos="38000">
              <a:srgbClr val="1A5EB5"/>
            </a:gs>
            <a:gs pos="100000">
              <a:srgbClr val="000000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/>
          <p:nvPr/>
        </p:nvSpPr>
        <p:spPr>
          <a:xfrm>
            <a:off x="649625" y="416700"/>
            <a:ext cx="7930500" cy="429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3037775" y="815425"/>
            <a:ext cx="31542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1A5EB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Gracias!!!</a:t>
            </a:r>
            <a:endParaRPr sz="4800">
              <a:solidFill>
                <a:srgbClr val="1A5EB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-118750" r="118750" t="0"/>
          <a:stretch/>
        </p:blipFill>
        <p:spPr>
          <a:xfrm>
            <a:off x="2953950" y="17472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475" y="2930163"/>
            <a:ext cx="563475" cy="5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/>
          <p:nvPr/>
        </p:nvSpPr>
        <p:spPr>
          <a:xfrm>
            <a:off x="3275225" y="2970100"/>
            <a:ext cx="25488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@LauraRisueno</a:t>
            </a:r>
            <a:endParaRPr sz="1800">
              <a:solidFill>
                <a:srgbClr val="18468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3275225" y="2194950"/>
            <a:ext cx="38403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84681"/>
                </a:solidFill>
                <a:latin typeface="Roboto Medium"/>
                <a:ea typeface="Roboto Medium"/>
                <a:cs typeface="Roboto Medium"/>
                <a:sym typeface="Roboto Medium"/>
              </a:rPr>
              <a:t>Laura Veronica Risueño Arancibia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0482" y="2155013"/>
            <a:ext cx="563475" cy="5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4625" y="6083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4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925350" y="349375"/>
            <a:ext cx="72933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¿Qué es </a:t>
            </a:r>
            <a:r>
              <a:rPr b="1" lang="es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Angular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78850" y="1756475"/>
            <a:ext cx="73863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➔"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 un Framework para el desarrollo de aplicaciones Web de una sola página.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➔"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 la evolución de AngularJs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➔"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Fue Lanzado el 14 de septiembre de 2016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➔"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Código Abierto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➔"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Mantenido por Google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35300" y="365450"/>
            <a:ext cx="76734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184681"/>
                </a:solidFill>
                <a:latin typeface="Montserrat"/>
                <a:ea typeface="Montserrat"/>
                <a:cs typeface="Montserrat"/>
                <a:sym typeface="Montserrat"/>
              </a:rPr>
              <a:t>¿Qué debo saber para aprender Angular?</a:t>
            </a:r>
            <a:endParaRPr b="1" sz="4000">
              <a:solidFill>
                <a:srgbClr val="18468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00" y="2249150"/>
            <a:ext cx="2349875" cy="23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150" y="2249150"/>
            <a:ext cx="2141075" cy="21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9213" y="2172950"/>
            <a:ext cx="1665585" cy="23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276250" y="281075"/>
            <a:ext cx="45915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¿Qué son </a:t>
            </a:r>
            <a:r>
              <a:rPr b="1" lang="es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Módulos</a:t>
            </a:r>
            <a:r>
              <a:rPr b="1" lang="es" sz="3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3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948450" y="1174950"/>
            <a:ext cx="72471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 aplicaciones de Angular son modulares, Angular tiene su propio sistema modularizado que son los NgModules, estos son contenedores para un bloque cohesivo de código dedicado a un dominio de aplicación, un flujo de trabajo o un conjunto de capacidades estrechamente relacionadas.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594800" y="199075"/>
            <a:ext cx="59544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b="1" lang="es" sz="34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Qué son Componentes</a:t>
            </a:r>
            <a:r>
              <a:rPr b="1" lang="es" sz="34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34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903400" y="917200"/>
            <a:ext cx="72471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componente en Angular es una porción de código que es posible reutilizar en otros proyectos de Angular sin apenas esfuerzo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175" y="2334025"/>
            <a:ext cx="4494101" cy="26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124775" y="199075"/>
            <a:ext cx="70257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Servicios e </a:t>
            </a:r>
            <a:r>
              <a:rPr b="1" lang="es" sz="34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Inyección</a:t>
            </a:r>
            <a:r>
              <a:rPr b="1" lang="es" sz="34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b="1" lang="es" sz="34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dependencias</a:t>
            </a:r>
            <a:endParaRPr b="1" sz="34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479550" y="3320113"/>
            <a:ext cx="54579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Una vez creado un servicio puedes inyectar el mismo en cualquier parte de tu app (recuerda que la inyección del servicio se realiza en el constructor de una clase).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50" y="3166925"/>
            <a:ext cx="3263400" cy="14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056500" y="1807950"/>
            <a:ext cx="68235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Un servicio es típicamente una clase con un propósito estrecho y bien definido. Debe hacer algo específico y hacerlo bien.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026250" y="1290450"/>
            <a:ext cx="30915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450" y="524350"/>
            <a:ext cx="4129900" cy="41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1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531625" y="366225"/>
            <a:ext cx="5505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Antes de Empezar...</a:t>
            </a:r>
            <a:endParaRPr b="1" sz="3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975" y="1836650"/>
            <a:ext cx="2701976" cy="165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2801" y="1587375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