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babcb8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babcb8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babcb8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babcb8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0babcb8f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0babcb8f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babcb8f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babcb8f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0babcb8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0babcb8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0babcb8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babcb8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835e2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835e2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babcb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babcb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babcb8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babcb8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babcb8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babcb8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babcb8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babcb8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babcb8f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babcb8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babcb8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babcb8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babcb8f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babcb8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babcb8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babcb8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68527"/>
            <a:ext cx="85206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Lato"/>
                <a:ea typeface="Lato"/>
                <a:cs typeface="Lato"/>
                <a:sym typeface="Lato"/>
              </a:rPr>
              <a:t>HTML5 Banner for Dummies</a:t>
            </a:r>
            <a:endParaRPr b="1">
              <a:solidFill>
                <a:srgbClr val="FFFFFF"/>
              </a:solidFill>
              <a:latin typeface="Lato"/>
              <a:ea typeface="Lato"/>
              <a:cs typeface="Lato"/>
              <a:sym typeface="Lato"/>
            </a:endParaRPr>
          </a:p>
        </p:txBody>
      </p:sp>
      <p:sp>
        <p:nvSpPr>
          <p:cNvPr id="55" name="Google Shape;55;p13"/>
          <p:cNvSpPr txBox="1"/>
          <p:nvPr>
            <p:ph idx="1" type="subTitle"/>
          </p:nvPr>
        </p:nvSpPr>
        <p:spPr>
          <a:xfrm>
            <a:off x="311700" y="4782077"/>
            <a:ext cx="8520600" cy="29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700">
                <a:solidFill>
                  <a:srgbClr val="FFFFFF"/>
                </a:solidFill>
                <a:latin typeface="Lato"/>
                <a:ea typeface="Lato"/>
                <a:cs typeface="Lato"/>
                <a:sym typeface="Lato"/>
              </a:rPr>
              <a:t>Last Update: 03-21-2019</a:t>
            </a:r>
            <a:endParaRPr sz="7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Elements</a:t>
            </a:r>
            <a:endParaRPr b="1">
              <a:solidFill>
                <a:srgbClr val="FFFFFF"/>
              </a:solidFill>
              <a:latin typeface="Lato"/>
              <a:ea typeface="Lato"/>
              <a:cs typeface="Lato"/>
              <a:sym typeface="Lato"/>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&lt;div&gt;</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	&lt;h1&gt;Hello!&lt;/h1&gt;</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&lt;/div&gt;</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Other sample of tags are &lt;span&gt; and &lt;p&gt;.</a:t>
            </a:r>
            <a:endParaRPr sz="14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In preloading images:</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Declare two variables</a:t>
            </a:r>
            <a:endParaRPr sz="1400">
              <a:solidFill>
                <a:srgbClr val="FFFFFF"/>
              </a:solidFill>
              <a:latin typeface="Lato"/>
              <a:ea typeface="Lato"/>
              <a:cs typeface="Lato"/>
              <a:sym typeface="Lato"/>
            </a:endParaRPr>
          </a:p>
          <a:p>
            <a:pPr indent="-317500" lvl="1" marL="914400" rtl="0" algn="l">
              <a:lnSpc>
                <a:spcPct val="150000"/>
              </a:lnSpc>
              <a:spcBef>
                <a:spcPts val="0"/>
              </a:spcBef>
              <a:spcAft>
                <a:spcPts val="0"/>
              </a:spcAft>
              <a:buClr>
                <a:srgbClr val="FFFFFF"/>
              </a:buClr>
              <a:buSzPts val="1400"/>
              <a:buFont typeface="Lato"/>
              <a:buAutoNum type="alphaLcPeriod"/>
            </a:pPr>
            <a:r>
              <a:rPr lang="en">
                <a:solidFill>
                  <a:srgbClr val="FFFFFF"/>
                </a:solidFill>
                <a:latin typeface="Lato"/>
                <a:ea typeface="Lato"/>
                <a:cs typeface="Lato"/>
                <a:sym typeface="Lato"/>
              </a:rPr>
              <a:t>First var to hold all images (see step 2)</a:t>
            </a:r>
            <a:endParaRPr>
              <a:solidFill>
                <a:srgbClr val="FFFFFF"/>
              </a:solidFill>
              <a:latin typeface="Lato"/>
              <a:ea typeface="Lato"/>
              <a:cs typeface="Lato"/>
              <a:sym typeface="Lato"/>
            </a:endParaRPr>
          </a:p>
          <a:p>
            <a:pPr indent="-317500" lvl="1" marL="914400" rtl="0" algn="l">
              <a:lnSpc>
                <a:spcPct val="150000"/>
              </a:lnSpc>
              <a:spcBef>
                <a:spcPts val="0"/>
              </a:spcBef>
              <a:spcAft>
                <a:spcPts val="0"/>
              </a:spcAft>
              <a:buClr>
                <a:srgbClr val="FFFFFF"/>
              </a:buClr>
              <a:buSzPts val="1400"/>
              <a:buFont typeface="Lato"/>
              <a:buAutoNum type="alphaLcPeriod"/>
            </a:pPr>
            <a:r>
              <a:rPr lang="en">
                <a:solidFill>
                  <a:srgbClr val="FFFFFF"/>
                </a:solidFill>
                <a:latin typeface="Lato"/>
                <a:ea typeface="Lato"/>
                <a:cs typeface="Lato"/>
                <a:sym typeface="Lato"/>
              </a:rPr>
              <a:t>Second var will be used to count the successfully loaded images. Set it to 0 by default.</a:t>
            </a:r>
            <a:endParaRPr>
              <a:solidFill>
                <a:srgbClr val="FFFFFF"/>
              </a:solidFill>
              <a:latin typeface="Lato"/>
              <a:ea typeface="Lato"/>
              <a:cs typeface="Lato"/>
              <a:sym typeface="Lato"/>
            </a:endParaRPr>
          </a:p>
          <a:p>
            <a:pPr indent="0" lvl="0" marL="1371600" rtl="0" algn="l">
              <a:lnSpc>
                <a:spcPct val="150000"/>
              </a:lnSpc>
              <a:spcBef>
                <a:spcPts val="0"/>
              </a:spcBef>
              <a:spcAft>
                <a:spcPts val="0"/>
              </a:spcAft>
              <a:buNone/>
            </a:pPr>
            <a:r>
              <a:rPr lang="en" sz="1400">
                <a:solidFill>
                  <a:srgbClr val="FFFFFF"/>
                </a:solidFill>
                <a:latin typeface="Lato"/>
                <a:ea typeface="Lato"/>
                <a:cs typeface="Lato"/>
                <a:sym typeface="Lato"/>
              </a:rPr>
              <a:t>v</a:t>
            </a:r>
            <a:r>
              <a:rPr lang="en" sz="1400">
                <a:solidFill>
                  <a:srgbClr val="FFFFFF"/>
                </a:solidFill>
                <a:latin typeface="Lato"/>
                <a:ea typeface="Lato"/>
                <a:cs typeface="Lato"/>
                <a:sym typeface="Lato"/>
              </a:rPr>
              <a:t>ar images, loadedImage = 0;</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Create a function that will hold the array where all images needed will be listed. Use comma to separate each image asset. (Use first var to hold the images)</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		Function preloadImages() { images = [“img/image1.png”]; }</a:t>
            </a:r>
            <a:endParaRPr sz="1400">
              <a:solidFill>
                <a:srgbClr val="FFFFFF"/>
              </a:solidFill>
              <a:latin typeface="Lato"/>
              <a:ea typeface="Lato"/>
              <a:cs typeface="Lato"/>
              <a:sym typeface="Lato"/>
            </a:endParaRPr>
          </a:p>
        </p:txBody>
      </p:sp>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Preload</a:t>
            </a:r>
            <a:endParaRPr b="1">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152475"/>
            <a:ext cx="8520600" cy="3922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Lato"/>
              <a:buAutoNum type="arabicPeriod" startAt="3"/>
            </a:pPr>
            <a:r>
              <a:rPr lang="en" sz="1400">
                <a:solidFill>
                  <a:srgbClr val="FFFFFF"/>
                </a:solidFill>
                <a:latin typeface="Lato"/>
                <a:ea typeface="Lato"/>
                <a:cs typeface="Lato"/>
                <a:sym typeface="Lato"/>
              </a:rPr>
              <a:t>After the array, inside the same function, create a loop to iterate each image listed on the array.</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	for  (var i = 0; i &lt; images.length; i++) {</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		var imageObj = new Image();</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		imageObj.src = images[i];</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		imageObj.addEventListener (“load”, iload, false);</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	}</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startAt="3"/>
            </a:pPr>
            <a:r>
              <a:rPr lang="en" sz="1400">
                <a:solidFill>
                  <a:srgbClr val="FFFFFF"/>
                </a:solidFill>
                <a:latin typeface="Lato"/>
                <a:ea typeface="Lato"/>
                <a:cs typeface="Lato"/>
                <a:sym typeface="Lato"/>
              </a:rPr>
              <a:t>Create another function to execute the event load trigger. Inside this function increment the  second var (see step 1) every time an image is successfully loaded.</a:t>
            </a:r>
            <a:endParaRPr sz="1400">
              <a:solidFill>
                <a:srgbClr val="FFFFFF"/>
              </a:solidFill>
              <a:latin typeface="Lato"/>
              <a:ea typeface="Lato"/>
              <a:cs typeface="Lato"/>
              <a:sym typeface="Lato"/>
            </a:endParaRPr>
          </a:p>
          <a:p>
            <a:pPr indent="0" lvl="0" marL="914400" rtl="0" algn="l">
              <a:lnSpc>
                <a:spcPct val="150000"/>
              </a:lnSpc>
              <a:spcBef>
                <a:spcPts val="0"/>
              </a:spcBef>
              <a:spcAft>
                <a:spcPts val="0"/>
              </a:spcAft>
              <a:buNone/>
            </a:pPr>
            <a:r>
              <a:rPr lang="en" sz="1400">
                <a:solidFill>
                  <a:srgbClr val="FFFFFF"/>
                </a:solidFill>
                <a:latin typeface="Lato"/>
                <a:ea typeface="Lato"/>
                <a:cs typeface="Lato"/>
                <a:sym typeface="Lato"/>
              </a:rPr>
              <a:t>function iLoad() {</a:t>
            </a:r>
            <a:endParaRPr sz="1400">
              <a:solidFill>
                <a:srgbClr val="FFFFFF"/>
              </a:solidFill>
              <a:latin typeface="Lato"/>
              <a:ea typeface="Lato"/>
              <a:cs typeface="Lato"/>
              <a:sym typeface="Lato"/>
            </a:endParaRPr>
          </a:p>
          <a:p>
            <a:pPr indent="0" lvl="0" marL="914400" rtl="0" algn="l">
              <a:lnSpc>
                <a:spcPct val="150000"/>
              </a:lnSpc>
              <a:spcBef>
                <a:spcPts val="0"/>
              </a:spcBef>
              <a:spcAft>
                <a:spcPts val="0"/>
              </a:spcAft>
              <a:buNone/>
            </a:pPr>
            <a:r>
              <a:rPr lang="en" sz="1400">
                <a:solidFill>
                  <a:srgbClr val="FFFFFF"/>
                </a:solidFill>
                <a:latin typeface="Lato"/>
                <a:ea typeface="Lato"/>
                <a:cs typeface="Lato"/>
                <a:sym typeface="Lato"/>
              </a:rPr>
              <a:t>	loadedImage++;</a:t>
            </a:r>
            <a:endParaRPr sz="1400">
              <a:solidFill>
                <a:srgbClr val="FFFFFF"/>
              </a:solidFill>
              <a:latin typeface="Lato"/>
              <a:ea typeface="Lato"/>
              <a:cs typeface="Lato"/>
              <a:sym typeface="Lato"/>
            </a:endParaRPr>
          </a:p>
          <a:p>
            <a:pPr indent="0" lvl="0" marL="914400" rtl="0" algn="l">
              <a:lnSpc>
                <a:spcPct val="150000"/>
              </a:lnSpc>
              <a:spcBef>
                <a:spcPts val="0"/>
              </a:spcBef>
              <a:spcAft>
                <a:spcPts val="0"/>
              </a:spcAft>
              <a:buNone/>
            </a:pPr>
            <a:r>
              <a:rPr lang="en" sz="1400">
                <a:solidFill>
                  <a:srgbClr val="FFFFFF"/>
                </a:solidFill>
                <a:latin typeface="Lato"/>
                <a:ea typeface="Lato"/>
                <a:cs typeface="Lato"/>
                <a:sym typeface="Lato"/>
              </a:rPr>
              <a:t>}</a:t>
            </a:r>
            <a:endParaRPr sz="1400">
              <a:solidFill>
                <a:srgbClr val="FFFFFF"/>
              </a:solidFill>
              <a:latin typeface="Lato"/>
              <a:ea typeface="Lato"/>
              <a:cs typeface="Lato"/>
              <a:sym typeface="Lato"/>
            </a:endParaRPr>
          </a:p>
        </p:txBody>
      </p:sp>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Preload</a:t>
            </a:r>
            <a:endParaRPr b="1">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Lato"/>
              <a:buAutoNum type="arabicPeriod" startAt="5"/>
            </a:pPr>
            <a:r>
              <a:rPr lang="en" sz="1400">
                <a:solidFill>
                  <a:srgbClr val="FFFFFF"/>
                </a:solidFill>
                <a:latin typeface="Lato"/>
                <a:ea typeface="Lato"/>
                <a:cs typeface="Lato"/>
                <a:sym typeface="Lato"/>
              </a:rPr>
              <a:t>On the same function, create a condition that will check if the variable images length is equal to the loaded image. Inside this condition call each element and assign the background image to be used.</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	if( images.length == loadedImage) {</a:t>
            </a:r>
            <a:endParaRPr sz="1400">
              <a:solidFill>
                <a:srgbClr val="FFFFFF"/>
              </a:solidFill>
              <a:latin typeface="Lato"/>
              <a:ea typeface="Lato"/>
              <a:cs typeface="Lato"/>
              <a:sym typeface="Lato"/>
            </a:endParaRPr>
          </a:p>
          <a:p>
            <a:pPr indent="0" lvl="0" marL="1371600" rtl="0" algn="l">
              <a:lnSpc>
                <a:spcPct val="150000"/>
              </a:lnSpc>
              <a:spcBef>
                <a:spcPts val="0"/>
              </a:spcBef>
              <a:spcAft>
                <a:spcPts val="0"/>
              </a:spcAft>
              <a:buNone/>
            </a:pPr>
            <a:r>
              <a:rPr lang="en" sz="1400">
                <a:solidFill>
                  <a:srgbClr val="FFFFFF"/>
                </a:solidFill>
                <a:latin typeface="Lato"/>
                <a:ea typeface="Lato"/>
                <a:cs typeface="Lato"/>
                <a:sym typeface="Lato"/>
              </a:rPr>
              <a:t>div1.style.backgroundImage = ‘url(“‘ + images [0] + ‘“)’; </a:t>
            </a:r>
            <a:endParaRPr sz="1400">
              <a:solidFill>
                <a:srgbClr val="FFFFFF"/>
              </a:solidFill>
              <a:latin typeface="Lato"/>
              <a:ea typeface="Lato"/>
              <a:cs typeface="Lato"/>
              <a:sym typeface="Lato"/>
            </a:endParaRPr>
          </a:p>
          <a:p>
            <a:pPr indent="45720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startAt="5"/>
            </a:pPr>
            <a:r>
              <a:rPr lang="en" sz="1400">
                <a:solidFill>
                  <a:srgbClr val="FFFFFF"/>
                </a:solidFill>
                <a:latin typeface="Lato"/>
                <a:ea typeface="Lato"/>
                <a:cs typeface="Lato"/>
                <a:sym typeface="Lato"/>
              </a:rPr>
              <a:t>Inside this function, call the function that will make the banner visible by using setTimeout.</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rgbClr val="FFFFFF"/>
              </a:solidFill>
              <a:latin typeface="Lato"/>
              <a:ea typeface="Lato"/>
              <a:cs typeface="Lato"/>
              <a:sym typeface="Lato"/>
            </a:endParaRPr>
          </a:p>
        </p:txBody>
      </p:sp>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Preload</a:t>
            </a:r>
            <a:endParaRPr b="1">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31" name="Shape 131"/>
        <p:cNvGrpSpPr/>
        <p:nvPr/>
      </p:nvGrpSpPr>
      <p:grpSpPr>
        <a:xfrm>
          <a:off x="0" y="0"/>
          <a:ext cx="0" cy="0"/>
          <a:chOff x="0" y="0"/>
          <a:chExt cx="0" cy="0"/>
        </a:xfrm>
      </p:grpSpPr>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Function is executed when an event is triggered.</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Event is triggered through click, mouseout, mouseover and many more.</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You can use useCapture as boolean value to indicate the type of the registered listener dispatched.</a:t>
            </a:r>
            <a:endParaRPr sz="1400">
              <a:solidFill>
                <a:srgbClr val="FFFFFF"/>
              </a:solidFill>
              <a:latin typeface="Lato"/>
              <a:ea typeface="Lato"/>
              <a:cs typeface="Lato"/>
              <a:sym typeface="Lato"/>
            </a:endParaRPr>
          </a:p>
          <a:p>
            <a:pPr indent="457200" lvl="0" marL="0" rtl="0" algn="l">
              <a:lnSpc>
                <a:spcPct val="150000"/>
              </a:lnSpc>
              <a:spcBef>
                <a:spcPts val="0"/>
              </a:spcBef>
              <a:spcAft>
                <a:spcPts val="0"/>
              </a:spcAft>
              <a:buNone/>
            </a:pPr>
            <a:r>
              <a:rPr lang="en" sz="1400">
                <a:solidFill>
                  <a:srgbClr val="FFFFFF"/>
                </a:solidFill>
                <a:latin typeface="Lato"/>
                <a:ea typeface="Lato"/>
                <a:cs typeface="Lato"/>
                <a:sym typeface="Lato"/>
              </a:rPr>
              <a:t>Syntax ::</a:t>
            </a:r>
            <a:endParaRPr sz="1400">
              <a:solidFill>
                <a:srgbClr val="FFFFFF"/>
              </a:solidFill>
              <a:latin typeface="Lato"/>
              <a:ea typeface="Lato"/>
              <a:cs typeface="Lato"/>
              <a:sym typeface="Lato"/>
            </a:endParaRPr>
          </a:p>
          <a:p>
            <a:pPr indent="457200" lvl="0" marL="457200" rtl="0" algn="l">
              <a:lnSpc>
                <a:spcPct val="150000"/>
              </a:lnSpc>
              <a:spcBef>
                <a:spcPts val="0"/>
              </a:spcBef>
              <a:spcAft>
                <a:spcPts val="0"/>
              </a:spcAft>
              <a:buClr>
                <a:schemeClr val="dk1"/>
              </a:buClr>
              <a:buSzPts val="1100"/>
              <a:buFont typeface="Arial"/>
              <a:buNone/>
            </a:pPr>
            <a:r>
              <a:rPr lang="en" sz="1400">
                <a:solidFill>
                  <a:srgbClr val="FFFFFF"/>
                </a:solidFill>
                <a:latin typeface="Lato"/>
                <a:ea typeface="Lato"/>
                <a:cs typeface="Lato"/>
                <a:sym typeface="Lato"/>
              </a:rPr>
              <a:t>document.addEventListener(event, function, useCapture)</a:t>
            </a:r>
            <a:endParaRPr sz="1400">
              <a:solidFill>
                <a:srgbClr val="FFFFFF"/>
              </a:solidFill>
              <a:latin typeface="Lato"/>
              <a:ea typeface="Lato"/>
              <a:cs typeface="Lato"/>
              <a:sym typeface="Lato"/>
            </a:endParaRPr>
          </a:p>
        </p:txBody>
      </p:sp>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Events</a:t>
            </a:r>
            <a:endParaRPr b="1">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37" name="Shape 137"/>
        <p:cNvGrpSpPr/>
        <p:nvPr/>
      </p:nvGrpSpPr>
      <p:grpSpPr>
        <a:xfrm>
          <a:off x="0" y="0"/>
          <a:ext cx="0" cy="0"/>
          <a:chOff x="0" y="0"/>
          <a:chExt cx="0" cy="0"/>
        </a:xfrm>
      </p:grpSpPr>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To animate an element by using only HTML, CSS and JS. You’ll need to do the following:</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On the HTML file, add an element with an ID and class name.</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&lt;div id = “bgImage” class = “bgImageClass”&gt;&lt;/div&gt;</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On the CSS, indicate the CSS initial styling and transition you will need for the element.</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#bgImage { position:absolute; width:300px; height:250px;</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transition: opacity 0.5s;}</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Clr>
                <a:srgbClr val="000000"/>
              </a:buClr>
              <a:buSzPts val="1100"/>
              <a:buFont typeface="Arial"/>
              <a:buNone/>
            </a:pPr>
            <a:r>
              <a:rPr lang="en" sz="1400">
                <a:solidFill>
                  <a:srgbClr val="FFFFFF"/>
                </a:solidFill>
                <a:latin typeface="Lato"/>
                <a:ea typeface="Lato"/>
                <a:cs typeface="Lato"/>
                <a:sym typeface="Lato"/>
              </a:rPr>
              <a:t>.bgImageClass {opacity:0;}</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On the JS, create a function that will execute the animation.</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f</a:t>
            </a:r>
            <a:r>
              <a:rPr lang="en" sz="1400">
                <a:solidFill>
                  <a:srgbClr val="FFFFFF"/>
                </a:solidFill>
                <a:latin typeface="Lato"/>
                <a:ea typeface="Lato"/>
                <a:cs typeface="Lato"/>
                <a:sym typeface="Lato"/>
              </a:rPr>
              <a:t>unction startAnim() {</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	bgImage.style.opacity = 1;</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rPr lang="en" sz="1400">
                <a:solidFill>
                  <a:srgbClr val="FFFFFF"/>
                </a:solidFill>
                <a:latin typeface="Lato"/>
                <a:ea typeface="Lato"/>
                <a:cs typeface="Lato"/>
                <a:sym typeface="Lato"/>
              </a:rPr>
              <a:t>}</a:t>
            </a:r>
            <a:endParaRPr sz="14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t/>
            </a:r>
            <a:endParaRPr sz="14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rgbClr val="FFFFFF"/>
              </a:solidFill>
              <a:latin typeface="Lato"/>
              <a:ea typeface="Lato"/>
              <a:cs typeface="Lato"/>
              <a:sym typeface="Lato"/>
            </a:endParaRPr>
          </a:p>
        </p:txBody>
      </p:sp>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Animation</a:t>
            </a:r>
            <a:endParaRPr b="1">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Add Class using JS</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https://www.w3schools.com/howto/howto_js_add_class.asp</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CSS3 Transition</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https://www.w3schools.com/css/css3_transitions.asp</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CSS3 Timing Function</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https://www.w3schools.com/jsref/met_win_settimeout.asp</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JS Events</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https://www.w3schools.com/jsref/met_element_addeventlistener.asp</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CSS3 Transform Animation</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https://www.w3schools.com/cssref/css3_pr_transform.asp</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200">
                <a:solidFill>
                  <a:srgbClr val="FFFFFF"/>
                </a:solidFill>
                <a:latin typeface="Lato"/>
                <a:ea typeface="Lato"/>
                <a:cs typeface="Lato"/>
                <a:sym typeface="Lato"/>
              </a:rPr>
              <a:t>HTML DOM</a:t>
            </a:r>
            <a:endParaRPr sz="1200">
              <a:solidFill>
                <a:srgbClr val="FFFFFF"/>
              </a:solidFill>
              <a:latin typeface="Lato"/>
              <a:ea typeface="Lato"/>
              <a:cs typeface="Lato"/>
              <a:sym typeface="Lato"/>
            </a:endParaRPr>
          </a:p>
          <a:p>
            <a:pPr indent="0" lvl="0" marL="0" rtl="0" algn="l">
              <a:lnSpc>
                <a:spcPct val="100000"/>
              </a:lnSpc>
              <a:spcBef>
                <a:spcPts val="0"/>
              </a:spcBef>
              <a:spcAft>
                <a:spcPts val="0"/>
              </a:spcAft>
              <a:buNone/>
            </a:pPr>
            <a:r>
              <a:rPr lang="en" sz="1200">
                <a:solidFill>
                  <a:srgbClr val="FFFFFF"/>
                </a:solidFill>
                <a:latin typeface="Lato"/>
                <a:ea typeface="Lato"/>
                <a:cs typeface="Lato"/>
                <a:sym typeface="Lato"/>
              </a:rPr>
              <a:t>https://www.w3schools.com/js/js_htmldom_css.asp</a:t>
            </a:r>
            <a:endParaRPr sz="1200">
              <a:solidFill>
                <a:srgbClr val="FFFFFF"/>
              </a:solidFill>
              <a:latin typeface="Lato"/>
              <a:ea typeface="Lato"/>
              <a:cs typeface="Lato"/>
              <a:sym typeface="Lato"/>
            </a:endParaRPr>
          </a:p>
        </p:txBody>
      </p:sp>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External References:</a:t>
            </a:r>
            <a:endParaRPr b="1">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Prerequisites</a:t>
            </a:r>
            <a:endParaRPr b="1">
              <a:solidFill>
                <a:srgbClr val="FFFFFF"/>
              </a:solidFill>
              <a:latin typeface="Lato"/>
              <a:ea typeface="Lato"/>
              <a:cs typeface="Lato"/>
              <a:sym typeface="La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rgbClr val="FFFFFF"/>
              </a:solidFill>
              <a:latin typeface="Lato"/>
              <a:ea typeface="Lato"/>
              <a:cs typeface="Lato"/>
              <a:sym typeface="Lato"/>
            </a:endParaRPr>
          </a:p>
          <a:p>
            <a:pPr indent="0" lvl="0" marL="457200" rtl="0" algn="l">
              <a:spcBef>
                <a:spcPts val="1600"/>
              </a:spcBef>
              <a:spcAft>
                <a:spcPts val="0"/>
              </a:spcAft>
              <a:buNone/>
            </a:pPr>
            <a:r>
              <a:t/>
            </a:r>
            <a:endParaRPr b="1">
              <a:solidFill>
                <a:srgbClr val="FFFFFF"/>
              </a:solidFill>
              <a:latin typeface="Lato"/>
              <a:ea typeface="Lato"/>
              <a:cs typeface="Lato"/>
              <a:sym typeface="Lato"/>
            </a:endParaRPr>
          </a:p>
          <a:p>
            <a:pPr indent="-342900" lvl="0" marL="914400" rtl="0" algn="l">
              <a:spcBef>
                <a:spcPts val="1600"/>
              </a:spcBef>
              <a:spcAft>
                <a:spcPts val="0"/>
              </a:spcAft>
              <a:buClr>
                <a:srgbClr val="FFFFFF"/>
              </a:buClr>
              <a:buSzPts val="1800"/>
              <a:buFont typeface="Lato"/>
              <a:buChar char="●"/>
            </a:pPr>
            <a:r>
              <a:rPr b="1" lang="en">
                <a:solidFill>
                  <a:srgbClr val="FFFFFF"/>
                </a:solidFill>
                <a:latin typeface="Lato"/>
                <a:ea typeface="Lato"/>
                <a:cs typeface="Lato"/>
                <a:sym typeface="Lato"/>
              </a:rPr>
              <a:t>HTML5</a:t>
            </a:r>
            <a:endParaRPr b="1">
              <a:solidFill>
                <a:srgbClr val="FFFFFF"/>
              </a:solidFill>
              <a:latin typeface="Lato"/>
              <a:ea typeface="Lato"/>
              <a:cs typeface="Lato"/>
              <a:sym typeface="Lato"/>
            </a:endParaRPr>
          </a:p>
          <a:p>
            <a:pPr indent="-342900" lvl="0" marL="914400" rtl="0" algn="l">
              <a:spcBef>
                <a:spcPts val="0"/>
              </a:spcBef>
              <a:spcAft>
                <a:spcPts val="0"/>
              </a:spcAft>
              <a:buClr>
                <a:srgbClr val="FFFFFF"/>
              </a:buClr>
              <a:buSzPts val="1800"/>
              <a:buFont typeface="Lato"/>
              <a:buChar char="●"/>
            </a:pPr>
            <a:r>
              <a:rPr b="1" lang="en">
                <a:solidFill>
                  <a:srgbClr val="FFFFFF"/>
                </a:solidFill>
                <a:latin typeface="Lato"/>
                <a:ea typeface="Lato"/>
                <a:cs typeface="Lato"/>
                <a:sym typeface="Lato"/>
              </a:rPr>
              <a:t>CSS3</a:t>
            </a:r>
            <a:endParaRPr b="1">
              <a:solidFill>
                <a:srgbClr val="FFFFFF"/>
              </a:solidFill>
              <a:latin typeface="Lato"/>
              <a:ea typeface="Lato"/>
              <a:cs typeface="Lato"/>
              <a:sym typeface="Lato"/>
            </a:endParaRPr>
          </a:p>
          <a:p>
            <a:pPr indent="-342900" lvl="0" marL="914400" rtl="0" algn="l">
              <a:spcBef>
                <a:spcPts val="0"/>
              </a:spcBef>
              <a:spcAft>
                <a:spcPts val="0"/>
              </a:spcAft>
              <a:buClr>
                <a:srgbClr val="FFFFFF"/>
              </a:buClr>
              <a:buSzPts val="1800"/>
              <a:buFont typeface="Lato"/>
              <a:buChar char="●"/>
            </a:pPr>
            <a:r>
              <a:rPr b="1" lang="en">
                <a:solidFill>
                  <a:srgbClr val="FFFFFF"/>
                </a:solidFill>
                <a:latin typeface="Lato"/>
                <a:ea typeface="Lato"/>
                <a:cs typeface="Lato"/>
                <a:sym typeface="Lato"/>
              </a:rPr>
              <a:t>Javascript</a:t>
            </a:r>
            <a:endParaRPr b="1">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HTML5</a:t>
            </a:r>
            <a:endParaRPr b="1">
              <a:solidFill>
                <a:srgbClr val="FFFFFF"/>
              </a:solidFill>
              <a:latin typeface="Lato"/>
              <a:ea typeface="Lato"/>
              <a:cs typeface="Lato"/>
              <a:sym typeface="Lato"/>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chemeClr val="lt1"/>
                </a:solidFill>
                <a:latin typeface="Lato"/>
                <a:ea typeface="Lato"/>
                <a:cs typeface="Lato"/>
                <a:sym typeface="Lato"/>
              </a:rPr>
              <a:t>HTML stands for  “</a:t>
            </a:r>
            <a:r>
              <a:rPr lang="en" sz="1400">
                <a:solidFill>
                  <a:srgbClr val="63D297"/>
                </a:solidFill>
                <a:latin typeface="Lato"/>
                <a:ea typeface="Lato"/>
                <a:cs typeface="Lato"/>
                <a:sym typeface="Lato"/>
              </a:rPr>
              <a:t>HyperText Markup Language</a:t>
            </a:r>
            <a:r>
              <a:rPr lang="en" sz="1400">
                <a:solidFill>
                  <a:schemeClr val="lt1"/>
                </a:solidFill>
                <a:latin typeface="Lato"/>
                <a:ea typeface="Lato"/>
                <a:cs typeface="Lato"/>
                <a:sym typeface="Lato"/>
              </a:rPr>
              <a:t>” that describes the structure of the web page that uses tags to represent the element as building blocks.</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rgbClr val="63D297"/>
                </a:solidFill>
                <a:latin typeface="Lato"/>
                <a:ea typeface="Lato"/>
                <a:cs typeface="Lato"/>
                <a:sym typeface="Lato"/>
              </a:rPr>
              <a:t>HTML5+</a:t>
            </a:r>
            <a:r>
              <a:rPr lang="en" sz="1400">
                <a:solidFill>
                  <a:schemeClr val="lt1"/>
                </a:solidFill>
                <a:latin typeface="Lato"/>
                <a:ea typeface="Lato"/>
                <a:cs typeface="Lato"/>
                <a:sym typeface="Lato"/>
              </a:rPr>
              <a:t> is the latest version of HTML that has new elements that can be useful for building a banner ad like canvas, svg, video and etc. together with new attributes and API’s (</a:t>
            </a:r>
            <a:r>
              <a:rPr lang="en" sz="1400">
                <a:solidFill>
                  <a:srgbClr val="63D297"/>
                </a:solidFill>
                <a:latin typeface="Lato"/>
                <a:ea typeface="Lato"/>
                <a:cs typeface="Lato"/>
                <a:sym typeface="Lato"/>
              </a:rPr>
              <a:t>Application Programming Interfaces</a:t>
            </a:r>
            <a:r>
              <a:rPr lang="en" sz="1400">
                <a:solidFill>
                  <a:schemeClr val="lt1"/>
                </a:solidFill>
                <a:latin typeface="Lato"/>
                <a:ea typeface="Lato"/>
                <a:cs typeface="Lato"/>
                <a:sym typeface="Lato"/>
              </a:rPr>
              <a:t>).</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chemeClr val="lt1"/>
                </a:solidFill>
                <a:latin typeface="Lato"/>
                <a:ea typeface="Lato"/>
                <a:cs typeface="Lato"/>
                <a:sym typeface="Lato"/>
              </a:rPr>
              <a:t>To instruct the web browser what version of HTML the page is written, you need to declare the document type or DOCTYPE. Always declare the DOCTYPE on the top of the document.</a:t>
            </a:r>
            <a:endParaRPr sz="1400">
              <a:solidFill>
                <a:schemeClr val="lt1"/>
              </a:solidFill>
              <a:latin typeface="Lato"/>
              <a:ea typeface="Lato"/>
              <a:cs typeface="Lato"/>
              <a:sym typeface="Lato"/>
            </a:endParaRPr>
          </a:p>
          <a:p>
            <a:pPr indent="0" lvl="0" marL="0" rtl="0" algn="l">
              <a:spcBef>
                <a:spcPts val="0"/>
              </a:spcBef>
              <a:spcAft>
                <a:spcPts val="1600"/>
              </a:spcAft>
              <a:buNone/>
            </a:pPr>
            <a:r>
              <a:t/>
            </a: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CSS3</a:t>
            </a:r>
            <a:endParaRPr b="1">
              <a:solidFill>
                <a:srgbClr val="FFFFFF"/>
              </a:solidFill>
              <a:latin typeface="Lato"/>
              <a:ea typeface="Lato"/>
              <a:cs typeface="Lato"/>
              <a:sym typeface="Lato"/>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rPr lang="en" sz="1400">
                <a:solidFill>
                  <a:schemeClr val="lt1"/>
                </a:solidFill>
                <a:latin typeface="Lato"/>
                <a:ea typeface="Lato"/>
                <a:cs typeface="Lato"/>
                <a:sym typeface="Lato"/>
              </a:rPr>
              <a:t>CSS stands for “</a:t>
            </a:r>
            <a:r>
              <a:rPr lang="en" sz="1400">
                <a:solidFill>
                  <a:srgbClr val="63D297"/>
                </a:solidFill>
                <a:latin typeface="Lato"/>
                <a:ea typeface="Lato"/>
                <a:cs typeface="Lato"/>
                <a:sym typeface="Lato"/>
              </a:rPr>
              <a:t>Cascading Style Sheets</a:t>
            </a:r>
            <a:r>
              <a:rPr lang="en" sz="1400">
                <a:solidFill>
                  <a:schemeClr val="lt1"/>
                </a:solidFill>
                <a:latin typeface="Lato"/>
                <a:ea typeface="Lato"/>
                <a:cs typeface="Lato"/>
                <a:sym typeface="Lato"/>
              </a:rPr>
              <a:t>”, this language describes the style of the elements and how they will be displayed on the page.</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rgbClr val="63D297"/>
                </a:solidFill>
                <a:latin typeface="Lato"/>
                <a:ea typeface="Lato"/>
                <a:cs typeface="Lato"/>
                <a:sym typeface="Lato"/>
              </a:rPr>
              <a:t>CSS3</a:t>
            </a:r>
            <a:r>
              <a:rPr lang="en" sz="1400">
                <a:solidFill>
                  <a:schemeClr val="lt1"/>
                </a:solidFill>
                <a:latin typeface="Lato"/>
                <a:ea typeface="Lato"/>
                <a:cs typeface="Lato"/>
                <a:sym typeface="Lato"/>
              </a:rPr>
              <a:t> is the latest version of this language and the key factor on building ads now that the animation/transition is fully supported by this version along with other new modules.</a:t>
            </a:r>
            <a:endParaRPr sz="14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Javascript</a:t>
            </a:r>
            <a:endParaRPr b="1">
              <a:solidFill>
                <a:srgbClr val="FFFFFF"/>
              </a:solidFill>
              <a:latin typeface="Lato"/>
              <a:ea typeface="Lato"/>
              <a:cs typeface="Lato"/>
              <a:sym typeface="Lato"/>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rgbClr val="63D297"/>
                </a:solidFill>
                <a:latin typeface="Lato"/>
                <a:ea typeface="Lato"/>
                <a:cs typeface="Lato"/>
                <a:sym typeface="Lato"/>
              </a:rPr>
              <a:t>JavaScript</a:t>
            </a:r>
            <a:r>
              <a:rPr lang="en" sz="1400">
                <a:solidFill>
                  <a:schemeClr val="lt1"/>
                </a:solidFill>
                <a:latin typeface="Lato"/>
                <a:ea typeface="Lato"/>
                <a:cs typeface="Lato"/>
                <a:sym typeface="Lato"/>
              </a:rPr>
              <a:t> is a high-level programming language and one of the three core technologies of the </a:t>
            </a:r>
            <a:r>
              <a:rPr lang="en" sz="1400">
                <a:solidFill>
                  <a:srgbClr val="63D297"/>
                </a:solidFill>
                <a:latin typeface="Lato"/>
                <a:ea typeface="Lato"/>
                <a:cs typeface="Lato"/>
                <a:sym typeface="Lato"/>
              </a:rPr>
              <a:t>World Wide Web</a:t>
            </a:r>
            <a:r>
              <a:rPr lang="en" sz="1400">
                <a:solidFill>
                  <a:schemeClr val="lt1"/>
                </a:solidFill>
                <a:latin typeface="Lato"/>
                <a:ea typeface="Lato"/>
                <a:cs typeface="Lato"/>
                <a:sym typeface="Lato"/>
              </a:rPr>
              <a:t> together with </a:t>
            </a:r>
            <a:r>
              <a:rPr lang="en" sz="1400">
                <a:solidFill>
                  <a:srgbClr val="63D297"/>
                </a:solidFill>
                <a:latin typeface="Lato"/>
                <a:ea typeface="Lato"/>
                <a:cs typeface="Lato"/>
                <a:sym typeface="Lato"/>
              </a:rPr>
              <a:t>HTML and CSS</a:t>
            </a:r>
            <a:r>
              <a:rPr lang="en" sz="1400">
                <a:solidFill>
                  <a:schemeClr val="lt1"/>
                </a:solidFill>
                <a:latin typeface="Lato"/>
                <a:ea typeface="Lato"/>
                <a:cs typeface="Lato"/>
                <a:sym typeface="Lato"/>
              </a:rPr>
              <a:t>. Using this technology, it makes it easy to execute sequence, process data and make web pages interactive.</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400">
                <a:solidFill>
                  <a:srgbClr val="63D297"/>
                </a:solidFill>
                <a:latin typeface="Lato"/>
                <a:ea typeface="Lato"/>
                <a:cs typeface="Lato"/>
                <a:sym typeface="Lato"/>
              </a:rPr>
              <a:t>JS</a:t>
            </a:r>
            <a:r>
              <a:rPr lang="en" sz="1400">
                <a:solidFill>
                  <a:schemeClr val="lt1"/>
                </a:solidFill>
                <a:latin typeface="Lato"/>
                <a:ea typeface="Lato"/>
                <a:cs typeface="Lato"/>
                <a:sym typeface="Lato"/>
              </a:rPr>
              <a:t> is used to preload images, animation sequences, getting data,  process data, modifying or creating dynamic </a:t>
            </a:r>
            <a:r>
              <a:rPr lang="en" sz="1400">
                <a:solidFill>
                  <a:srgbClr val="63D297"/>
                </a:solidFill>
                <a:latin typeface="Lato"/>
                <a:ea typeface="Lato"/>
                <a:cs typeface="Lato"/>
                <a:sym typeface="Lato"/>
              </a:rPr>
              <a:t>HTML</a:t>
            </a:r>
            <a:r>
              <a:rPr lang="en" sz="1400">
                <a:solidFill>
                  <a:schemeClr val="lt1"/>
                </a:solidFill>
                <a:latin typeface="Lato"/>
                <a:ea typeface="Lato"/>
                <a:cs typeface="Lato"/>
                <a:sym typeface="Lato"/>
              </a:rPr>
              <a:t>.</a:t>
            </a:r>
            <a:endParaRPr sz="14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Essentials for Banner Ad</a:t>
            </a:r>
            <a:endParaRPr b="1">
              <a:solidFill>
                <a:srgbClr val="FFFFFF"/>
              </a:solidFill>
              <a:latin typeface="Lato"/>
              <a:ea typeface="Lato"/>
              <a:cs typeface="Lato"/>
              <a:sym typeface="Lato"/>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Metadata</a:t>
            </a:r>
            <a:r>
              <a:rPr lang="en" sz="1400">
                <a:solidFill>
                  <a:schemeClr val="lt1"/>
                </a:solidFill>
                <a:latin typeface="Lato"/>
                <a:ea typeface="Lato"/>
                <a:cs typeface="Lato"/>
                <a:sym typeface="Lato"/>
              </a:rPr>
              <a:t> - provides information about HTML, such as who wrote it, and important keywords that describe the document. </a:t>
            </a:r>
            <a:endParaRPr sz="14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Styles</a:t>
            </a:r>
            <a:r>
              <a:rPr lang="en" sz="1400">
                <a:solidFill>
                  <a:schemeClr val="lt1"/>
                </a:solidFill>
                <a:latin typeface="Lato"/>
                <a:ea typeface="Lato"/>
                <a:cs typeface="Lato"/>
                <a:sym typeface="Lato"/>
              </a:rPr>
              <a:t> - controls  the appearance of the elements.</a:t>
            </a:r>
            <a:endParaRPr sz="14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Elements</a:t>
            </a:r>
            <a:r>
              <a:rPr lang="en" sz="1400">
                <a:solidFill>
                  <a:schemeClr val="lt1"/>
                </a:solidFill>
                <a:latin typeface="Lato"/>
                <a:ea typeface="Lato"/>
                <a:cs typeface="Lato"/>
                <a:sym typeface="Lato"/>
              </a:rPr>
              <a:t> - elements are the individual components of an HTML and consists of start tag and end tag. </a:t>
            </a:r>
            <a:endParaRPr sz="14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Preload</a:t>
            </a:r>
            <a:r>
              <a:rPr lang="en" sz="1400">
                <a:solidFill>
                  <a:schemeClr val="lt1"/>
                </a:solidFill>
                <a:latin typeface="Lato"/>
                <a:ea typeface="Lato"/>
                <a:cs typeface="Lato"/>
                <a:sym typeface="Lato"/>
              </a:rPr>
              <a:t> - In building ads, one of the best practice is to load media content before showing or animating the ads. We don’t want to show the ads with missing content or broken images.</a:t>
            </a:r>
            <a:endParaRPr sz="14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Events</a:t>
            </a:r>
            <a:r>
              <a:rPr lang="en" sz="1400">
                <a:solidFill>
                  <a:schemeClr val="lt1"/>
                </a:solidFill>
                <a:latin typeface="Lato"/>
                <a:ea typeface="Lato"/>
                <a:cs typeface="Lato"/>
                <a:sym typeface="Lato"/>
              </a:rPr>
              <a:t> - is the thing that happen in HTML document.</a:t>
            </a:r>
            <a:endParaRPr sz="14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 sz="1400" u="sng">
                <a:solidFill>
                  <a:schemeClr val="lt1"/>
                </a:solidFill>
                <a:latin typeface="Lato"/>
                <a:ea typeface="Lato"/>
                <a:cs typeface="Lato"/>
                <a:sym typeface="Lato"/>
              </a:rPr>
              <a:t>Animation</a:t>
            </a:r>
            <a:r>
              <a:rPr lang="en" sz="1400">
                <a:solidFill>
                  <a:schemeClr val="lt1"/>
                </a:solidFill>
                <a:latin typeface="Lato"/>
                <a:ea typeface="Lato"/>
                <a:cs typeface="Lato"/>
                <a:sym typeface="Lato"/>
              </a:rPr>
              <a:t> - the process of making illusion of motion and the illusion of change by means of the rapid succession of sequential images that minimally differ from each other.</a:t>
            </a:r>
            <a:endParaRPr sz="14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Metadata</a:t>
            </a:r>
            <a:endParaRPr b="1">
              <a:solidFill>
                <a:srgbClr val="FFFFFF"/>
              </a:solidFill>
              <a:latin typeface="Lato"/>
              <a:ea typeface="Lato"/>
              <a:cs typeface="Lato"/>
              <a:sym typeface="Lato"/>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chemeClr val="lt1"/>
                </a:solidFill>
                <a:latin typeface="Lato"/>
                <a:ea typeface="Lato"/>
                <a:cs typeface="Lato"/>
                <a:sym typeface="Lato"/>
              </a:rPr>
              <a:t>&lt;meta </a:t>
            </a:r>
            <a:r>
              <a:rPr lang="en" sz="1400">
                <a:solidFill>
                  <a:srgbClr val="6AA84F"/>
                </a:solidFill>
                <a:latin typeface="Lato"/>
                <a:ea typeface="Lato"/>
                <a:cs typeface="Lato"/>
                <a:sym typeface="Lato"/>
              </a:rPr>
              <a:t>charset</a:t>
            </a:r>
            <a:r>
              <a:rPr lang="en" sz="1400">
                <a:solidFill>
                  <a:schemeClr val="lt1"/>
                </a:solidFill>
                <a:latin typeface="Lato"/>
                <a:ea typeface="Lato"/>
                <a:cs typeface="Lato"/>
                <a:sym typeface="Lato"/>
              </a:rPr>
              <a:t> = </a:t>
            </a:r>
            <a:r>
              <a:rPr lang="en" sz="1400">
                <a:solidFill>
                  <a:srgbClr val="F6B26B"/>
                </a:solidFill>
                <a:latin typeface="Lato"/>
                <a:ea typeface="Lato"/>
                <a:cs typeface="Lato"/>
                <a:sym typeface="Lato"/>
              </a:rPr>
              <a:t>“utf-8”</a:t>
            </a:r>
            <a:r>
              <a:rPr lang="en" sz="1400">
                <a:solidFill>
                  <a:schemeClr val="lt1"/>
                </a:solidFill>
                <a:latin typeface="Lato"/>
                <a:ea typeface="Lato"/>
                <a:cs typeface="Lato"/>
                <a:sym typeface="Lato"/>
              </a:rPr>
              <a:t>&gt;</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400">
                <a:solidFill>
                  <a:schemeClr val="lt1"/>
                </a:solidFill>
                <a:latin typeface="Lato"/>
                <a:ea typeface="Lato"/>
                <a:cs typeface="Lato"/>
                <a:sym typeface="Lato"/>
              </a:rPr>
              <a:t>This is used to define almost all characters and symbol available.</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400">
                <a:solidFill>
                  <a:schemeClr val="lt1"/>
                </a:solidFill>
                <a:latin typeface="Lato"/>
                <a:ea typeface="Lato"/>
                <a:cs typeface="Lato"/>
                <a:sym typeface="Lato"/>
              </a:rPr>
              <a:t>UTF-8 is the character encoding that represent any character Unicode standard.</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400">
                <a:solidFill>
                  <a:schemeClr val="lt1"/>
                </a:solidFill>
                <a:latin typeface="Lato"/>
                <a:ea typeface="Lato"/>
                <a:cs typeface="Lato"/>
                <a:sym typeface="Lato"/>
              </a:rPr>
              <a:t>&lt;meta </a:t>
            </a:r>
            <a:r>
              <a:rPr lang="en" sz="1400">
                <a:solidFill>
                  <a:srgbClr val="6AA84F"/>
                </a:solidFill>
                <a:latin typeface="Lato"/>
                <a:ea typeface="Lato"/>
                <a:cs typeface="Lato"/>
                <a:sym typeface="Lato"/>
              </a:rPr>
              <a:t>http-equiv</a:t>
            </a:r>
            <a:r>
              <a:rPr lang="en" sz="1400">
                <a:solidFill>
                  <a:schemeClr val="lt1"/>
                </a:solidFill>
                <a:latin typeface="Lato"/>
                <a:ea typeface="Lato"/>
                <a:cs typeface="Lato"/>
                <a:sym typeface="Lato"/>
              </a:rPr>
              <a:t> = </a:t>
            </a:r>
            <a:r>
              <a:rPr lang="en" sz="1400">
                <a:solidFill>
                  <a:srgbClr val="F6B26B"/>
                </a:solidFill>
                <a:latin typeface="Lato"/>
                <a:ea typeface="Lato"/>
                <a:cs typeface="Lato"/>
                <a:sym typeface="Lato"/>
              </a:rPr>
              <a:t>“X-UA-Compatible” </a:t>
            </a:r>
            <a:r>
              <a:rPr lang="en" sz="1400">
                <a:solidFill>
                  <a:srgbClr val="6AA84F"/>
                </a:solidFill>
                <a:latin typeface="Lato"/>
                <a:ea typeface="Lato"/>
                <a:cs typeface="Lato"/>
                <a:sym typeface="Lato"/>
              </a:rPr>
              <a:t>content</a:t>
            </a:r>
            <a:r>
              <a:rPr lang="en" sz="1400">
                <a:solidFill>
                  <a:schemeClr val="lt1"/>
                </a:solidFill>
                <a:latin typeface="Lato"/>
                <a:ea typeface="Lato"/>
                <a:cs typeface="Lato"/>
                <a:sym typeface="Lato"/>
              </a:rPr>
              <a:t> = </a:t>
            </a:r>
            <a:r>
              <a:rPr lang="en" sz="1400">
                <a:solidFill>
                  <a:srgbClr val="F6B26B"/>
                </a:solidFill>
                <a:latin typeface="Lato"/>
                <a:ea typeface="Lato"/>
                <a:cs typeface="Lato"/>
                <a:sym typeface="Lato"/>
              </a:rPr>
              <a:t>“IE=edge”</a:t>
            </a:r>
            <a:r>
              <a:rPr lang="en" sz="1400">
                <a:solidFill>
                  <a:schemeClr val="lt1"/>
                </a:solidFill>
                <a:latin typeface="Lato"/>
                <a:ea typeface="Lato"/>
                <a:cs typeface="Lato"/>
                <a:sym typeface="Lato"/>
              </a:rPr>
              <a:t>&gt;</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400">
                <a:solidFill>
                  <a:schemeClr val="lt1"/>
                </a:solidFill>
                <a:latin typeface="Lato"/>
                <a:ea typeface="Lato"/>
                <a:cs typeface="Lato"/>
                <a:sym typeface="Lato"/>
              </a:rPr>
              <a:t>X-UA-Compatible - allows the author to change the IE version</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lang="en" sz="1400">
                <a:solidFill>
                  <a:schemeClr val="lt1"/>
                </a:solidFill>
                <a:latin typeface="Lato"/>
                <a:ea typeface="Lato"/>
                <a:cs typeface="Lato"/>
                <a:sym typeface="Lato"/>
              </a:rPr>
              <a:t>IE=edge - version that will render the page or the latest available IE.</a:t>
            </a:r>
            <a:endParaRPr sz="14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Styles</a:t>
            </a:r>
            <a:endParaRPr b="1">
              <a:solidFill>
                <a:srgbClr val="FFFFFF"/>
              </a:solidFill>
              <a:latin typeface="Lato"/>
              <a:ea typeface="Lato"/>
              <a:cs typeface="Lato"/>
              <a:sym typeface="Lato"/>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93C47D"/>
                </a:solidFill>
                <a:latin typeface="Lato"/>
                <a:ea typeface="Lato"/>
                <a:cs typeface="Lato"/>
                <a:sym typeface="Lato"/>
              </a:rPr>
              <a:t>d</a:t>
            </a:r>
            <a:r>
              <a:rPr lang="en" sz="1400">
                <a:solidFill>
                  <a:srgbClr val="93C47D"/>
                </a:solidFill>
                <a:latin typeface="Lato"/>
                <a:ea typeface="Lato"/>
                <a:cs typeface="Lato"/>
                <a:sym typeface="Lato"/>
              </a:rPr>
              <a:t>iv</a:t>
            </a:r>
            <a:r>
              <a:rPr lang="en" sz="1400">
                <a:solidFill>
                  <a:schemeClr val="lt1"/>
                </a:solidFill>
                <a:latin typeface="Lato"/>
                <a:ea typeface="Lato"/>
                <a:cs typeface="Lato"/>
                <a:sym typeface="Lato"/>
              </a:rPr>
              <a:t> { </a:t>
            </a:r>
            <a:r>
              <a:rPr lang="en" sz="1400">
                <a:solidFill>
                  <a:srgbClr val="C27BA0"/>
                </a:solidFill>
                <a:latin typeface="Lato"/>
                <a:ea typeface="Lato"/>
                <a:cs typeface="Lato"/>
                <a:sym typeface="Lato"/>
              </a:rPr>
              <a:t>position</a:t>
            </a:r>
            <a:r>
              <a:rPr lang="en" sz="1400">
                <a:solidFill>
                  <a:schemeClr val="lt1"/>
                </a:solidFill>
                <a:latin typeface="Lato"/>
                <a:ea typeface="Lato"/>
                <a:cs typeface="Lato"/>
                <a:sym typeface="Lato"/>
              </a:rPr>
              <a:t>: </a:t>
            </a:r>
            <a:r>
              <a:rPr lang="en" sz="1400">
                <a:solidFill>
                  <a:srgbClr val="F6B26B"/>
                </a:solidFill>
                <a:latin typeface="Lato"/>
                <a:ea typeface="Lato"/>
                <a:cs typeface="Lato"/>
                <a:sym typeface="Lato"/>
              </a:rPr>
              <a:t>absolute;</a:t>
            </a:r>
            <a:r>
              <a:rPr lang="en" sz="1400">
                <a:solidFill>
                  <a:schemeClr val="lt1"/>
                </a:solidFill>
                <a:latin typeface="Lato"/>
                <a:ea typeface="Lato"/>
                <a:cs typeface="Lato"/>
                <a:sym typeface="Lato"/>
              </a:rPr>
              <a:t> }</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400">
              <a:solidFill>
                <a:schemeClr val="lt1"/>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93C47D"/>
                </a:solidFill>
                <a:latin typeface="Lato"/>
                <a:ea typeface="Lato"/>
                <a:cs typeface="Lato"/>
                <a:sym typeface="Lato"/>
              </a:rPr>
              <a:t>Selector - used to find the elements based on the element name, id, class and etc.</a:t>
            </a:r>
            <a:endParaRPr sz="1400">
              <a:solidFill>
                <a:srgbClr val="93C47D"/>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C27BA0"/>
                </a:solidFill>
                <a:latin typeface="Lato"/>
                <a:ea typeface="Lato"/>
                <a:cs typeface="Lato"/>
                <a:sym typeface="Lato"/>
              </a:rPr>
              <a:t>Properties - collection of different style that you can use</a:t>
            </a:r>
            <a:endParaRPr sz="1400">
              <a:solidFill>
                <a:srgbClr val="C27BA0"/>
              </a:solidFill>
              <a:latin typeface="Lato"/>
              <a:ea typeface="Lato"/>
              <a:cs typeface="Lato"/>
              <a:sym typeface="Lato"/>
            </a:endParaRPr>
          </a:p>
          <a:p>
            <a:pPr indent="0" lvl="0" marL="0" rtl="0" algn="l">
              <a:lnSpc>
                <a:spcPct val="150000"/>
              </a:lnSpc>
              <a:spcBef>
                <a:spcPts val="0"/>
              </a:spcBef>
              <a:spcAft>
                <a:spcPts val="0"/>
              </a:spcAft>
              <a:buNone/>
            </a:pPr>
            <a:r>
              <a:rPr lang="en" sz="1400">
                <a:solidFill>
                  <a:srgbClr val="F6B26B"/>
                </a:solidFill>
                <a:latin typeface="Lato"/>
                <a:ea typeface="Lato"/>
                <a:cs typeface="Lato"/>
                <a:sym typeface="Lato"/>
              </a:rPr>
              <a:t>Value - set properties behavior</a:t>
            </a:r>
            <a:endParaRPr sz="1400">
              <a:solidFill>
                <a:srgbClr val="C27BA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664AD"/>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Styles</a:t>
            </a:r>
            <a:endParaRPr b="1">
              <a:solidFill>
                <a:srgbClr val="FFFFFF"/>
              </a:solidFill>
              <a:latin typeface="Lato"/>
              <a:ea typeface="Lato"/>
              <a:cs typeface="Lato"/>
              <a:sym typeface="Lato"/>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FFFFFF"/>
                </a:solidFill>
                <a:latin typeface="Lato"/>
                <a:ea typeface="Lato"/>
                <a:cs typeface="Lato"/>
                <a:sym typeface="Lato"/>
              </a:rPr>
              <a:t>3 ways to implement styling</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External - uses a separate .css file</a:t>
            </a:r>
            <a:endParaRPr sz="1400">
              <a:solidFill>
                <a:srgbClr val="FFFFFF"/>
              </a:solidFill>
              <a:latin typeface="Lato"/>
              <a:ea typeface="Lato"/>
              <a:cs typeface="Lato"/>
              <a:sym typeface="Lato"/>
            </a:endParaRPr>
          </a:p>
          <a:p>
            <a:pPr indent="-317500" lvl="1" marL="914400" rtl="0" algn="l">
              <a:lnSpc>
                <a:spcPct val="150000"/>
              </a:lnSpc>
              <a:spcBef>
                <a:spcPts val="0"/>
              </a:spcBef>
              <a:spcAft>
                <a:spcPts val="0"/>
              </a:spcAft>
              <a:buClr>
                <a:srgbClr val="FFFFFF"/>
              </a:buClr>
              <a:buSzPts val="1400"/>
              <a:buFont typeface="Lato"/>
              <a:buAutoNum type="alphaLcPeriod"/>
            </a:pPr>
            <a:r>
              <a:rPr lang="en">
                <a:solidFill>
                  <a:srgbClr val="FFFFFF"/>
                </a:solidFill>
                <a:latin typeface="Lato"/>
                <a:ea typeface="Lato"/>
                <a:cs typeface="Lato"/>
                <a:sym typeface="Lato"/>
              </a:rPr>
              <a:t>&lt;link </a:t>
            </a:r>
            <a:r>
              <a:rPr lang="en">
                <a:solidFill>
                  <a:srgbClr val="93C47D"/>
                </a:solidFill>
                <a:latin typeface="Lato"/>
                <a:ea typeface="Lato"/>
                <a:cs typeface="Lato"/>
                <a:sym typeface="Lato"/>
              </a:rPr>
              <a:t>rel</a:t>
            </a:r>
            <a:r>
              <a:rPr lang="en">
                <a:solidFill>
                  <a:srgbClr val="FFFFFF"/>
                </a:solidFill>
                <a:latin typeface="Lato"/>
                <a:ea typeface="Lato"/>
                <a:cs typeface="Lato"/>
                <a:sym typeface="Lato"/>
              </a:rPr>
              <a:t> = </a:t>
            </a:r>
            <a:r>
              <a:rPr lang="en">
                <a:solidFill>
                  <a:srgbClr val="F6B26B"/>
                </a:solidFill>
                <a:latin typeface="Lato"/>
                <a:ea typeface="Lato"/>
                <a:cs typeface="Lato"/>
                <a:sym typeface="Lato"/>
              </a:rPr>
              <a:t>“stylesheet”</a:t>
            </a:r>
            <a:r>
              <a:rPr lang="en">
                <a:solidFill>
                  <a:srgbClr val="FFFFFF"/>
                </a:solidFill>
                <a:latin typeface="Lato"/>
                <a:ea typeface="Lato"/>
                <a:cs typeface="Lato"/>
                <a:sym typeface="Lato"/>
              </a:rPr>
              <a:t> </a:t>
            </a:r>
            <a:r>
              <a:rPr lang="en">
                <a:solidFill>
                  <a:srgbClr val="93C47D"/>
                </a:solidFill>
                <a:latin typeface="Lato"/>
                <a:ea typeface="Lato"/>
                <a:cs typeface="Lato"/>
                <a:sym typeface="Lato"/>
              </a:rPr>
              <a:t>href</a:t>
            </a:r>
            <a:r>
              <a:rPr lang="en">
                <a:solidFill>
                  <a:srgbClr val="FFFFFF"/>
                </a:solidFill>
                <a:latin typeface="Lato"/>
                <a:ea typeface="Lato"/>
                <a:cs typeface="Lato"/>
                <a:sym typeface="Lato"/>
              </a:rPr>
              <a:t> = </a:t>
            </a:r>
            <a:r>
              <a:rPr lang="en">
                <a:solidFill>
                  <a:srgbClr val="F6B26B"/>
                </a:solidFill>
                <a:latin typeface="Lato"/>
                <a:ea typeface="Lato"/>
                <a:cs typeface="Lato"/>
                <a:sym typeface="Lato"/>
              </a:rPr>
              <a:t>“css/style.css”</a:t>
            </a:r>
            <a:r>
              <a:rPr lang="en">
                <a:solidFill>
                  <a:srgbClr val="FFFFFF"/>
                </a:solidFill>
                <a:latin typeface="Lato"/>
                <a:ea typeface="Lato"/>
                <a:cs typeface="Lato"/>
                <a:sym typeface="Lato"/>
              </a:rPr>
              <a:t>&gt;</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Internal - styling is declared within the HTML file. Uses the tag &lt;style&gt;&lt;/style&gt;</a:t>
            </a:r>
            <a:endParaRPr sz="1400">
              <a:solidFill>
                <a:srgbClr val="FFFFFF"/>
              </a:solidFill>
              <a:latin typeface="Lato"/>
              <a:ea typeface="Lato"/>
              <a:cs typeface="Lato"/>
              <a:sym typeface="Lato"/>
            </a:endParaRPr>
          </a:p>
          <a:p>
            <a:pPr indent="-317500" lvl="1" marL="914400" rtl="0" algn="l">
              <a:lnSpc>
                <a:spcPct val="150000"/>
              </a:lnSpc>
              <a:spcBef>
                <a:spcPts val="0"/>
              </a:spcBef>
              <a:spcAft>
                <a:spcPts val="0"/>
              </a:spcAft>
              <a:buClr>
                <a:srgbClr val="FFFFFF"/>
              </a:buClr>
              <a:buSzPts val="1400"/>
              <a:buFont typeface="Lato"/>
              <a:buAutoNum type="alphaLcPeriod"/>
            </a:pPr>
            <a:r>
              <a:rPr lang="en">
                <a:solidFill>
                  <a:srgbClr val="FFFFFF"/>
                </a:solidFill>
                <a:latin typeface="Lato"/>
                <a:ea typeface="Lato"/>
                <a:cs typeface="Lato"/>
                <a:sym typeface="Lato"/>
              </a:rPr>
              <a:t>&lt;style&gt; </a:t>
            </a:r>
            <a:r>
              <a:rPr lang="en">
                <a:solidFill>
                  <a:srgbClr val="93C47D"/>
                </a:solidFill>
                <a:latin typeface="Lato"/>
                <a:ea typeface="Lato"/>
                <a:cs typeface="Lato"/>
                <a:sym typeface="Lato"/>
              </a:rPr>
              <a:t>div</a:t>
            </a:r>
            <a:r>
              <a:rPr lang="en">
                <a:solidFill>
                  <a:schemeClr val="lt1"/>
                </a:solidFill>
                <a:latin typeface="Lato"/>
                <a:ea typeface="Lato"/>
                <a:cs typeface="Lato"/>
                <a:sym typeface="Lato"/>
              </a:rPr>
              <a:t> { </a:t>
            </a:r>
            <a:r>
              <a:rPr lang="en">
                <a:solidFill>
                  <a:srgbClr val="C27BA0"/>
                </a:solidFill>
                <a:latin typeface="Lato"/>
                <a:ea typeface="Lato"/>
                <a:cs typeface="Lato"/>
                <a:sym typeface="Lato"/>
              </a:rPr>
              <a:t>position</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absolute;</a:t>
            </a:r>
            <a:r>
              <a:rPr lang="en">
                <a:solidFill>
                  <a:schemeClr val="lt1"/>
                </a:solidFill>
                <a:latin typeface="Lato"/>
                <a:ea typeface="Lato"/>
                <a:cs typeface="Lato"/>
                <a:sym typeface="Lato"/>
              </a:rPr>
              <a:t> } &lt;/style&gt;</a:t>
            </a:r>
            <a:endParaRPr sz="1400">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AutoNum type="arabicPeriod"/>
            </a:pPr>
            <a:r>
              <a:rPr lang="en" sz="1400">
                <a:solidFill>
                  <a:srgbClr val="FFFFFF"/>
                </a:solidFill>
                <a:latin typeface="Lato"/>
                <a:ea typeface="Lato"/>
                <a:cs typeface="Lato"/>
                <a:sym typeface="Lato"/>
              </a:rPr>
              <a:t>Inline - styling is set within the element</a:t>
            </a:r>
            <a:endParaRPr sz="1400">
              <a:solidFill>
                <a:srgbClr val="FFFFFF"/>
              </a:solidFill>
              <a:latin typeface="Lato"/>
              <a:ea typeface="Lato"/>
              <a:cs typeface="Lato"/>
              <a:sym typeface="Lato"/>
            </a:endParaRPr>
          </a:p>
          <a:p>
            <a:pPr indent="-317500" lvl="1" marL="914400" rtl="0" algn="l">
              <a:lnSpc>
                <a:spcPct val="150000"/>
              </a:lnSpc>
              <a:spcBef>
                <a:spcPts val="0"/>
              </a:spcBef>
              <a:spcAft>
                <a:spcPts val="0"/>
              </a:spcAft>
              <a:buClr>
                <a:srgbClr val="FFFFFF"/>
              </a:buClr>
              <a:buSzPts val="1400"/>
              <a:buFont typeface="Lato"/>
              <a:buAutoNum type="alphaLcPeriod"/>
            </a:pPr>
            <a:r>
              <a:rPr lang="en">
                <a:solidFill>
                  <a:srgbClr val="FFFFFF"/>
                </a:solidFill>
                <a:latin typeface="Lato"/>
                <a:ea typeface="Lato"/>
                <a:cs typeface="Lato"/>
                <a:sym typeface="Lato"/>
              </a:rPr>
              <a:t>&lt;div </a:t>
            </a:r>
            <a:r>
              <a:rPr lang="en">
                <a:solidFill>
                  <a:srgbClr val="93C47D"/>
                </a:solidFill>
                <a:latin typeface="Lato"/>
                <a:ea typeface="Lato"/>
                <a:cs typeface="Lato"/>
                <a:sym typeface="Lato"/>
              </a:rPr>
              <a:t>style</a:t>
            </a:r>
            <a:r>
              <a:rPr lang="en">
                <a:solidFill>
                  <a:srgbClr val="FFFFFF"/>
                </a:solidFill>
                <a:latin typeface="Lato"/>
                <a:ea typeface="Lato"/>
                <a:cs typeface="Lato"/>
                <a:sym typeface="Lato"/>
              </a:rPr>
              <a:t> = </a:t>
            </a:r>
            <a:r>
              <a:rPr lang="en">
                <a:solidFill>
                  <a:srgbClr val="F6B26B"/>
                </a:solidFill>
                <a:latin typeface="Lato"/>
                <a:ea typeface="Lato"/>
                <a:cs typeface="Lato"/>
                <a:sym typeface="Lato"/>
              </a:rPr>
              <a:t>“position:absolute;”</a:t>
            </a:r>
            <a:r>
              <a:rPr lang="en">
                <a:solidFill>
                  <a:srgbClr val="FFFFFF"/>
                </a:solidFill>
                <a:latin typeface="Lato"/>
                <a:ea typeface="Lato"/>
                <a:cs typeface="Lato"/>
                <a:sym typeface="Lato"/>
              </a:rPr>
              <a:t>&gt;&lt;/div&gt;</a:t>
            </a:r>
            <a:endParaRPr sz="14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