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4"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28B73C-76F7-485C-BE6D-E0CFC4088E9C}" v="3492" dt="2019-04-24T23:47:45.2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74"/>
  </p:normalViewPr>
  <p:slideViewPr>
    <p:cSldViewPr snapToObjects="1">
      <p:cViewPr>
        <p:scale>
          <a:sx n="22" d="100"/>
          <a:sy n="22" d="100"/>
        </p:scale>
        <p:origin x="664" y="120"/>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4e7083c476c9b13c" providerId="LiveId" clId="{8C28B73C-76F7-485C-BE6D-E0CFC4088E9C}"/>
    <pc:docChg chg="undo custSel delSld modSld">
      <pc:chgData name="" userId="4e7083c476c9b13c" providerId="LiveId" clId="{8C28B73C-76F7-485C-BE6D-E0CFC4088E9C}" dt="2019-04-24T23:47:45.268" v="3649" actId="20577"/>
      <pc:docMkLst>
        <pc:docMk/>
      </pc:docMkLst>
      <pc:sldChg chg="del">
        <pc:chgData name="" userId="4e7083c476c9b13c" providerId="LiveId" clId="{8C28B73C-76F7-485C-BE6D-E0CFC4088E9C}" dt="2019-04-24T16:42:13.066" v="1476" actId="2696"/>
        <pc:sldMkLst>
          <pc:docMk/>
          <pc:sldMk cId="0" sldId="260"/>
        </pc:sldMkLst>
      </pc:sldChg>
      <pc:sldChg chg="del">
        <pc:chgData name="" userId="4e7083c476c9b13c" providerId="LiveId" clId="{8C28B73C-76F7-485C-BE6D-E0CFC4088E9C}" dt="2019-04-24T16:42:10.047" v="1474" actId="2696"/>
        <pc:sldMkLst>
          <pc:docMk/>
          <pc:sldMk cId="0" sldId="261"/>
        </pc:sldMkLst>
      </pc:sldChg>
      <pc:sldChg chg="del">
        <pc:chgData name="" userId="4e7083c476c9b13c" providerId="LiveId" clId="{8C28B73C-76F7-485C-BE6D-E0CFC4088E9C}" dt="2019-04-24T16:42:12.058" v="1475" actId="2696"/>
        <pc:sldMkLst>
          <pc:docMk/>
          <pc:sldMk cId="0" sldId="262"/>
        </pc:sldMkLst>
      </pc:sldChg>
      <pc:sldChg chg="addSp delSp modSp">
        <pc:chgData name="" userId="4e7083c476c9b13c" providerId="LiveId" clId="{8C28B73C-76F7-485C-BE6D-E0CFC4088E9C}" dt="2019-04-24T23:47:45.268" v="3649" actId="20577"/>
        <pc:sldMkLst>
          <pc:docMk/>
          <pc:sldMk cId="1761847427" sldId="264"/>
        </pc:sldMkLst>
        <pc:spChg chg="add del">
          <ac:chgData name="" userId="4e7083c476c9b13c" providerId="LiveId" clId="{8C28B73C-76F7-485C-BE6D-E0CFC4088E9C}" dt="2019-04-24T23:43:43.857" v="3325"/>
          <ac:spMkLst>
            <pc:docMk/>
            <pc:sldMk cId="1761847427" sldId="264"/>
            <ac:spMk id="15" creationId="{42D394E8-0C24-47A7-9BF2-4FE4B142FF0B}"/>
          </ac:spMkLst>
        </pc:spChg>
        <pc:spChg chg="add mod">
          <ac:chgData name="" userId="4e7083c476c9b13c" providerId="LiveId" clId="{8C28B73C-76F7-485C-BE6D-E0CFC4088E9C}" dt="2019-04-24T23:41:43.596" v="3225" actId="1076"/>
          <ac:spMkLst>
            <pc:docMk/>
            <pc:sldMk cId="1761847427" sldId="264"/>
            <ac:spMk id="29" creationId="{FFC366B7-02BB-43AD-B19F-5B0550BF5C6C}"/>
          </ac:spMkLst>
        </pc:spChg>
        <pc:spChg chg="add mod">
          <ac:chgData name="" userId="4e7083c476c9b13c" providerId="LiveId" clId="{8C28B73C-76F7-485C-BE6D-E0CFC4088E9C}" dt="2019-04-24T23:41:43.596" v="3225" actId="1076"/>
          <ac:spMkLst>
            <pc:docMk/>
            <pc:sldMk cId="1761847427" sldId="264"/>
            <ac:spMk id="30" creationId="{3DFC37F0-03C0-4524-9CA3-7456FB70F1B7}"/>
          </ac:spMkLst>
        </pc:spChg>
        <pc:spChg chg="mod">
          <ac:chgData name="" userId="4e7083c476c9b13c" providerId="LiveId" clId="{8C28B73C-76F7-485C-BE6D-E0CFC4088E9C}" dt="2019-04-24T17:29:06.115" v="1850" actId="20577"/>
          <ac:spMkLst>
            <pc:docMk/>
            <pc:sldMk cId="1761847427" sldId="264"/>
            <ac:spMk id="14337" creationId="{00000000-0000-0000-0000-000000000000}"/>
          </ac:spMkLst>
        </pc:spChg>
        <pc:spChg chg="mod">
          <ac:chgData name="" userId="4e7083c476c9b13c" providerId="LiveId" clId="{8C28B73C-76F7-485C-BE6D-E0CFC4088E9C}" dt="2019-04-24T23:47:45.268" v="3649" actId="20577"/>
          <ac:spMkLst>
            <pc:docMk/>
            <pc:sldMk cId="1761847427" sldId="264"/>
            <ac:spMk id="14339" creationId="{00000000-0000-0000-0000-000000000000}"/>
          </ac:spMkLst>
        </pc:spChg>
        <pc:spChg chg="mod">
          <ac:chgData name="" userId="4e7083c476c9b13c" providerId="LiveId" clId="{8C28B73C-76F7-485C-BE6D-E0CFC4088E9C}" dt="2019-04-24T16:30:30.222" v="352" actId="20577"/>
          <ac:spMkLst>
            <pc:docMk/>
            <pc:sldMk cId="1761847427" sldId="264"/>
            <ac:spMk id="14340" creationId="{00000000-0000-0000-0000-000000000000}"/>
          </ac:spMkLst>
        </pc:spChg>
        <pc:spChg chg="mod">
          <ac:chgData name="" userId="4e7083c476c9b13c" providerId="LiveId" clId="{8C28B73C-76F7-485C-BE6D-E0CFC4088E9C}" dt="2019-04-24T16:29:50.634" v="331" actId="403"/>
          <ac:spMkLst>
            <pc:docMk/>
            <pc:sldMk cId="1761847427" sldId="264"/>
            <ac:spMk id="14341" creationId="{00000000-0000-0000-0000-000000000000}"/>
          </ac:spMkLst>
        </pc:spChg>
        <pc:spChg chg="mod">
          <ac:chgData name="" userId="4e7083c476c9b13c" providerId="LiveId" clId="{8C28B73C-76F7-485C-BE6D-E0CFC4088E9C}" dt="2019-04-24T23:47:30.914" v="3648" actId="20577"/>
          <ac:spMkLst>
            <pc:docMk/>
            <pc:sldMk cId="1761847427" sldId="264"/>
            <ac:spMk id="14342" creationId="{00000000-0000-0000-0000-000000000000}"/>
          </ac:spMkLst>
        </pc:spChg>
        <pc:spChg chg="mod">
          <ac:chgData name="" userId="4e7083c476c9b13c" providerId="LiveId" clId="{8C28B73C-76F7-485C-BE6D-E0CFC4088E9C}" dt="2019-04-24T18:03:09.556" v="2246" actId="14100"/>
          <ac:spMkLst>
            <pc:docMk/>
            <pc:sldMk cId="1761847427" sldId="264"/>
            <ac:spMk id="14343" creationId="{00000000-0000-0000-0000-000000000000}"/>
          </ac:spMkLst>
        </pc:spChg>
        <pc:spChg chg="mod">
          <ac:chgData name="" userId="4e7083c476c9b13c" providerId="LiveId" clId="{8C28B73C-76F7-485C-BE6D-E0CFC4088E9C}" dt="2019-04-24T23:42:46.855" v="3314" actId="20577"/>
          <ac:spMkLst>
            <pc:docMk/>
            <pc:sldMk cId="1761847427" sldId="264"/>
            <ac:spMk id="14344" creationId="{00000000-0000-0000-0000-000000000000}"/>
          </ac:spMkLst>
        </pc:spChg>
        <pc:spChg chg="mod">
          <ac:chgData name="" userId="4e7083c476c9b13c" providerId="LiveId" clId="{8C28B73C-76F7-485C-BE6D-E0CFC4088E9C}" dt="2019-04-24T23:40:57.172" v="3222" actId="20577"/>
          <ac:spMkLst>
            <pc:docMk/>
            <pc:sldMk cId="1761847427" sldId="264"/>
            <ac:spMk id="14346" creationId="{00000000-0000-0000-0000-000000000000}"/>
          </ac:spMkLst>
        </pc:spChg>
        <pc:spChg chg="del mod">
          <ac:chgData name="" userId="4e7083c476c9b13c" providerId="LiveId" clId="{8C28B73C-76F7-485C-BE6D-E0CFC4088E9C}" dt="2019-04-24T18:02:59.955" v="2244" actId="478"/>
          <ac:spMkLst>
            <pc:docMk/>
            <pc:sldMk cId="1761847427" sldId="264"/>
            <ac:spMk id="14347" creationId="{00000000-0000-0000-0000-000000000000}"/>
          </ac:spMkLst>
        </pc:spChg>
        <pc:spChg chg="del">
          <ac:chgData name="" userId="4e7083c476c9b13c" providerId="LiveId" clId="{8C28B73C-76F7-485C-BE6D-E0CFC4088E9C}" dt="2019-04-24T18:02:59.955" v="2244" actId="478"/>
          <ac:spMkLst>
            <pc:docMk/>
            <pc:sldMk cId="1761847427" sldId="264"/>
            <ac:spMk id="14348" creationId="{00000000-0000-0000-0000-000000000000}"/>
          </ac:spMkLst>
        </pc:spChg>
        <pc:spChg chg="del mod">
          <ac:chgData name="" userId="4e7083c476c9b13c" providerId="LiveId" clId="{8C28B73C-76F7-485C-BE6D-E0CFC4088E9C}" dt="2019-04-24T18:02:59.955" v="2244" actId="478"/>
          <ac:spMkLst>
            <pc:docMk/>
            <pc:sldMk cId="1761847427" sldId="264"/>
            <ac:spMk id="14349" creationId="{00000000-0000-0000-0000-000000000000}"/>
          </ac:spMkLst>
        </pc:spChg>
        <pc:spChg chg="del">
          <ac:chgData name="" userId="4e7083c476c9b13c" providerId="LiveId" clId="{8C28B73C-76F7-485C-BE6D-E0CFC4088E9C}" dt="2019-04-24T18:02:59.955" v="2244" actId="478"/>
          <ac:spMkLst>
            <pc:docMk/>
            <pc:sldMk cId="1761847427" sldId="264"/>
            <ac:spMk id="14350" creationId="{00000000-0000-0000-0000-000000000000}"/>
          </ac:spMkLst>
        </pc:spChg>
        <pc:spChg chg="mod">
          <ac:chgData name="" userId="4e7083c476c9b13c" providerId="LiveId" clId="{8C28B73C-76F7-485C-BE6D-E0CFC4088E9C}" dt="2019-04-24T23:41:36.454" v="3224" actId="1076"/>
          <ac:spMkLst>
            <pc:docMk/>
            <pc:sldMk cId="1761847427" sldId="264"/>
            <ac:spMk id="14351" creationId="{00000000-0000-0000-0000-000000000000}"/>
          </ac:spMkLst>
        </pc:spChg>
        <pc:spChg chg="mod">
          <ac:chgData name="" userId="4e7083c476c9b13c" providerId="LiveId" clId="{8C28B73C-76F7-485C-BE6D-E0CFC4088E9C}" dt="2019-04-24T23:41:36.454" v="3224" actId="1076"/>
          <ac:spMkLst>
            <pc:docMk/>
            <pc:sldMk cId="1761847427" sldId="264"/>
            <ac:spMk id="14352" creationId="{00000000-0000-0000-0000-000000000000}"/>
          </ac:spMkLst>
        </pc:spChg>
        <pc:spChg chg="mod">
          <ac:chgData name="" userId="4e7083c476c9b13c" providerId="LiveId" clId="{8C28B73C-76F7-485C-BE6D-E0CFC4088E9C}" dt="2019-04-24T23:41:27.453" v="3223" actId="1076"/>
          <ac:spMkLst>
            <pc:docMk/>
            <pc:sldMk cId="1761847427" sldId="264"/>
            <ac:spMk id="14353" creationId="{00000000-0000-0000-0000-000000000000}"/>
          </ac:spMkLst>
        </pc:spChg>
        <pc:spChg chg="mod">
          <ac:chgData name="" userId="4e7083c476c9b13c" providerId="LiveId" clId="{8C28B73C-76F7-485C-BE6D-E0CFC4088E9C}" dt="2019-04-24T23:41:27.453" v="3223" actId="1076"/>
          <ac:spMkLst>
            <pc:docMk/>
            <pc:sldMk cId="1761847427" sldId="264"/>
            <ac:spMk id="14354" creationId="{00000000-0000-0000-0000-000000000000}"/>
          </ac:spMkLst>
        </pc:spChg>
        <pc:spChg chg="del">
          <ac:chgData name="" userId="4e7083c476c9b13c" providerId="LiveId" clId="{8C28B73C-76F7-485C-BE6D-E0CFC4088E9C}" dt="2019-04-24T17:11:24.749" v="1545" actId="478"/>
          <ac:spMkLst>
            <pc:docMk/>
            <pc:sldMk cId="1761847427" sldId="264"/>
            <ac:spMk id="14355" creationId="{00000000-0000-0000-0000-000000000000}"/>
          </ac:spMkLst>
        </pc:spChg>
        <pc:spChg chg="del">
          <ac:chgData name="" userId="4e7083c476c9b13c" providerId="LiveId" clId="{8C28B73C-76F7-485C-BE6D-E0CFC4088E9C}" dt="2019-04-24T17:11:24.749" v="1545" actId="478"/>
          <ac:spMkLst>
            <pc:docMk/>
            <pc:sldMk cId="1761847427" sldId="264"/>
            <ac:spMk id="14356" creationId="{00000000-0000-0000-0000-000000000000}"/>
          </ac:spMkLst>
        </pc:spChg>
        <pc:spChg chg="del mod">
          <ac:chgData name="" userId="4e7083c476c9b13c" providerId="LiveId" clId="{8C28B73C-76F7-485C-BE6D-E0CFC4088E9C}" dt="2019-04-24T18:02:59.955" v="2244" actId="478"/>
          <ac:spMkLst>
            <pc:docMk/>
            <pc:sldMk cId="1761847427" sldId="264"/>
            <ac:spMk id="14357" creationId="{00000000-0000-0000-0000-000000000000}"/>
          </ac:spMkLst>
        </pc:spChg>
        <pc:spChg chg="del">
          <ac:chgData name="" userId="4e7083c476c9b13c" providerId="LiveId" clId="{8C28B73C-76F7-485C-BE6D-E0CFC4088E9C}" dt="2019-04-24T18:02:59.955" v="2244" actId="478"/>
          <ac:spMkLst>
            <pc:docMk/>
            <pc:sldMk cId="1761847427" sldId="264"/>
            <ac:spMk id="14358" creationId="{00000000-0000-0000-0000-000000000000}"/>
          </ac:spMkLst>
        </pc:spChg>
        <pc:graphicFrameChg chg="add del mod">
          <ac:chgData name="" userId="4e7083c476c9b13c" providerId="LiveId" clId="{8C28B73C-76F7-485C-BE6D-E0CFC4088E9C}" dt="2019-04-24T16:22:46.661" v="7" actId="3680"/>
          <ac:graphicFrameMkLst>
            <pc:docMk/>
            <pc:sldMk cId="1761847427" sldId="264"/>
            <ac:graphicFrameMk id="2" creationId="{EBEC3F84-2223-4A77-9D5C-38E38721FFB5}"/>
          </ac:graphicFrameMkLst>
        </pc:graphicFrameChg>
        <pc:graphicFrameChg chg="add del mod modGraphic">
          <ac:chgData name="" userId="4e7083c476c9b13c" providerId="LiveId" clId="{8C28B73C-76F7-485C-BE6D-E0CFC4088E9C}" dt="2019-04-24T16:23:13.279" v="27" actId="478"/>
          <ac:graphicFrameMkLst>
            <pc:docMk/>
            <pc:sldMk cId="1761847427" sldId="264"/>
            <ac:graphicFrameMk id="4" creationId="{94ADE14B-4131-400C-A86D-FF1468B3E022}"/>
          </ac:graphicFrameMkLst>
        </pc:graphicFrameChg>
        <pc:graphicFrameChg chg="add mod modGraphic">
          <ac:chgData name="" userId="4e7083c476c9b13c" providerId="LiveId" clId="{8C28B73C-76F7-485C-BE6D-E0CFC4088E9C}" dt="2019-04-24T23:40:41.397" v="3206" actId="20577"/>
          <ac:graphicFrameMkLst>
            <pc:docMk/>
            <pc:sldMk cId="1761847427" sldId="264"/>
            <ac:graphicFrameMk id="11" creationId="{A2645947-12E4-4FB9-B3B2-671C591407DE}"/>
          </ac:graphicFrameMkLst>
        </pc:graphicFrameChg>
        <pc:picChg chg="add del mod">
          <ac:chgData name="" userId="4e7083c476c9b13c" providerId="LiveId" clId="{8C28B73C-76F7-485C-BE6D-E0CFC4088E9C}" dt="2019-04-24T17:20:07.743" v="1780" actId="478"/>
          <ac:picMkLst>
            <pc:docMk/>
            <pc:sldMk cId="1761847427" sldId="264"/>
            <ac:picMk id="2" creationId="{2D9ED121-B440-4286-98B9-260CD4F4F473}"/>
          </ac:picMkLst>
        </pc:picChg>
        <pc:picChg chg="add del mod">
          <ac:chgData name="" userId="4e7083c476c9b13c" providerId="LiveId" clId="{8C28B73C-76F7-485C-BE6D-E0CFC4088E9C}" dt="2019-04-24T20:29:37.351" v="2806" actId="478"/>
          <ac:picMkLst>
            <pc:docMk/>
            <pc:sldMk cId="1761847427" sldId="264"/>
            <ac:picMk id="4" creationId="{D1D64A4E-F48E-4C0C-B8ED-CD3FC10F6C85}"/>
          </ac:picMkLst>
        </pc:picChg>
        <pc:picChg chg="add del mod">
          <ac:chgData name="" userId="4e7083c476c9b13c" providerId="LiveId" clId="{8C28B73C-76F7-485C-BE6D-E0CFC4088E9C}" dt="2019-04-24T17:23:42.453" v="1842" actId="478"/>
          <ac:picMkLst>
            <pc:docMk/>
            <pc:sldMk cId="1761847427" sldId="264"/>
            <ac:picMk id="5" creationId="{37653816-65B2-449B-BD8D-F94FDDFF85E1}"/>
          </ac:picMkLst>
        </pc:picChg>
        <pc:picChg chg="add del mod">
          <ac:chgData name="" userId="4e7083c476c9b13c" providerId="LiveId" clId="{8C28B73C-76F7-485C-BE6D-E0CFC4088E9C}" dt="2019-04-24T20:30:19.652" v="2810" actId="478"/>
          <ac:picMkLst>
            <pc:docMk/>
            <pc:sldMk cId="1761847427" sldId="264"/>
            <ac:picMk id="6" creationId="{FA9281D0-BCE9-48EF-9563-C99252670C11}"/>
          </ac:picMkLst>
        </pc:picChg>
        <pc:picChg chg="add mod">
          <ac:chgData name="" userId="4e7083c476c9b13c" providerId="LiveId" clId="{8C28B73C-76F7-485C-BE6D-E0CFC4088E9C}" dt="2019-04-24T23:41:36.454" v="3224" actId="1076"/>
          <ac:picMkLst>
            <pc:docMk/>
            <pc:sldMk cId="1761847427" sldId="264"/>
            <ac:picMk id="7" creationId="{8690ECDF-17C8-44D4-ACEF-38CC150A840E}"/>
          </ac:picMkLst>
        </pc:picChg>
        <pc:picChg chg="add del mod">
          <ac:chgData name="" userId="4e7083c476c9b13c" providerId="LiveId" clId="{8C28B73C-76F7-485C-BE6D-E0CFC4088E9C}" dt="2019-04-24T17:42:42.942" v="2138" actId="478"/>
          <ac:picMkLst>
            <pc:docMk/>
            <pc:sldMk cId="1761847427" sldId="264"/>
            <ac:picMk id="8" creationId="{7BE20AA9-12A0-45A9-957F-31E15A1CC7B4}"/>
          </ac:picMkLst>
        </pc:picChg>
        <pc:picChg chg="add del mod">
          <ac:chgData name="" userId="4e7083c476c9b13c" providerId="LiveId" clId="{8C28B73C-76F7-485C-BE6D-E0CFC4088E9C}" dt="2019-04-24T20:28:48.532" v="2803" actId="478"/>
          <ac:picMkLst>
            <pc:docMk/>
            <pc:sldMk cId="1761847427" sldId="264"/>
            <ac:picMk id="9" creationId="{5CFCEB41-2C45-4AFC-A54B-DE9BF7A4FDD0}"/>
          </ac:picMkLst>
        </pc:picChg>
        <pc:picChg chg="add del mod">
          <ac:chgData name="" userId="4e7083c476c9b13c" providerId="LiveId" clId="{8C28B73C-76F7-485C-BE6D-E0CFC4088E9C}" dt="2019-04-24T23:42:28.172" v="3294" actId="478"/>
          <ac:picMkLst>
            <pc:docMk/>
            <pc:sldMk cId="1761847427" sldId="264"/>
            <ac:picMk id="10" creationId="{A6926568-7167-46CC-A0E5-CB2D19D4ADF0}"/>
          </ac:picMkLst>
        </pc:picChg>
        <pc:picChg chg="add mod">
          <ac:chgData name="" userId="4e7083c476c9b13c" providerId="LiveId" clId="{8C28B73C-76F7-485C-BE6D-E0CFC4088E9C}" dt="2019-04-24T23:41:49.215" v="3226" actId="1076"/>
          <ac:picMkLst>
            <pc:docMk/>
            <pc:sldMk cId="1761847427" sldId="264"/>
            <ac:picMk id="12" creationId="{1EF8F846-AAA2-4C40-8203-4AA24EC11EDE}"/>
          </ac:picMkLst>
        </pc:picChg>
        <pc:picChg chg="add mod">
          <ac:chgData name="" userId="4e7083c476c9b13c" providerId="LiveId" clId="{8C28B73C-76F7-485C-BE6D-E0CFC4088E9C}" dt="2019-04-24T23:41:27.453" v="3223" actId="1076"/>
          <ac:picMkLst>
            <pc:docMk/>
            <pc:sldMk cId="1761847427" sldId="264"/>
            <ac:picMk id="13" creationId="{C9F45AAC-CA55-4200-BBB2-EB17D2D77D18}"/>
          </ac:picMkLst>
        </pc:picChg>
        <pc:picChg chg="add mod">
          <ac:chgData name="" userId="4e7083c476c9b13c" providerId="LiveId" clId="{8C28B73C-76F7-485C-BE6D-E0CFC4088E9C}" dt="2019-04-24T23:41:27.453" v="3223" actId="1076"/>
          <ac:picMkLst>
            <pc:docMk/>
            <pc:sldMk cId="1761847427" sldId="264"/>
            <ac:picMk id="14" creationId="{223C4E03-4D61-4D4D-B079-3A13BBA96E6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4/24/2019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4/24/2019</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4/24/2019</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4/24/2019</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4/24/2019</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4/24/2019</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4/24/2019</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4/24/2019</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4/24/2019</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4/24/2019</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1143000" y="2163763"/>
            <a:ext cx="41605200" cy="1292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43" tIns="45614" rIns="91243" bIns="45614">
            <a:spAutoFit/>
          </a:bodyPr>
          <a:lstStyle/>
          <a:p>
            <a:pPr>
              <a:spcBef>
                <a:spcPct val="50000"/>
              </a:spcBef>
            </a:pPr>
            <a:r>
              <a:rPr lang="en-US" sz="5000" b="1" dirty="0">
                <a:latin typeface="Georgia" charset="0"/>
                <a:cs typeface="Georgia" charset="0"/>
              </a:rPr>
              <a:t>Gaurav Dharra, Prof. John Weible</a:t>
            </a:r>
            <a:br>
              <a:rPr lang="en-US" sz="4800" b="1" dirty="0">
                <a:latin typeface="Georgia" charset="0"/>
                <a:cs typeface="Georgia" charset="0"/>
              </a:rPr>
            </a:br>
            <a:r>
              <a:rPr lang="en-US" sz="2800" b="1" dirty="0">
                <a:latin typeface="Georgia" charset="0"/>
                <a:cs typeface="Georgia" charset="0"/>
              </a:rPr>
              <a:t>Programming for Analytics and Data Processing, School of Library and Information Sciences, University of Illinois at Urbana-Champaign</a:t>
            </a:r>
          </a:p>
        </p:txBody>
      </p:sp>
      <p:sp>
        <p:nvSpPr>
          <p:cNvPr id="14338" name="TextBox 91"/>
          <p:cNvSpPr txBox="1">
            <a:spLocks noChangeArrowheads="1"/>
          </p:cNvSpPr>
          <p:nvPr/>
        </p:nvSpPr>
        <p:spPr bwMode="auto">
          <a:xfrm>
            <a:off x="1143000" y="609600"/>
            <a:ext cx="41605200" cy="1446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800" dirty="0">
                <a:solidFill>
                  <a:schemeClr val="tx2"/>
                </a:solidFill>
                <a:latin typeface="Arial Black" charset="0"/>
              </a:rPr>
              <a:t>Monte Carlo Simulation for Elections - Voting Systems</a:t>
            </a:r>
          </a:p>
        </p:txBody>
      </p:sp>
      <p:sp>
        <p:nvSpPr>
          <p:cNvPr id="14339" name="Rectangle 35"/>
          <p:cNvSpPr>
            <a:spLocks noChangeArrowheads="1"/>
          </p:cNvSpPr>
          <p:nvPr/>
        </p:nvSpPr>
        <p:spPr bwMode="auto">
          <a:xfrm>
            <a:off x="32918400" y="24993600"/>
            <a:ext cx="9829800" cy="4191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FUTURE WORK</a:t>
            </a:r>
            <a:endParaRPr lang="en-GB" sz="4000" b="1" dirty="0">
              <a:solidFill>
                <a:srgbClr val="CC3300"/>
              </a:solidFill>
            </a:endParaRPr>
          </a:p>
          <a:p>
            <a:pPr marL="457200" indent="-457200">
              <a:buFont typeface="Arial" panose="020B0604020202020204" pitchFamily="34" charset="0"/>
              <a:buChar char="•"/>
            </a:pPr>
            <a:endParaRPr lang="en-US" sz="2800" dirty="0">
              <a:latin typeface="Georgia" panose="02040502050405020303" pitchFamily="18" charset="0"/>
            </a:endParaRPr>
          </a:p>
          <a:p>
            <a:pPr marL="457200" indent="-457200">
              <a:buFont typeface="Arial" panose="020B0604020202020204" pitchFamily="34" charset="0"/>
              <a:buChar char="•"/>
            </a:pPr>
            <a:r>
              <a:rPr lang="en-US" sz="2800" dirty="0">
                <a:latin typeface="Georgia" panose="02040502050405020303" pitchFamily="18" charset="0"/>
              </a:rPr>
              <a:t>The voters and candidates can be generated by simulating the statistics from a real election data.</a:t>
            </a:r>
          </a:p>
          <a:p>
            <a:pPr marL="457200" indent="-457200">
              <a:buFont typeface="Arial" panose="020B0604020202020204" pitchFamily="34" charset="0"/>
              <a:buChar char="•"/>
            </a:pPr>
            <a:r>
              <a:rPr lang="en-US" sz="2800" dirty="0">
                <a:latin typeface="Georgia" panose="02040502050405020303" pitchFamily="18" charset="0"/>
              </a:rPr>
              <a:t>Additional ways of strategically manipulating votes can be implemented to study their impact on the results.</a:t>
            </a:r>
          </a:p>
        </p:txBody>
      </p:sp>
      <p:sp>
        <p:nvSpPr>
          <p:cNvPr id="14340" name="Rectangle 33"/>
          <p:cNvSpPr>
            <a:spLocks noChangeArrowheads="1"/>
          </p:cNvSpPr>
          <p:nvPr/>
        </p:nvSpPr>
        <p:spPr bwMode="auto">
          <a:xfrm>
            <a:off x="1143000" y="20421600"/>
            <a:ext cx="9829800" cy="11506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AIM</a:t>
            </a:r>
            <a:endParaRPr lang="en-GB" sz="4000" b="1" dirty="0">
              <a:solidFill>
                <a:srgbClr val="CC3300"/>
              </a:solidFill>
            </a:endParaRPr>
          </a:p>
          <a:p>
            <a:r>
              <a:rPr lang="en-US" sz="2800" dirty="0"/>
              <a:t> </a:t>
            </a:r>
          </a:p>
          <a:p>
            <a:r>
              <a:rPr lang="en-US" sz="2800" dirty="0">
                <a:latin typeface="Georgia" charset="0"/>
                <a:cs typeface="Georgia" charset="0"/>
              </a:rPr>
              <a:t>This project aims to simulate these voting systems to determine which of these electoral system </a:t>
            </a:r>
          </a:p>
          <a:p>
            <a:pPr marL="457200" indent="-457200">
              <a:buFont typeface="Arial" panose="020B0604020202020204" pitchFamily="34" charset="0"/>
              <a:buChar char="•"/>
            </a:pPr>
            <a:r>
              <a:rPr lang="en-US" sz="2800" dirty="0">
                <a:latin typeface="Georgia" charset="0"/>
                <a:cs typeface="Georgia" charset="0"/>
              </a:rPr>
              <a:t>works the best in picking the most suitable candidate and </a:t>
            </a:r>
          </a:p>
          <a:p>
            <a:pPr marL="457200" indent="-457200">
              <a:buFont typeface="Arial" panose="020B0604020202020204" pitchFamily="34" charset="0"/>
              <a:buChar char="•"/>
            </a:pPr>
            <a:r>
              <a:rPr lang="en-US" sz="2800" dirty="0">
                <a:latin typeface="Georgia" charset="0"/>
                <a:cs typeface="Georgia" charset="0"/>
              </a:rPr>
              <a:t>is least prone to strategic manipulation. </a:t>
            </a:r>
          </a:p>
          <a:p>
            <a:endParaRPr lang="en-US" sz="2800" dirty="0">
              <a:latin typeface="Georgia" charset="0"/>
              <a:cs typeface="Georgia" charset="0"/>
            </a:endParaRPr>
          </a:p>
          <a:p>
            <a:r>
              <a:rPr lang="en-US" sz="2800" dirty="0">
                <a:latin typeface="Georgia" charset="0"/>
                <a:cs typeface="Georgia" charset="0"/>
              </a:rPr>
              <a:t>The hypothesis that I would like to come up with based on the definitions of each of the voting system is –</a:t>
            </a:r>
          </a:p>
          <a:p>
            <a:endParaRPr lang="en-US" sz="2800" dirty="0">
              <a:latin typeface="Georgia" charset="0"/>
              <a:cs typeface="Georgia" charset="0"/>
            </a:endParaRPr>
          </a:p>
          <a:p>
            <a:pPr marL="457200" indent="-457200">
              <a:buFont typeface="Arial" panose="020B0604020202020204" pitchFamily="34" charset="0"/>
              <a:buChar char="•"/>
            </a:pPr>
            <a:r>
              <a:rPr lang="en-US" sz="2800" dirty="0">
                <a:latin typeface="Georgia" charset="0"/>
                <a:cs typeface="Georgia" charset="0"/>
              </a:rPr>
              <a:t>The Condorcet system of voting may work the best in selecting a suitable candidate since every candidate is ranked with every other pair of candidates and the most favorable candidate gets to win.</a:t>
            </a:r>
          </a:p>
          <a:p>
            <a:pPr marL="457200" indent="-457200">
              <a:buFont typeface="Arial" panose="020B0604020202020204" pitchFamily="34" charset="0"/>
              <a:buChar char="•"/>
            </a:pPr>
            <a:r>
              <a:rPr lang="en-AU" sz="2800" dirty="0">
                <a:latin typeface="Georgia" charset="0"/>
                <a:cs typeface="Georgia" charset="0"/>
              </a:rPr>
              <a:t>The Score Voting is vulnerable to strategic manipulation since the score is very subjective and quantitative. </a:t>
            </a:r>
          </a:p>
        </p:txBody>
      </p:sp>
      <p:sp>
        <p:nvSpPr>
          <p:cNvPr id="14341" name="Rectangle 49"/>
          <p:cNvSpPr>
            <a:spLocks noChangeArrowheads="1"/>
          </p:cNvSpPr>
          <p:nvPr/>
        </p:nvSpPr>
        <p:spPr bwMode="auto">
          <a:xfrm>
            <a:off x="1143000" y="5181600"/>
            <a:ext cx="9829800" cy="14478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latin typeface="Georgia" panose="02040502050405020303" pitchFamily="18" charset="0"/>
              </a:rPr>
              <a:t>INTRODUCTION</a:t>
            </a:r>
            <a:endParaRPr lang="en-GB" sz="2800" b="1" u="sng" dirty="0">
              <a:solidFill>
                <a:schemeClr val="tx2"/>
              </a:solidFill>
              <a:latin typeface="Georgia" panose="02040502050405020303" pitchFamily="18" charset="0"/>
            </a:endParaRPr>
          </a:p>
          <a:p>
            <a:r>
              <a:rPr lang="en-US" sz="2800" b="1" dirty="0">
                <a:latin typeface="Georgia" panose="02040502050405020303" pitchFamily="18" charset="0"/>
              </a:rPr>
              <a:t> </a:t>
            </a:r>
            <a:endParaRPr lang="en-US" sz="2800" dirty="0">
              <a:latin typeface="Georgia" panose="02040502050405020303" pitchFamily="18" charset="0"/>
            </a:endParaRPr>
          </a:p>
          <a:p>
            <a:r>
              <a:rPr lang="en-US" sz="2800" dirty="0">
                <a:latin typeface="Georgia" panose="02040502050405020303" pitchFamily="18" charset="0"/>
              </a:rPr>
              <a:t>Various voting systems are being studied to determine an effective system for selecting the most eligible and suitable candidate. The different systems include plurality, runoff, </a:t>
            </a:r>
            <a:r>
              <a:rPr lang="en-US" sz="2800" dirty="0" err="1">
                <a:latin typeface="Georgia" panose="02040502050405020303" pitchFamily="18" charset="0"/>
              </a:rPr>
              <a:t>Borda</a:t>
            </a:r>
            <a:r>
              <a:rPr lang="en-US" sz="2800" dirty="0">
                <a:latin typeface="Georgia" panose="02040502050405020303" pitchFamily="18" charset="0"/>
              </a:rPr>
              <a:t>, Condorcet, and score voting. The below description provides a brief understanding of the various systems stated:</a:t>
            </a:r>
            <a:endParaRPr lang="en-US" sz="2800" dirty="0">
              <a:latin typeface="Georgia" panose="02040502050405020303" pitchFamily="18" charset="0"/>
              <a:cs typeface="Georgia" charset="0"/>
            </a:endParaRPr>
          </a:p>
          <a:p>
            <a:endParaRPr lang="en-US" sz="2800" b="1" dirty="0">
              <a:latin typeface="Georgia" panose="02040502050405020303" pitchFamily="18" charset="0"/>
              <a:cs typeface="Georgia" charset="0"/>
            </a:endParaRPr>
          </a:p>
          <a:p>
            <a:endParaRPr lang="en-US" sz="2800" dirty="0">
              <a:latin typeface="Georgia" panose="02040502050405020303" pitchFamily="18" charset="0"/>
              <a:cs typeface="Georgia" charset="0"/>
            </a:endParaRPr>
          </a:p>
          <a:p>
            <a:pPr marL="457200" indent="-457200">
              <a:buFont typeface="Arial" panose="020B0604020202020204" pitchFamily="34" charset="0"/>
              <a:buChar char="•"/>
            </a:pPr>
            <a:r>
              <a:rPr lang="en-US" sz="2800" b="1" dirty="0">
                <a:latin typeface="Georgia" panose="02040502050405020303" pitchFamily="18" charset="0"/>
                <a:cs typeface="Georgia" charset="0"/>
              </a:rPr>
              <a:t>Plurality</a:t>
            </a:r>
            <a:r>
              <a:rPr lang="en-US" sz="2800" dirty="0">
                <a:latin typeface="Georgia" panose="02040502050405020303" pitchFamily="18" charset="0"/>
                <a:cs typeface="Georgia" charset="0"/>
              </a:rPr>
              <a:t>: The </a:t>
            </a:r>
            <a:r>
              <a:rPr lang="en-US" sz="2800" dirty="0">
                <a:latin typeface="Georgia" panose="02040502050405020303" pitchFamily="18" charset="0"/>
              </a:rPr>
              <a:t>simplest system wherein each person casts one vote for their favorite candidate and the candidate with the most votes wins.</a:t>
            </a:r>
          </a:p>
          <a:p>
            <a:pPr marL="457200" indent="-457200">
              <a:buFont typeface="Arial" panose="020B0604020202020204" pitchFamily="34" charset="0"/>
              <a:buChar char="•"/>
            </a:pPr>
            <a:r>
              <a:rPr lang="en-US" sz="2800" b="1" dirty="0">
                <a:latin typeface="Georgia" panose="02040502050405020303" pitchFamily="18" charset="0"/>
                <a:cs typeface="Georgia" charset="0"/>
              </a:rPr>
              <a:t>Runoff</a:t>
            </a:r>
            <a:r>
              <a:rPr lang="en-US" sz="2800" dirty="0">
                <a:latin typeface="Georgia" panose="02040502050405020303" pitchFamily="18" charset="0"/>
                <a:cs typeface="Georgia" charset="0"/>
              </a:rPr>
              <a:t>: It is similar to plurality except that, after the first round of voting, the candidate with the least votes is eliminated and the election is repeated with the remaining candidates.</a:t>
            </a:r>
          </a:p>
          <a:p>
            <a:pPr marL="457200" indent="-457200">
              <a:buFont typeface="Arial" panose="020B0604020202020204" pitchFamily="34" charset="0"/>
              <a:buChar char="•"/>
            </a:pPr>
            <a:r>
              <a:rPr lang="en-US" sz="2800" b="1" dirty="0" err="1">
                <a:latin typeface="Georgia" panose="02040502050405020303" pitchFamily="18" charset="0"/>
                <a:cs typeface="Georgia" charset="0"/>
              </a:rPr>
              <a:t>Borda</a:t>
            </a:r>
            <a:r>
              <a:rPr lang="en-US" sz="2800" dirty="0">
                <a:latin typeface="Georgia" panose="02040502050405020303" pitchFamily="18" charset="0"/>
                <a:cs typeface="Georgia" charset="0"/>
              </a:rPr>
              <a:t>: In this system, voters don’t vote for a single candidate, rather they rank the candidates and each candidate receives points respective to their rank.</a:t>
            </a:r>
          </a:p>
          <a:p>
            <a:pPr marL="457200" indent="-457200">
              <a:buFont typeface="Arial" panose="020B0604020202020204" pitchFamily="34" charset="0"/>
              <a:buChar char="•"/>
            </a:pPr>
            <a:r>
              <a:rPr lang="en-US" sz="2800" b="1" dirty="0" err="1">
                <a:latin typeface="Georgia" panose="02040502050405020303" pitchFamily="18" charset="0"/>
                <a:cs typeface="Georgia" charset="0"/>
              </a:rPr>
              <a:t>Condocert</a:t>
            </a:r>
            <a:r>
              <a:rPr lang="en-US" sz="2800" dirty="0">
                <a:latin typeface="Georgia" panose="02040502050405020303" pitchFamily="18" charset="0"/>
                <a:cs typeface="Georgia" charset="0"/>
              </a:rPr>
              <a:t>: It runs pairwise popular elections between every possible pair of candidates. If a single candidate beats all others in these pairwise elections, that candidate is the winner.</a:t>
            </a:r>
          </a:p>
          <a:p>
            <a:pPr marL="457200" indent="-457200">
              <a:buFont typeface="Arial" panose="020B0604020202020204" pitchFamily="34" charset="0"/>
              <a:buChar char="•"/>
            </a:pPr>
            <a:r>
              <a:rPr lang="en-US" sz="2800" b="1" dirty="0">
                <a:latin typeface="Georgia" panose="02040502050405020303" pitchFamily="18" charset="0"/>
                <a:cs typeface="Georgia" charset="0"/>
              </a:rPr>
              <a:t>Score Voting</a:t>
            </a:r>
            <a:r>
              <a:rPr lang="en-US" sz="2800" dirty="0">
                <a:latin typeface="Georgia" panose="02040502050405020303" pitchFamily="18" charset="0"/>
                <a:cs typeface="Georgia" charset="0"/>
              </a:rPr>
              <a:t>: A system in which each voter gives each candidate a score on some scale and the candidate with the highest average score wins. One noteworthy difference of this system is that it does not require any ranking of the candidates since a voter can give multiple candidates the same score.</a:t>
            </a:r>
            <a:endParaRPr lang="en-US" sz="2800" b="1" dirty="0">
              <a:latin typeface="Georgia" panose="02040502050405020303" pitchFamily="18" charset="0"/>
              <a:cs typeface="Georgia" charset="0"/>
            </a:endParaRPr>
          </a:p>
          <a:p>
            <a:endParaRPr lang="en-US" sz="2800" b="1" dirty="0">
              <a:latin typeface="Georgia" panose="02040502050405020303" pitchFamily="18" charset="0"/>
              <a:cs typeface="Georgia" charset="0"/>
            </a:endParaRPr>
          </a:p>
          <a:p>
            <a:endParaRPr lang="en-US" sz="2800" b="1" dirty="0">
              <a:latin typeface="Georgia" panose="02040502050405020303" pitchFamily="18" charset="0"/>
              <a:cs typeface="Georgia" charset="0"/>
            </a:endParaRPr>
          </a:p>
          <a:p>
            <a:r>
              <a:rPr lang="en-US" sz="2800" dirty="0">
                <a:latin typeface="Georgia" panose="02040502050405020303" pitchFamily="18" charset="0"/>
                <a:cs typeface="Georgia" charset="0"/>
              </a:rPr>
              <a:t>.</a:t>
            </a:r>
          </a:p>
        </p:txBody>
      </p:sp>
      <p:sp>
        <p:nvSpPr>
          <p:cNvPr id="14342" name="Rectangle 7"/>
          <p:cNvSpPr>
            <a:spLocks noChangeArrowheads="1"/>
          </p:cNvSpPr>
          <p:nvPr/>
        </p:nvSpPr>
        <p:spPr bwMode="auto">
          <a:xfrm>
            <a:off x="11734800" y="5181600"/>
            <a:ext cx="9829800" cy="26746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dirty="0">
                <a:solidFill>
                  <a:schemeClr val="tx2"/>
                </a:solidFill>
              </a:rPr>
              <a:t>METHOD</a:t>
            </a:r>
            <a:endParaRPr lang="en-GB" sz="4000" b="1" dirty="0">
              <a:solidFill>
                <a:srgbClr val="CC3300"/>
              </a:solidFill>
            </a:endParaRPr>
          </a:p>
          <a:p>
            <a:pPr marL="381000" indent="-381000"/>
            <a:endParaRPr lang="en-US" sz="2800" b="1" dirty="0"/>
          </a:p>
          <a:p>
            <a:pPr marL="381000" indent="-381000"/>
            <a:r>
              <a:rPr lang="en-US" sz="2800" b="1" dirty="0">
                <a:latin typeface="Georgia" charset="0"/>
                <a:cs typeface="Georgia" charset="0"/>
              </a:rPr>
              <a:t>Monte Carlo Simulation is applied for simulation of voting for elections</a:t>
            </a:r>
          </a:p>
          <a:p>
            <a:pPr marL="381000" indent="-381000"/>
            <a:endParaRPr lang="en-US" sz="2800" b="1" dirty="0">
              <a:latin typeface="Georgia" charset="0"/>
              <a:cs typeface="Georgia" charset="0"/>
            </a:endParaRPr>
          </a:p>
          <a:p>
            <a:pPr marL="457200" indent="-457200">
              <a:buFont typeface="Arial" panose="020B0604020202020204" pitchFamily="34" charset="0"/>
              <a:buChar char="•"/>
            </a:pPr>
            <a:r>
              <a:rPr lang="en-US" sz="2800" b="1" dirty="0">
                <a:latin typeface="Georgia" charset="0"/>
                <a:cs typeface="Georgia" charset="0"/>
              </a:rPr>
              <a:t>Candidates</a:t>
            </a:r>
            <a:r>
              <a:rPr lang="en-US" sz="2800" dirty="0">
                <a:latin typeface="Georgia" charset="0"/>
                <a:cs typeface="Georgia" charset="0"/>
              </a:rPr>
              <a:t> – Three candidates are chosen A, B and C that will be contesting for the election. Each candidate is assigned a random fame score that signifies popularity.</a:t>
            </a:r>
          </a:p>
          <a:p>
            <a:endParaRPr lang="en-US" sz="2800" dirty="0">
              <a:latin typeface="Georgia" charset="0"/>
              <a:cs typeface="Georgia" charset="0"/>
            </a:endParaRPr>
          </a:p>
          <a:p>
            <a:pPr marL="457200" indent="-457200">
              <a:buFont typeface="Arial" panose="020B0604020202020204" pitchFamily="34" charset="0"/>
              <a:buChar char="•"/>
            </a:pPr>
            <a:r>
              <a:rPr lang="en-US" sz="2800" b="1" dirty="0">
                <a:latin typeface="Georgia" charset="0"/>
                <a:cs typeface="Georgia" charset="0"/>
              </a:rPr>
              <a:t>Voters</a:t>
            </a:r>
            <a:r>
              <a:rPr lang="en-US" sz="2800" dirty="0">
                <a:latin typeface="Georgia" charset="0"/>
                <a:cs typeface="Georgia" charset="0"/>
              </a:rPr>
              <a:t> – A random set of 100000 voters are generated each having a unique voter id and a randomly generated preferential score. This randomly generated preferential score is compared with each candidate fame score to generate preference value for each candidate. </a:t>
            </a:r>
          </a:p>
          <a:p>
            <a:endParaRPr lang="en-US" sz="2800" dirty="0">
              <a:latin typeface="Georgia" charset="0"/>
              <a:cs typeface="Georgia" charset="0"/>
            </a:endParaRPr>
          </a:p>
          <a:p>
            <a:pPr marL="457200" indent="-457200">
              <a:buFont typeface="Arial" panose="020B0604020202020204" pitchFamily="34" charset="0"/>
              <a:buChar char="•"/>
            </a:pPr>
            <a:r>
              <a:rPr lang="en-US" sz="2800" b="1" dirty="0">
                <a:latin typeface="Georgia" charset="0"/>
                <a:cs typeface="Georgia" charset="0"/>
              </a:rPr>
              <a:t>Expected Winner</a:t>
            </a:r>
            <a:r>
              <a:rPr lang="en-US" sz="2800" dirty="0">
                <a:latin typeface="Georgia" charset="0"/>
                <a:cs typeface="Georgia" charset="0"/>
              </a:rPr>
              <a:t> – This is computed purely based on summation of the preferential scores of all the voters.</a:t>
            </a:r>
          </a:p>
          <a:p>
            <a:endParaRPr lang="en-US" sz="2800" dirty="0">
              <a:latin typeface="Georgia" charset="0"/>
              <a:cs typeface="Georgia" charset="0"/>
            </a:endParaRPr>
          </a:p>
          <a:p>
            <a:pPr marL="457200" indent="-457200">
              <a:buFont typeface="Arial" panose="020B0604020202020204" pitchFamily="34" charset="0"/>
              <a:buChar char="•"/>
            </a:pPr>
            <a:r>
              <a:rPr lang="en-US" sz="2800" b="1" dirty="0">
                <a:latin typeface="Georgia" charset="0"/>
                <a:cs typeface="Georgia" charset="0"/>
              </a:rPr>
              <a:t>Generation of votes</a:t>
            </a:r>
            <a:r>
              <a:rPr lang="en-US" sz="2800" dirty="0">
                <a:latin typeface="Georgia" charset="0"/>
                <a:cs typeface="Georgia" charset="0"/>
              </a:rPr>
              <a:t> – </a:t>
            </a:r>
          </a:p>
          <a:p>
            <a:pPr marL="2651125" lvl="1" indent="-457200">
              <a:buFont typeface="Courier New" panose="02070309020205020404" pitchFamily="49" charset="0"/>
              <a:buChar char="o"/>
            </a:pPr>
            <a:r>
              <a:rPr lang="en-US" sz="2800" b="1" dirty="0">
                <a:latin typeface="Georgia" charset="0"/>
                <a:cs typeface="Georgia" charset="0"/>
              </a:rPr>
              <a:t>Honest Voters:</a:t>
            </a:r>
            <a:r>
              <a:rPr lang="en-US" sz="2800" dirty="0">
                <a:latin typeface="Georgia" charset="0"/>
                <a:cs typeface="Georgia" charset="0"/>
              </a:rPr>
              <a:t> Votes are generated based on the preferential score provided by the candidate</a:t>
            </a:r>
          </a:p>
          <a:p>
            <a:pPr marL="2651125" lvl="1" indent="-457200">
              <a:buFont typeface="Courier New" panose="02070309020205020404" pitchFamily="49" charset="0"/>
              <a:buChar char="o"/>
            </a:pPr>
            <a:r>
              <a:rPr lang="en-US" sz="2800" b="1" dirty="0">
                <a:latin typeface="Georgia" charset="0"/>
                <a:cs typeface="Georgia" charset="0"/>
              </a:rPr>
              <a:t>Strategic Manipulation in voting:</a:t>
            </a:r>
            <a:r>
              <a:rPr lang="en-US" sz="2800" dirty="0">
                <a:latin typeface="Georgia" charset="0"/>
                <a:cs typeface="Georgia" charset="0"/>
              </a:rPr>
              <a:t> The concept of strategic manipulation is introduced by changing votes of  random voters to a famous candidate instead of their preferred candidate.</a:t>
            </a:r>
          </a:p>
          <a:p>
            <a:pPr lvl="1" indent="0"/>
            <a:endParaRPr lang="en-US" sz="2800" dirty="0">
              <a:latin typeface="Georgia" charset="0"/>
              <a:cs typeface="Georgia" charset="0"/>
            </a:endParaRPr>
          </a:p>
          <a:p>
            <a:pPr marL="457200" indent="-457200">
              <a:buFont typeface="Arial" panose="020B0604020202020204" pitchFamily="34" charset="0"/>
              <a:buChar char="•"/>
            </a:pPr>
            <a:r>
              <a:rPr lang="en-US" sz="2800" dirty="0">
                <a:latin typeface="Georgia" charset="0"/>
                <a:cs typeface="Georgia" charset="0"/>
              </a:rPr>
              <a:t>A method exist per voting system to generate the winning candidate</a:t>
            </a:r>
          </a:p>
          <a:p>
            <a:endParaRPr lang="en-US" sz="2800" dirty="0">
              <a:latin typeface="Georgia" charset="0"/>
              <a:cs typeface="Georgia" charset="0"/>
            </a:endParaRPr>
          </a:p>
          <a:p>
            <a:pPr marL="457200" indent="-457200">
              <a:buFont typeface="Arial" panose="020B0604020202020204" pitchFamily="34" charset="0"/>
              <a:buChar char="•"/>
            </a:pPr>
            <a:r>
              <a:rPr lang="en-US" sz="2800" dirty="0">
                <a:latin typeface="Georgia" charset="0"/>
                <a:cs typeface="Georgia" charset="0"/>
              </a:rPr>
              <a:t>The next step involves simulating the whole process 100 times to </a:t>
            </a:r>
          </a:p>
          <a:p>
            <a:pPr marL="2651125" lvl="1" indent="-457200">
              <a:buFont typeface="Courier New" panose="02070309020205020404" pitchFamily="49" charset="0"/>
              <a:buChar char="o"/>
            </a:pPr>
            <a:r>
              <a:rPr lang="en-US" sz="2800" dirty="0">
                <a:latin typeface="Georgia" charset="0"/>
                <a:cs typeface="Georgia" charset="0"/>
              </a:rPr>
              <a:t>compute probability of each voting system generating the expected winner</a:t>
            </a:r>
          </a:p>
          <a:p>
            <a:pPr lvl="1" indent="0"/>
            <a:endParaRPr lang="en-US" sz="2800" dirty="0">
              <a:latin typeface="Georgia" charset="0"/>
              <a:cs typeface="Georgia" charset="0"/>
            </a:endParaRPr>
          </a:p>
          <a:p>
            <a:pPr marL="2651125" lvl="1" indent="-457200">
              <a:buFont typeface="Courier New" panose="02070309020205020404" pitchFamily="49" charset="0"/>
              <a:buChar char="o"/>
            </a:pPr>
            <a:r>
              <a:rPr lang="en-US" sz="2800" dirty="0">
                <a:latin typeface="Georgia" charset="0"/>
                <a:cs typeface="Georgia" charset="0"/>
              </a:rPr>
              <a:t>Identify effect of strategic manipulation on each voting system</a:t>
            </a:r>
          </a:p>
          <a:p>
            <a:pPr lvl="1" indent="0"/>
            <a:endParaRPr lang="en-US" sz="2800" dirty="0">
              <a:latin typeface="Georgia" charset="0"/>
              <a:cs typeface="Georgia" charset="0"/>
            </a:endParaRPr>
          </a:p>
          <a:p>
            <a:pPr marL="457200" indent="-457200">
              <a:buFont typeface="Arial" panose="020B0604020202020204" pitchFamily="34" charset="0"/>
              <a:buChar char="•"/>
            </a:pPr>
            <a:r>
              <a:rPr lang="en-US" sz="2800" b="1" dirty="0">
                <a:latin typeface="Georgia" charset="0"/>
                <a:cs typeface="Georgia" charset="0"/>
              </a:rPr>
              <a:t>Parallel Processing</a:t>
            </a:r>
            <a:r>
              <a:rPr lang="en-US" sz="2800" dirty="0">
                <a:latin typeface="Georgia" charset="0"/>
                <a:cs typeface="Georgia" charset="0"/>
              </a:rPr>
              <a:t> was used to simulate the results using a multiprocessing module of python library to make an async call to the </a:t>
            </a:r>
            <a:r>
              <a:rPr lang="en-US" sz="2800" dirty="0" err="1">
                <a:latin typeface="Georgia" charset="0"/>
                <a:cs typeface="Georgia" charset="0"/>
              </a:rPr>
              <a:t>run_simulation</a:t>
            </a:r>
            <a:r>
              <a:rPr lang="en-US" sz="2800" dirty="0">
                <a:latin typeface="Georgia" charset="0"/>
                <a:cs typeface="Georgia" charset="0"/>
              </a:rPr>
              <a:t>() method.</a:t>
            </a:r>
          </a:p>
          <a:p>
            <a:pPr marL="457200" indent="-457200">
              <a:buFont typeface="Arial" panose="020B0604020202020204" pitchFamily="34" charset="0"/>
              <a:buChar char="•"/>
            </a:pPr>
            <a:endParaRPr lang="en-US" sz="2800" dirty="0">
              <a:latin typeface="Georgia" charset="0"/>
              <a:cs typeface="Georgia" charset="0"/>
            </a:endParaRPr>
          </a:p>
          <a:p>
            <a:pPr marL="457200" indent="-457200">
              <a:buFont typeface="Arial" panose="020B0604020202020204" pitchFamily="34" charset="0"/>
              <a:buChar char="•"/>
            </a:pPr>
            <a:r>
              <a:rPr lang="en-US" sz="2800" dirty="0">
                <a:latin typeface="Georgia" charset="0"/>
                <a:cs typeface="Georgia" charset="0"/>
              </a:rPr>
              <a:t>Based on the number of times a voting system produced an accurate result, the </a:t>
            </a:r>
            <a:r>
              <a:rPr lang="en-US" sz="2800" b="1" dirty="0">
                <a:latin typeface="Georgia" charset="0"/>
                <a:cs typeface="Georgia" charset="0"/>
              </a:rPr>
              <a:t>probability of generating the expected results was computed</a:t>
            </a:r>
            <a:r>
              <a:rPr lang="en-US" sz="2800" dirty="0">
                <a:latin typeface="Georgia" charset="0"/>
                <a:cs typeface="Georgia" charset="0"/>
              </a:rPr>
              <a:t> and is tabulated as shown in the results section.</a:t>
            </a:r>
          </a:p>
          <a:p>
            <a:pPr marL="457200" indent="-457200">
              <a:buFont typeface="Arial" panose="020B0604020202020204" pitchFamily="34" charset="0"/>
              <a:buChar char="•"/>
            </a:pPr>
            <a:endParaRPr lang="en-US" sz="2800" dirty="0">
              <a:latin typeface="Georgia" charset="0"/>
              <a:cs typeface="Georgia" charset="0"/>
            </a:endParaRPr>
          </a:p>
          <a:p>
            <a:endParaRPr lang="en-US" sz="2800" dirty="0">
              <a:latin typeface="Georgia" charset="0"/>
              <a:cs typeface="Georgia" charset="0"/>
            </a:endParaRPr>
          </a:p>
        </p:txBody>
      </p:sp>
      <p:sp>
        <p:nvSpPr>
          <p:cNvPr id="14343" name="Rectangle 51"/>
          <p:cNvSpPr>
            <a:spLocks noChangeArrowheads="1"/>
          </p:cNvSpPr>
          <p:nvPr/>
        </p:nvSpPr>
        <p:spPr bwMode="auto">
          <a:xfrm>
            <a:off x="22326600" y="5181600"/>
            <a:ext cx="20726400" cy="12192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RESULTS</a:t>
            </a:r>
            <a:endParaRPr lang="en-GB" sz="4000" b="1" dirty="0">
              <a:solidFill>
                <a:srgbClr val="CC3300"/>
              </a:solidFill>
            </a:endParaRPr>
          </a:p>
          <a:p>
            <a:endParaRPr lang="en-US" sz="2800" dirty="0">
              <a:latin typeface="Georgia" charset="0"/>
              <a:cs typeface="Georgia" charset="0"/>
            </a:endParaRPr>
          </a:p>
          <a:p>
            <a:endParaRPr lang="en-US" sz="2800" dirty="0">
              <a:latin typeface="Georgia" charset="0"/>
              <a:cs typeface="Georgia" charset="0"/>
            </a:endParaRPr>
          </a:p>
          <a:p>
            <a:r>
              <a:rPr lang="en-US" sz="2800" dirty="0">
                <a:latin typeface="Georgia" charset="0"/>
                <a:cs typeface="Georgia" charset="0"/>
              </a:rPr>
              <a:t>Election results for various voting systems are as shown below:</a:t>
            </a:r>
          </a:p>
          <a:p>
            <a:endParaRPr lang="en-US" sz="2800" dirty="0">
              <a:latin typeface="Georgia" charset="0"/>
              <a:cs typeface="Georgia" charset="0"/>
            </a:endParaRPr>
          </a:p>
          <a:p>
            <a:pPr>
              <a:spcBef>
                <a:spcPct val="50000"/>
              </a:spcBef>
            </a:pPr>
            <a:endParaRPr lang="en-US" sz="4000" b="1" dirty="0">
              <a:solidFill>
                <a:srgbClr val="CC3300"/>
              </a:solidFill>
            </a:endParaRPr>
          </a:p>
        </p:txBody>
      </p:sp>
      <p:sp>
        <p:nvSpPr>
          <p:cNvPr id="14344" name="Rectangle 52"/>
          <p:cNvSpPr>
            <a:spLocks noChangeArrowheads="1"/>
          </p:cNvSpPr>
          <p:nvPr/>
        </p:nvSpPr>
        <p:spPr bwMode="auto">
          <a:xfrm>
            <a:off x="22326600" y="18021300"/>
            <a:ext cx="9829800" cy="139065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SNAPSHOT OF INPUTS</a:t>
            </a:r>
          </a:p>
          <a:p>
            <a:endParaRPr lang="en-US" sz="2800" dirty="0"/>
          </a:p>
        </p:txBody>
      </p:sp>
      <p:sp>
        <p:nvSpPr>
          <p:cNvPr id="14346" name="Rectangle 34"/>
          <p:cNvSpPr>
            <a:spLocks noChangeArrowheads="1"/>
          </p:cNvSpPr>
          <p:nvPr/>
        </p:nvSpPr>
        <p:spPr bwMode="auto">
          <a:xfrm>
            <a:off x="32904113" y="18059400"/>
            <a:ext cx="9829800" cy="62484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CONCLUSIONS</a:t>
            </a:r>
          </a:p>
          <a:p>
            <a:endParaRPr lang="en-US" sz="2800" dirty="0"/>
          </a:p>
          <a:p>
            <a:r>
              <a:rPr lang="en-US" sz="2800" dirty="0">
                <a:latin typeface="Georgia" panose="02040502050405020303" pitchFamily="18" charset="0"/>
              </a:rPr>
              <a:t>The following are the three important conclusions:</a:t>
            </a:r>
          </a:p>
          <a:p>
            <a:pPr marL="457200" indent="-457200">
              <a:buFont typeface="Arial" panose="020B0604020202020204" pitchFamily="34" charset="0"/>
              <a:buChar char="•"/>
            </a:pPr>
            <a:r>
              <a:rPr lang="en-US" sz="2800" dirty="0">
                <a:latin typeface="Georgia" panose="02040502050405020303" pitchFamily="18" charset="0"/>
              </a:rPr>
              <a:t>On repeatedly executing the simulation, the results show that Score voting gives the most accurate results. </a:t>
            </a:r>
          </a:p>
          <a:p>
            <a:pPr marL="457200" indent="-457200">
              <a:buFont typeface="Arial" panose="020B0604020202020204" pitchFamily="34" charset="0"/>
              <a:buChar char="•"/>
            </a:pPr>
            <a:r>
              <a:rPr lang="en-US" sz="2800" dirty="0">
                <a:latin typeface="Georgia" panose="02040502050405020303" pitchFamily="18" charset="0"/>
              </a:rPr>
              <a:t>As seen in the table above, the score voting simulation results are tweaked by strategic manipulation. </a:t>
            </a:r>
          </a:p>
          <a:p>
            <a:pPr marL="457200" indent="-457200">
              <a:buFont typeface="Arial" panose="020B0604020202020204" pitchFamily="34" charset="0"/>
              <a:buChar char="•"/>
            </a:pPr>
            <a:r>
              <a:rPr lang="en-US" sz="2800" dirty="0" err="1">
                <a:latin typeface="Georgia" panose="02040502050405020303" pitchFamily="18" charset="0"/>
              </a:rPr>
              <a:t>Borda</a:t>
            </a:r>
            <a:r>
              <a:rPr lang="en-US" sz="2800" dirty="0">
                <a:latin typeface="Georgia" panose="02040502050405020303" pitchFamily="18" charset="0"/>
              </a:rPr>
              <a:t> results have been consistently inconsistent with the expected results.</a:t>
            </a:r>
          </a:p>
        </p:txBody>
      </p:sp>
      <p:sp>
        <p:nvSpPr>
          <p:cNvPr id="14351" name="Text Box 17"/>
          <p:cNvSpPr txBox="1">
            <a:spLocks noChangeArrowheads="1"/>
          </p:cNvSpPr>
          <p:nvPr/>
        </p:nvSpPr>
        <p:spPr bwMode="auto">
          <a:xfrm>
            <a:off x="22265703" y="26581510"/>
            <a:ext cx="3505200" cy="12868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algn="r" eaLnBrk="1" hangingPunct="1"/>
            <a:r>
              <a:rPr lang="en-AU" sz="2000" b="1" i="1" dirty="0"/>
              <a:t>List of voters generated with ranking for each candidate</a:t>
            </a:r>
            <a:endParaRPr lang="en-AU" sz="2000" i="1" dirty="0"/>
          </a:p>
        </p:txBody>
      </p:sp>
      <p:sp>
        <p:nvSpPr>
          <p:cNvPr id="14352" name="Rectangle 18"/>
          <p:cNvSpPr>
            <a:spLocks noChangeArrowheads="1"/>
          </p:cNvSpPr>
          <p:nvPr/>
        </p:nvSpPr>
        <p:spPr bwMode="auto">
          <a:xfrm>
            <a:off x="26092373" y="24993600"/>
            <a:ext cx="5399087" cy="3598863"/>
          </a:xfrm>
          <a:prstGeom prst="rect">
            <a:avLst/>
          </a:prstGeom>
          <a:solidFill>
            <a:srgbClr val="EEEEEE"/>
          </a:solidFill>
          <a:ln w="9525">
            <a:solidFill>
              <a:schemeClr val="tx1"/>
            </a:solidFill>
            <a:miter lim="800000"/>
            <a:headEnd/>
            <a:tailEnd/>
          </a:ln>
        </p:spPr>
        <p:txBody>
          <a:bodyPr wrap="none" anchor="ctr"/>
          <a:lstStyle/>
          <a:p>
            <a:endParaRPr lang="en-US" sz="2800" dirty="0"/>
          </a:p>
        </p:txBody>
      </p:sp>
      <p:sp>
        <p:nvSpPr>
          <p:cNvPr id="14353" name="Rectangle 19"/>
          <p:cNvSpPr>
            <a:spLocks noChangeArrowheads="1"/>
          </p:cNvSpPr>
          <p:nvPr/>
        </p:nvSpPr>
        <p:spPr bwMode="auto">
          <a:xfrm>
            <a:off x="22742013" y="19753902"/>
            <a:ext cx="8915400"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4" name="Text Box 20"/>
          <p:cNvSpPr txBox="1">
            <a:spLocks noChangeArrowheads="1"/>
          </p:cNvSpPr>
          <p:nvPr/>
        </p:nvSpPr>
        <p:spPr bwMode="auto">
          <a:xfrm>
            <a:off x="22936200" y="23694026"/>
            <a:ext cx="89154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b="1" i="1" dirty="0"/>
              <a:t>List of voters generated with preferential scores</a:t>
            </a:r>
            <a:r>
              <a:rPr lang="en-AU" sz="2000" i="1" dirty="0"/>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49035" y="30321886"/>
            <a:ext cx="5739956" cy="996314"/>
          </a:xfrm>
          <a:prstGeom prst="rect">
            <a:avLst/>
          </a:prstGeom>
        </p:spPr>
      </p:pic>
      <p:pic>
        <p:nvPicPr>
          <p:cNvPr id="7" name="Picture 6">
            <a:extLst>
              <a:ext uri="{FF2B5EF4-FFF2-40B4-BE49-F238E27FC236}">
                <a16:creationId xmlns:a16="http://schemas.microsoft.com/office/drawing/2014/main" id="{8690ECDF-17C8-44D4-ACEF-38CC150A840E}"/>
              </a:ext>
            </a:extLst>
          </p:cNvPr>
          <p:cNvPicPr>
            <a:picLocks noChangeAspect="1"/>
          </p:cNvPicPr>
          <p:nvPr/>
        </p:nvPicPr>
        <p:blipFill>
          <a:blip r:embed="rId3"/>
          <a:stretch>
            <a:fillRect/>
          </a:stretch>
        </p:blipFill>
        <p:spPr>
          <a:xfrm>
            <a:off x="26576560" y="25049956"/>
            <a:ext cx="3695700" cy="3486150"/>
          </a:xfrm>
          <a:prstGeom prst="rect">
            <a:avLst/>
          </a:prstGeom>
        </p:spPr>
      </p:pic>
      <p:sp>
        <p:nvSpPr>
          <p:cNvPr id="29" name="Rectangle 18">
            <a:extLst>
              <a:ext uri="{FF2B5EF4-FFF2-40B4-BE49-F238E27FC236}">
                <a16:creationId xmlns:a16="http://schemas.microsoft.com/office/drawing/2014/main" id="{FFC366B7-02BB-43AD-B19F-5B0550BF5C6C}"/>
              </a:ext>
            </a:extLst>
          </p:cNvPr>
          <p:cNvSpPr>
            <a:spLocks noChangeArrowheads="1"/>
          </p:cNvSpPr>
          <p:nvPr/>
        </p:nvSpPr>
        <p:spPr bwMode="auto">
          <a:xfrm>
            <a:off x="26020141" y="29917475"/>
            <a:ext cx="5399087" cy="876508"/>
          </a:xfrm>
          <a:prstGeom prst="rect">
            <a:avLst/>
          </a:prstGeom>
          <a:solidFill>
            <a:srgbClr val="EEEEEE"/>
          </a:solidFill>
          <a:ln w="9525">
            <a:solidFill>
              <a:schemeClr val="tx1"/>
            </a:solidFill>
            <a:miter lim="800000"/>
            <a:headEnd/>
            <a:tailEnd/>
          </a:ln>
        </p:spPr>
        <p:txBody>
          <a:bodyPr wrap="none" anchor="ctr"/>
          <a:lstStyle/>
          <a:p>
            <a:endParaRPr lang="en-US" sz="2800" dirty="0"/>
          </a:p>
        </p:txBody>
      </p:sp>
      <p:sp>
        <p:nvSpPr>
          <p:cNvPr id="30" name="Text Box 20">
            <a:extLst>
              <a:ext uri="{FF2B5EF4-FFF2-40B4-BE49-F238E27FC236}">
                <a16:creationId xmlns:a16="http://schemas.microsoft.com/office/drawing/2014/main" id="{3DFC37F0-03C0-4524-9CA3-7456FB70F1B7}"/>
              </a:ext>
            </a:extLst>
          </p:cNvPr>
          <p:cNvSpPr txBox="1">
            <a:spLocks noChangeArrowheads="1"/>
          </p:cNvSpPr>
          <p:nvPr/>
        </p:nvSpPr>
        <p:spPr bwMode="auto">
          <a:xfrm>
            <a:off x="23393546" y="30243578"/>
            <a:ext cx="275436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b="1" i="1" dirty="0"/>
              <a:t>Expected Winner</a:t>
            </a:r>
            <a:endParaRPr lang="en-AU" sz="2000" i="1" dirty="0"/>
          </a:p>
        </p:txBody>
      </p:sp>
      <p:graphicFrame>
        <p:nvGraphicFramePr>
          <p:cNvPr id="11" name="Table 10">
            <a:extLst>
              <a:ext uri="{FF2B5EF4-FFF2-40B4-BE49-F238E27FC236}">
                <a16:creationId xmlns:a16="http://schemas.microsoft.com/office/drawing/2014/main" id="{A2645947-12E4-4FB9-B3B2-671C591407DE}"/>
              </a:ext>
            </a:extLst>
          </p:cNvPr>
          <p:cNvGraphicFramePr>
            <a:graphicFrameLocks noGrp="1"/>
          </p:cNvGraphicFramePr>
          <p:nvPr>
            <p:extLst>
              <p:ext uri="{D42A27DB-BD31-4B8C-83A1-F6EECF244321}">
                <p14:modId xmlns:p14="http://schemas.microsoft.com/office/powerpoint/2010/main" val="573750086"/>
              </p:ext>
            </p:extLst>
          </p:nvPr>
        </p:nvGraphicFramePr>
        <p:xfrm>
          <a:off x="22783800" y="7789974"/>
          <a:ext cx="19431000" cy="8669226"/>
        </p:xfrm>
        <a:graphic>
          <a:graphicData uri="http://schemas.openxmlformats.org/drawingml/2006/table">
            <a:tbl>
              <a:tblPr firstRow="1" bandRow="1">
                <a:tableStyleId>{5C22544A-7EE6-4342-B048-85BDC9FD1C3A}</a:tableStyleId>
              </a:tblPr>
              <a:tblGrid>
                <a:gridCol w="6477000">
                  <a:extLst>
                    <a:ext uri="{9D8B030D-6E8A-4147-A177-3AD203B41FA5}">
                      <a16:colId xmlns:a16="http://schemas.microsoft.com/office/drawing/2014/main" val="1795879618"/>
                    </a:ext>
                  </a:extLst>
                </a:gridCol>
                <a:gridCol w="6477000">
                  <a:extLst>
                    <a:ext uri="{9D8B030D-6E8A-4147-A177-3AD203B41FA5}">
                      <a16:colId xmlns:a16="http://schemas.microsoft.com/office/drawing/2014/main" val="387431267"/>
                    </a:ext>
                  </a:extLst>
                </a:gridCol>
                <a:gridCol w="6477000">
                  <a:extLst>
                    <a:ext uri="{9D8B030D-6E8A-4147-A177-3AD203B41FA5}">
                      <a16:colId xmlns:a16="http://schemas.microsoft.com/office/drawing/2014/main" val="1036781540"/>
                    </a:ext>
                  </a:extLst>
                </a:gridCol>
              </a:tblGrid>
              <a:tr h="1444871">
                <a:tc>
                  <a:txBody>
                    <a:bodyPr/>
                    <a:lstStyle/>
                    <a:p>
                      <a:endParaRPr lang="en-US" sz="2800" dirty="0">
                        <a:latin typeface="Georgia" panose="02040502050405020303" pitchFamily="18" charset="0"/>
                      </a:endParaRPr>
                    </a:p>
                    <a:p>
                      <a:r>
                        <a:rPr lang="en-US" sz="2800" dirty="0">
                          <a:latin typeface="Georgia" panose="02040502050405020303" pitchFamily="18" charset="0"/>
                        </a:rPr>
                        <a:t>Voting System</a:t>
                      </a:r>
                    </a:p>
                  </a:txBody>
                  <a:tcPr/>
                </a:tc>
                <a:tc>
                  <a:txBody>
                    <a:bodyPr/>
                    <a:lstStyle/>
                    <a:p>
                      <a:endParaRPr lang="en-US" sz="2800" dirty="0">
                        <a:latin typeface="Georgia" panose="02040502050405020303" pitchFamily="18" charset="0"/>
                      </a:endParaRPr>
                    </a:p>
                    <a:p>
                      <a:r>
                        <a:rPr lang="en-US" sz="2800" dirty="0">
                          <a:latin typeface="Georgia" panose="02040502050405020303" pitchFamily="18" charset="0"/>
                        </a:rPr>
                        <a:t>Probability of accurate results (without strategy)</a:t>
                      </a:r>
                    </a:p>
                  </a:txBody>
                  <a:tcPr/>
                </a:tc>
                <a:tc>
                  <a:txBody>
                    <a:bodyPr/>
                    <a:lstStyle/>
                    <a:p>
                      <a:endParaRPr lang="en-US" sz="2800" dirty="0">
                        <a:latin typeface="Georgia" panose="02040502050405020303" pitchFamily="18" charset="0"/>
                      </a:endParaRPr>
                    </a:p>
                    <a:p>
                      <a:r>
                        <a:rPr lang="en-US" sz="2800" dirty="0">
                          <a:latin typeface="Georgia" panose="02040502050405020303" pitchFamily="18" charset="0"/>
                        </a:rPr>
                        <a:t>Probability of accurate results with strategic manipulation</a:t>
                      </a:r>
                    </a:p>
                  </a:txBody>
                  <a:tcPr/>
                </a:tc>
                <a:extLst>
                  <a:ext uri="{0D108BD9-81ED-4DB2-BD59-A6C34878D82A}">
                    <a16:rowId xmlns:a16="http://schemas.microsoft.com/office/drawing/2014/main" val="1089867179"/>
                  </a:ext>
                </a:extLst>
              </a:tr>
              <a:tr h="1444871">
                <a:tc>
                  <a:txBody>
                    <a:bodyPr/>
                    <a:lstStyle/>
                    <a:p>
                      <a:r>
                        <a:rPr lang="en-US" sz="2800" dirty="0">
                          <a:latin typeface="Georgia" panose="02040502050405020303" pitchFamily="18" charset="0"/>
                        </a:rPr>
                        <a:t>Plurality</a:t>
                      </a:r>
                    </a:p>
                  </a:txBody>
                  <a:tcPr/>
                </a:tc>
                <a:tc>
                  <a:txBody>
                    <a:bodyPr/>
                    <a:lstStyle/>
                    <a:p>
                      <a:r>
                        <a:rPr lang="en-US" sz="2800" dirty="0">
                          <a:latin typeface="Georgia" panose="02040502050405020303" pitchFamily="18" charset="0"/>
                        </a:rPr>
                        <a:t>0.42</a:t>
                      </a:r>
                    </a:p>
                  </a:txBody>
                  <a:tcPr/>
                </a:tc>
                <a:tc>
                  <a:txBody>
                    <a:bodyPr/>
                    <a:lstStyle/>
                    <a:p>
                      <a:r>
                        <a:rPr lang="en-US" sz="2800" dirty="0">
                          <a:latin typeface="Georgia" panose="02040502050405020303" pitchFamily="18" charset="0"/>
                        </a:rPr>
                        <a:t>0.42</a:t>
                      </a:r>
                    </a:p>
                  </a:txBody>
                  <a:tcPr/>
                </a:tc>
                <a:extLst>
                  <a:ext uri="{0D108BD9-81ED-4DB2-BD59-A6C34878D82A}">
                    <a16:rowId xmlns:a16="http://schemas.microsoft.com/office/drawing/2014/main" val="2623895241"/>
                  </a:ext>
                </a:extLst>
              </a:tr>
              <a:tr h="1444871">
                <a:tc>
                  <a:txBody>
                    <a:bodyPr/>
                    <a:lstStyle/>
                    <a:p>
                      <a:r>
                        <a:rPr lang="en-US" sz="2800" dirty="0">
                          <a:latin typeface="Georgia" panose="02040502050405020303" pitchFamily="18" charset="0"/>
                        </a:rPr>
                        <a:t>Runoff</a:t>
                      </a:r>
                    </a:p>
                  </a:txBody>
                  <a:tcPr/>
                </a:tc>
                <a:tc>
                  <a:txBody>
                    <a:bodyPr/>
                    <a:lstStyle/>
                    <a:p>
                      <a:r>
                        <a:rPr lang="en-US" sz="2800" dirty="0">
                          <a:latin typeface="Georgia" panose="02040502050405020303" pitchFamily="18" charset="0"/>
                        </a:rPr>
                        <a:t>0.7</a:t>
                      </a:r>
                    </a:p>
                  </a:txBody>
                  <a:tcPr/>
                </a:tc>
                <a:tc>
                  <a:txBody>
                    <a:bodyPr/>
                    <a:lstStyle/>
                    <a:p>
                      <a:r>
                        <a:rPr lang="en-US" sz="2800" dirty="0">
                          <a:latin typeface="Georgia" panose="02040502050405020303" pitchFamily="18" charset="0"/>
                        </a:rPr>
                        <a:t>0.7</a:t>
                      </a:r>
                    </a:p>
                  </a:txBody>
                  <a:tcPr/>
                </a:tc>
                <a:extLst>
                  <a:ext uri="{0D108BD9-81ED-4DB2-BD59-A6C34878D82A}">
                    <a16:rowId xmlns:a16="http://schemas.microsoft.com/office/drawing/2014/main" val="1895524550"/>
                  </a:ext>
                </a:extLst>
              </a:tr>
              <a:tr h="1444871">
                <a:tc>
                  <a:txBody>
                    <a:bodyPr/>
                    <a:lstStyle/>
                    <a:p>
                      <a:r>
                        <a:rPr lang="en-US" sz="2800" dirty="0" err="1">
                          <a:latin typeface="Georgia" panose="02040502050405020303" pitchFamily="18" charset="0"/>
                        </a:rPr>
                        <a:t>Borda</a:t>
                      </a:r>
                      <a:endParaRPr lang="en-US" sz="2800" dirty="0">
                        <a:latin typeface="Georgia" panose="02040502050405020303" pitchFamily="18" charset="0"/>
                      </a:endParaRPr>
                    </a:p>
                  </a:txBody>
                  <a:tcPr/>
                </a:tc>
                <a:tc>
                  <a:txBody>
                    <a:bodyPr/>
                    <a:lstStyle/>
                    <a:p>
                      <a:r>
                        <a:rPr lang="en-US" sz="2800" dirty="0">
                          <a:latin typeface="Georgia" panose="02040502050405020303" pitchFamily="18" charset="0"/>
                        </a:rPr>
                        <a:t>0.0</a:t>
                      </a:r>
                    </a:p>
                  </a:txBody>
                  <a:tcPr/>
                </a:tc>
                <a:tc>
                  <a:txBody>
                    <a:bodyPr/>
                    <a:lstStyle/>
                    <a:p>
                      <a:endParaRPr lang="en-US" sz="2800" dirty="0">
                        <a:latin typeface="Georgia" panose="02040502050405020303" pitchFamily="18" charset="0"/>
                      </a:endParaRPr>
                    </a:p>
                  </a:txBody>
                  <a:tcPr/>
                </a:tc>
                <a:extLst>
                  <a:ext uri="{0D108BD9-81ED-4DB2-BD59-A6C34878D82A}">
                    <a16:rowId xmlns:a16="http://schemas.microsoft.com/office/drawing/2014/main" val="3681333408"/>
                  </a:ext>
                </a:extLst>
              </a:tr>
              <a:tr h="1444871">
                <a:tc>
                  <a:txBody>
                    <a:bodyPr/>
                    <a:lstStyle/>
                    <a:p>
                      <a:r>
                        <a:rPr lang="en-US" sz="2800" dirty="0" err="1">
                          <a:latin typeface="Georgia" panose="02040502050405020303" pitchFamily="18" charset="0"/>
                        </a:rPr>
                        <a:t>Condocert</a:t>
                      </a:r>
                      <a:endParaRPr lang="en-US" sz="2800" dirty="0">
                        <a:latin typeface="Georgia" panose="02040502050405020303" pitchFamily="18" charset="0"/>
                      </a:endParaRPr>
                    </a:p>
                  </a:txBody>
                  <a:tcPr/>
                </a:tc>
                <a:tc>
                  <a:txBody>
                    <a:bodyPr/>
                    <a:lstStyle/>
                    <a:p>
                      <a:r>
                        <a:rPr lang="en-US" sz="2800" dirty="0">
                          <a:latin typeface="Georgia" panose="02040502050405020303" pitchFamily="18" charset="0"/>
                        </a:rPr>
                        <a:t>0.58</a:t>
                      </a:r>
                    </a:p>
                  </a:txBody>
                  <a:tcPr/>
                </a:tc>
                <a:tc>
                  <a:txBody>
                    <a:bodyPr/>
                    <a:lstStyle/>
                    <a:p>
                      <a:r>
                        <a:rPr lang="en-US" sz="2800" dirty="0">
                          <a:latin typeface="Georgia" panose="02040502050405020303" pitchFamily="18" charset="0"/>
                        </a:rPr>
                        <a:t>0.42</a:t>
                      </a:r>
                    </a:p>
                  </a:txBody>
                  <a:tcPr/>
                </a:tc>
                <a:extLst>
                  <a:ext uri="{0D108BD9-81ED-4DB2-BD59-A6C34878D82A}">
                    <a16:rowId xmlns:a16="http://schemas.microsoft.com/office/drawing/2014/main" val="263790596"/>
                  </a:ext>
                </a:extLst>
              </a:tr>
              <a:tr h="1444871">
                <a:tc>
                  <a:txBody>
                    <a:bodyPr/>
                    <a:lstStyle/>
                    <a:p>
                      <a:r>
                        <a:rPr lang="en-US" sz="2800" dirty="0">
                          <a:latin typeface="Georgia" panose="02040502050405020303" pitchFamily="18" charset="0"/>
                        </a:rPr>
                        <a:t>Score Voting</a:t>
                      </a:r>
                    </a:p>
                  </a:txBody>
                  <a:tcPr/>
                </a:tc>
                <a:tc>
                  <a:txBody>
                    <a:bodyPr/>
                    <a:lstStyle/>
                    <a:p>
                      <a:r>
                        <a:rPr lang="en-US" sz="2800" dirty="0">
                          <a:latin typeface="Georgia" panose="02040502050405020303" pitchFamily="18" charset="0"/>
                        </a:rPr>
                        <a:t>1.0</a:t>
                      </a:r>
                    </a:p>
                  </a:txBody>
                  <a:tcPr/>
                </a:tc>
                <a:tc>
                  <a:txBody>
                    <a:bodyPr/>
                    <a:lstStyle/>
                    <a:p>
                      <a:r>
                        <a:rPr lang="en-US" sz="2800" dirty="0">
                          <a:latin typeface="Georgia" panose="02040502050405020303" pitchFamily="18" charset="0"/>
                        </a:rPr>
                        <a:t>0.27</a:t>
                      </a:r>
                    </a:p>
                  </a:txBody>
                  <a:tcPr/>
                </a:tc>
                <a:extLst>
                  <a:ext uri="{0D108BD9-81ED-4DB2-BD59-A6C34878D82A}">
                    <a16:rowId xmlns:a16="http://schemas.microsoft.com/office/drawing/2014/main" val="2846939414"/>
                  </a:ext>
                </a:extLst>
              </a:tr>
            </a:tbl>
          </a:graphicData>
        </a:graphic>
      </p:graphicFrame>
      <p:pic>
        <p:nvPicPr>
          <p:cNvPr id="12" name="Picture 11">
            <a:extLst>
              <a:ext uri="{FF2B5EF4-FFF2-40B4-BE49-F238E27FC236}">
                <a16:creationId xmlns:a16="http://schemas.microsoft.com/office/drawing/2014/main" id="{1EF8F846-AAA2-4C40-8203-4AA24EC11EDE}"/>
              </a:ext>
            </a:extLst>
          </p:cNvPr>
          <p:cNvPicPr>
            <a:picLocks noChangeAspect="1"/>
          </p:cNvPicPr>
          <p:nvPr/>
        </p:nvPicPr>
        <p:blipFill>
          <a:blip r:embed="rId4"/>
          <a:stretch>
            <a:fillRect/>
          </a:stretch>
        </p:blipFill>
        <p:spPr>
          <a:xfrm>
            <a:off x="26909909" y="30321886"/>
            <a:ext cx="2286000" cy="266700"/>
          </a:xfrm>
          <a:prstGeom prst="rect">
            <a:avLst/>
          </a:prstGeom>
        </p:spPr>
      </p:pic>
      <p:pic>
        <p:nvPicPr>
          <p:cNvPr id="13" name="Picture 12">
            <a:extLst>
              <a:ext uri="{FF2B5EF4-FFF2-40B4-BE49-F238E27FC236}">
                <a16:creationId xmlns:a16="http://schemas.microsoft.com/office/drawing/2014/main" id="{C9F45AAC-CA55-4200-BBB2-EB17D2D77D18}"/>
              </a:ext>
            </a:extLst>
          </p:cNvPr>
          <p:cNvPicPr>
            <a:picLocks noChangeAspect="1"/>
          </p:cNvPicPr>
          <p:nvPr/>
        </p:nvPicPr>
        <p:blipFill>
          <a:blip r:embed="rId5"/>
          <a:stretch>
            <a:fillRect/>
          </a:stretch>
        </p:blipFill>
        <p:spPr>
          <a:xfrm>
            <a:off x="22783800" y="19808325"/>
            <a:ext cx="3955947" cy="3209925"/>
          </a:xfrm>
          <a:prstGeom prst="rect">
            <a:avLst/>
          </a:prstGeom>
        </p:spPr>
      </p:pic>
      <p:pic>
        <p:nvPicPr>
          <p:cNvPr id="14" name="Picture 13">
            <a:extLst>
              <a:ext uri="{FF2B5EF4-FFF2-40B4-BE49-F238E27FC236}">
                <a16:creationId xmlns:a16="http://schemas.microsoft.com/office/drawing/2014/main" id="{223C4E03-4D61-4D4D-B079-3A13BBA96E61}"/>
              </a:ext>
            </a:extLst>
          </p:cNvPr>
          <p:cNvPicPr>
            <a:picLocks noChangeAspect="1"/>
          </p:cNvPicPr>
          <p:nvPr/>
        </p:nvPicPr>
        <p:blipFill>
          <a:blip r:embed="rId6"/>
          <a:stretch>
            <a:fillRect/>
          </a:stretch>
        </p:blipFill>
        <p:spPr>
          <a:xfrm>
            <a:off x="26746200" y="19835108"/>
            <a:ext cx="4745260" cy="3171825"/>
          </a:xfrm>
          <a:prstGeom prst="rect">
            <a:avLst/>
          </a:prstGeom>
        </p:spPr>
      </p:pic>
    </p:spTree>
    <p:extLst>
      <p:ext uri="{BB962C8B-B14F-4D97-AF65-F5344CB8AC3E}">
        <p14:creationId xmlns:p14="http://schemas.microsoft.com/office/powerpoint/2010/main" val="1761847427"/>
      </p:ext>
    </p:extLst>
  </p:cSld>
  <p:clrMapOvr>
    <a:masterClrMapping/>
  </p:clrMapOvr>
</p:sld>
</file>

<file path=ppt/theme/theme1.xml><?xml version="1.0" encoding="utf-8"?>
<a:theme xmlns:a="http://schemas.openxmlformats.org/drawingml/2006/main"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Research_poster_template</Template>
  <TotalTime>429</TotalTime>
  <Words>429</Words>
  <Application>Microsoft Office PowerPoint</Application>
  <PresentationFormat>Custom</PresentationFormat>
  <Paragraphs>87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MS PGothic</vt:lpstr>
      <vt:lpstr>Arial</vt:lpstr>
      <vt:lpstr>Arial Black</vt:lpstr>
      <vt:lpstr>Calibri</vt:lpstr>
      <vt:lpstr>Courier New</vt:lpstr>
      <vt:lpstr>Georgia</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gaura</dc:creator>
  <cp:keywords/>
  <dc:description/>
  <cp:lastModifiedBy>Gaurav Dharra</cp:lastModifiedBy>
  <cp:revision>1</cp:revision>
  <cp:lastPrinted>2009-06-18T18:06:01Z</cp:lastPrinted>
  <dcterms:created xsi:type="dcterms:W3CDTF">2019-04-24T16:16:36Z</dcterms:created>
  <dcterms:modified xsi:type="dcterms:W3CDTF">2019-04-24T23:47:47Z</dcterms:modified>
  <cp:category/>
</cp:coreProperties>
</file>