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9144000" cy="6858000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charset="0"/>
        <a:ea typeface="宋体" charset="0"/>
        <a:cs typeface="Droid Sans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161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deen Mohammed" initials="MM" lastIdx="1" clrIdx="0">
    <p:extLst>
      <p:ext uri="{19B8F6BF-5375-455C-9EA6-DF929625EA0E}">
        <p15:presenceInfo xmlns:p15="http://schemas.microsoft.com/office/powerpoint/2012/main" userId="16443af7d786e1e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112" d="100"/>
          <a:sy n="112" d="100"/>
        </p:scale>
        <p:origin x="0" y="0"/>
      </p:cViewPr>
      <p:guideLst>
        <p:guide orient="horz" pos="2880"/>
        <p:guide pos="16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11T14:34:11.070" idx="1">
    <p:pos x="4896" y="2419"/>
    <p:text>Student portfolio 
</p:text>
    <p:extLst>
      <p:ext uri="{C676402C-5697-4E1C-873F-D02D1690AC5C}">
        <p15:threadingInfo xmlns:p15="http://schemas.microsoft.com/office/powerpoint/2012/main" timeZoneBias="-33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‹#›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charset="0"/>
                <a:ea typeface="等线" charset="0"/>
                <a:cs typeface="Calibri" charset="0"/>
              </a:rPr>
              <a:t>9/11/2025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20" name="Object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l"/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35022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charset="0"/>
        <a:ea typeface="等线" charset="0"/>
        <a:cs typeface="Calibri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  <p:sp>
        <p:nvSpPr>
          <p:cNvPr id="49" name="Object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50" name="Text box"/>
          <p:cNvSpPr>
            <a:spLocks noGrp="1"/>
          </p:cNvSpPr>
          <p:nvPr>
            <p:ph type="body" idx="1"/>
          </p:nvPr>
        </p:nvSpPr>
        <p:spPr>
          <a:xfrm>
            <a:off x="1219200" y="3300412"/>
            <a:ext cx="9753600" cy="270033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sp>
        <p:nvSpPr>
          <p:cNvPr id="51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charset="0"/>
                <a:ea typeface="宋体" charset="0"/>
                <a:cs typeface="Lucida Sans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7054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10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9281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11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99686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12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959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2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097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3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971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4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9713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5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015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6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1914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7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2810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8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3538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 noRot="1" noChangeAspect="1"/>
          </p:cNvSpPr>
          <p:nvPr>
            <p:ph type="sldImg"/>
          </p:nvPr>
        </p:nvSpPr>
        <p:spPr>
          <a:xfrm>
            <a:off x="4552950" y="857250"/>
            <a:ext cx="3086100" cy="2314575"/>
          </a:xfrm>
        </p:spPr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3" name="Text box"/>
          <p:cNvSpPr>
            <a:spLocks noGrp="1"/>
          </p:cNvSpPr>
          <p:nvPr>
            <p:ph type="sldNum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charset="0"/>
                <a:ea typeface="等线" charset="0"/>
                <a:cs typeface="Calibri" charset="0"/>
              </a:rPr>
              <a:t>9</a:t>
            </a:fld>
            <a:endParaRPr lang="zh-CN" altLang="en-US" sz="1200">
              <a:latin typeface="Calibri" charset="0"/>
              <a:ea typeface="等线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5719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 useBgFill="1">
        <p:nvSpPr>
          <p:cNvPr id="12" name="Freeform 11"/>
          <p:cNvSpPr/>
          <p:nvPr/>
        </p:nvSpPr>
        <p:spPr>
          <a:xfrm>
            <a:off x="-15875" y="0"/>
            <a:ext cx="11683810" cy="6588125"/>
          </a:xfrm>
          <a:custGeom>
            <a:avLst/>
            <a:gdLst/>
            <a:ahLst/>
            <a:cxnLst/>
            <a:rect l="l" t="t" r="r" b="b"/>
            <a:pathLst>
              <a:path w="11683810" h="6588125">
                <a:moveTo>
                  <a:pt x="0" y="0"/>
                </a:moveTo>
                <a:lnTo>
                  <a:pt x="11318691" y="0"/>
                </a:lnTo>
                <a:lnTo>
                  <a:pt x="11683810" y="5976938"/>
                </a:lnTo>
                <a:lnTo>
                  <a:pt x="15875" y="6588125"/>
                </a:lnTo>
                <a:cubicBezTo>
                  <a:pt x="10583" y="4386792"/>
                  <a:pt x="5292" y="2185458"/>
                  <a:pt x="0" y="0"/>
                </a:cubicBezTo>
                <a:close/>
              </a:path>
            </a:pathLst>
          </a:custGeom>
          <a:ln>
            <a:noFill/>
          </a:ln>
          <a:effectLst>
            <a:outerShdw blurRad="101600" dist="152400" dir="4380000" algn="tl" rotWithShape="0">
              <a:srgbClr val="000000">
                <a:alpha val="43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4" name="Freeform 13"/>
          <p:cNvSpPr/>
          <p:nvPr/>
        </p:nvSpPr>
        <p:spPr>
          <a:xfrm>
            <a:off x="0" y="4282257"/>
            <a:ext cx="11329257" cy="2028845"/>
          </a:xfrm>
          <a:custGeom>
            <a:avLst/>
            <a:gdLst/>
            <a:ahLst/>
            <a:cxnLst/>
            <a:rect l="l" t="t" r="r" b="b"/>
            <a:pathLst>
              <a:path w="11329257" h="2028845">
                <a:moveTo>
                  <a:pt x="0" y="588520"/>
                </a:moveTo>
                <a:lnTo>
                  <a:pt x="11244075" y="0"/>
                </a:lnTo>
                <a:lnTo>
                  <a:pt x="11329257" y="1424838"/>
                </a:lnTo>
                <a:lnTo>
                  <a:pt x="0" y="2028845"/>
                </a:lnTo>
                <a:lnTo>
                  <a:pt x="0" y="58852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Freeform 25"/>
          <p:cNvSpPr/>
          <p:nvPr/>
        </p:nvSpPr>
        <p:spPr>
          <a:xfrm>
            <a:off x="0" y="0"/>
            <a:ext cx="8719579" cy="456877"/>
          </a:xfrm>
          <a:custGeom>
            <a:avLst/>
            <a:gdLst/>
            <a:ahLst/>
            <a:cxnLst/>
            <a:rect l="l" t="t" r="r" b="b"/>
            <a:pathLst>
              <a:path w="8719579" h="456877">
                <a:moveTo>
                  <a:pt x="0" y="0"/>
                </a:moveTo>
                <a:lnTo>
                  <a:pt x="8719579" y="0"/>
                </a:lnTo>
                <a:lnTo>
                  <a:pt x="0" y="456877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Freeform 14"/>
          <p:cNvSpPr/>
          <p:nvPr/>
        </p:nvSpPr>
        <p:spPr>
          <a:xfrm rot="21420000">
            <a:off x="-161800" y="293317"/>
            <a:ext cx="11367116" cy="5751804"/>
          </a:xfrm>
          <a:custGeom>
            <a:avLst/>
            <a:gdLst/>
            <a:ahLst/>
            <a:cxnLst/>
            <a:rect l="l" t="t" r="r" b="b"/>
            <a:pathLst>
              <a:path w="11367116" h="5751804">
                <a:moveTo>
                  <a:pt x="11346705" y="0"/>
                </a:moveTo>
                <a:cubicBezTo>
                  <a:pt x="11353509" y="1915114"/>
                  <a:pt x="11360312" y="3830229"/>
                  <a:pt x="11367116" y="5745343"/>
                </a:cubicBezTo>
                <a:lnTo>
                  <a:pt x="0" y="5751804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891201" y="662656"/>
            <a:ext cx="9755187" cy="2766528"/>
          </a:xfrm>
        </p:spPr>
        <p:txBody>
          <a:bodyPr anchor="b">
            <a:normAutofit/>
          </a:bodyPr>
          <a:lstStyle>
            <a:lvl1pPr algn="r">
              <a:defRPr sz="8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983062" y="3505209"/>
            <a:ext cx="9755187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4948541" y="4578463"/>
            <a:ext cx="6143653" cy="1163112"/>
          </a:xfrm>
        </p:spPr>
        <p:txBody>
          <a:bodyPr/>
          <a:lstStyle>
            <a:lvl1pPr algn="ctr">
              <a:defRPr sz="5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7AFFB9B-9FB8-469E-96F9-4D32314110B6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5560" y="4883024"/>
            <a:ext cx="4047239" cy="1195538"/>
          </a:xfrm>
        </p:spPr>
        <p:txBody>
          <a:bodyPr vert="horz" lIns="91440" tIns="45720" rIns="91440" bIns="45720" rtlCol="0" anchor="ctr"/>
          <a:lstStyle>
            <a:lvl1pPr algn="r">
              <a:defRPr lang="en-US" sz="5400" dirty="0"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9851758" y="3832648"/>
            <a:ext cx="907186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5" name="5-Point Star 24"/>
          <p:cNvSpPr/>
          <p:nvPr/>
        </p:nvSpPr>
        <p:spPr>
          <a:xfrm rot="21420000">
            <a:off x="4221385" y="5111356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90349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106333"/>
            <a:ext cx="10394708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801" y="685799"/>
            <a:ext cx="10392513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80" y="4702923"/>
            <a:ext cx="10394728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2AC3-6A0B-4169-B1EA-E3AE8B351BDD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16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902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79" y="4106333"/>
            <a:ext cx="10394729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B9363-8B87-41B7-9F8E-64519CBB8F34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5595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1732" y="685800"/>
            <a:ext cx="9525020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550264" y="3610032"/>
            <a:ext cx="8667956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4106334"/>
            <a:ext cx="1039688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F5746-5284-4951-9F37-7AE924EDBCB7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85801" y="89262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473083" y="292282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131221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723854"/>
            <a:ext cx="10394707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247468"/>
            <a:ext cx="10394707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98B29-7265-4A65-A2A4-6703C057B7C1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2269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802" y="685800"/>
            <a:ext cx="10394706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802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4622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234621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70380" y="206339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770380" y="2639658"/>
            <a:ext cx="3310128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BA082-94DF-4C4B-A041-6624924AB0A8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0786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9184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780" y="2063395"/>
            <a:ext cx="3310128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91840" y="4389287"/>
            <a:ext cx="3310128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37410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235999" y="2063395"/>
            <a:ext cx="3310128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235999" y="4389286"/>
            <a:ext cx="3310128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768944" y="3813025"/>
            <a:ext cx="33101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768819" y="2063394"/>
            <a:ext cx="3310128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768819" y="4389284"/>
            <a:ext cx="3310128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686C4-3AB5-4E0C-86CA-FB108C350AA9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1710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2063396"/>
            <a:ext cx="10394707" cy="331119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F1211-4E0C-4AB3-B04F-585959BDAFE8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759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15862" y="685800"/>
            <a:ext cx="2264646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800" y="685800"/>
            <a:ext cx="7904431" cy="4688785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DECAF-D3BE-4069-9C78-642ECCD01477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3760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Combination"/>
          <p:cNvGrpSpPr>
            <a:grpSpLocks/>
          </p:cNvGrpSpPr>
          <p:nvPr/>
        </p:nvGrpSpPr>
        <p:grpSpPr>
          <a:xfrm>
            <a:off x="0" y="-8466"/>
            <a:ext cx="9144000" cy="6866467"/>
            <a:chOff x="0" y="-8466"/>
            <a:chExt cx="9144000" cy="6866467"/>
          </a:xfrm>
        </p:grpSpPr>
        <p:sp>
          <p:nvSpPr>
            <p:cNvPr id="29" name="Straight line"/>
            <p:cNvSpPr>
              <a:spLocks/>
            </p:cNvSpPr>
            <p:nvPr/>
          </p:nvSpPr>
          <p:spPr>
            <a:xfrm>
              <a:off x="7028259" y="0"/>
              <a:ext cx="914400" cy="6857999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30" name="Straight line"/>
            <p:cNvSpPr>
              <a:spLocks/>
            </p:cNvSpPr>
            <p:nvPr/>
          </p:nvSpPr>
          <p:spPr>
            <a:xfrm flipH="1">
              <a:off x="5568951" y="3681413"/>
              <a:ext cx="3572668" cy="3176586"/>
            </a:xfrm>
            <a:prstGeom prst="line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31" name="曲线"/>
            <p:cNvSpPr>
              <a:spLocks/>
            </p:cNvSpPr>
            <p:nvPr/>
          </p:nvSpPr>
          <p:spPr>
            <a:xfrm>
              <a:off x="6886107" y="-8466"/>
              <a:ext cx="2255512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2" name="曲线"/>
            <p:cNvSpPr>
              <a:spLocks/>
            </p:cNvSpPr>
            <p:nvPr/>
          </p:nvSpPr>
          <p:spPr>
            <a:xfrm>
              <a:off x="7202581" y="-8466"/>
              <a:ext cx="194141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3" name="Isosceles triangle"/>
            <p:cNvSpPr>
              <a:spLocks/>
            </p:cNvSpPr>
            <p:nvPr/>
          </p:nvSpPr>
          <p:spPr>
            <a:xfrm>
              <a:off x="6699250" y="3048001"/>
              <a:ext cx="2444750" cy="3809999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4" name="曲线"/>
            <p:cNvSpPr>
              <a:spLocks/>
            </p:cNvSpPr>
            <p:nvPr/>
          </p:nvSpPr>
          <p:spPr>
            <a:xfrm>
              <a:off x="7000875" y="-8466"/>
              <a:ext cx="214074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5" name="曲线"/>
            <p:cNvSpPr>
              <a:spLocks/>
            </p:cNvSpPr>
            <p:nvPr/>
          </p:nvSpPr>
          <p:spPr>
            <a:xfrm>
              <a:off x="8174047" y="-8466"/>
              <a:ext cx="967570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6" name="曲线"/>
            <p:cNvSpPr>
              <a:spLocks/>
            </p:cNvSpPr>
            <p:nvPr/>
          </p:nvSpPr>
          <p:spPr>
            <a:xfrm>
              <a:off x="8204249" y="-8466"/>
              <a:ext cx="93736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7" name="Isosceles triangle"/>
            <p:cNvSpPr>
              <a:spLocks/>
            </p:cNvSpPr>
            <p:nvPr/>
          </p:nvSpPr>
          <p:spPr>
            <a:xfrm>
              <a:off x="7778749" y="3589868"/>
              <a:ext cx="136286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38" name="Isosceles triangle"/>
            <p:cNvSpPr>
              <a:spLocks/>
            </p:cNvSpPr>
            <p:nvPr/>
          </p:nvSpPr>
          <p:spPr>
            <a:xfrm>
              <a:off x="0" y="4013201"/>
              <a:ext cx="336549" cy="2844799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24" name="Text box"/>
          <p:cNvSpPr>
            <a:spLocks noGrp="1"/>
          </p:cNvSpPr>
          <p:nvPr>
            <p:ph type="title"/>
          </p:nvPr>
        </p:nvSpPr>
        <p:spPr>
          <a:xfrm>
            <a:off x="2396681" y="2067305"/>
            <a:ext cx="4350638" cy="51815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 sz="2400" b="0" i="0">
              <a:solidFill>
                <a:schemeClr val="tx1"/>
              </a:solidFill>
              <a:latin typeface="Trebuchet MS" charset="0"/>
              <a:cs typeface="Trebuchet MS" charset="0"/>
            </a:endParaRPr>
          </a:p>
        </p:txBody>
      </p:sp>
      <p:sp>
        <p:nvSpPr>
          <p:cNvPr id="25" name="Text box"/>
          <p:cNvSpPr>
            <a:spLocks noGrp="1"/>
          </p:cNvSpPr>
          <p:nvPr>
            <p:ph type="body" idx="4"/>
          </p:nvPr>
        </p:nvSpPr>
        <p:spPr>
          <a:xfrm>
            <a:off x="1371600" y="3840480"/>
            <a:ext cx="6400800" cy="171449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26" name="Text box"/>
          <p:cNvSpPr>
            <a:spLocks noGrp="1"/>
          </p:cNvSpPr>
          <p:nvPr>
            <p:ph type="ftr" idx="5"/>
          </p:nvPr>
        </p:nvSpPr>
        <p:spPr>
          <a:xfrm>
            <a:off x="507999" y="6041363"/>
            <a:ext cx="472320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algn="ctr"/>
            <a:endParaRPr lang="zh-CN" altLang="en-US" sz="675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7" name="Text box"/>
          <p:cNvSpPr>
            <a:spLocks noGrp="1"/>
          </p:cNvSpPr>
          <p:nvPr>
            <p:ph type="dt" idx="6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algn="l"/>
            <a:r>
              <a:rPr lang="en-US" altLang="zh-CN" sz="675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Date/Time</a:t>
            </a:r>
            <a:endParaRPr lang="zh-CN" altLang="en-US" sz="675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28" name="Text box"/>
          <p:cNvSpPr>
            <a:spLocks noGrp="1"/>
          </p:cNvSpPr>
          <p:nvPr>
            <p:ph type="sldNum" idx="7"/>
          </p:nvPr>
        </p:nvSpPr>
        <p:spPr>
          <a:xfrm>
            <a:off x="6442998" y="6041363"/>
            <a:ext cx="512503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0" rIns="0" bIns="0" anchor="ctr" anchorCtr="0">
            <a:prstTxWarp prst="textNoShape">
              <a:avLst/>
            </a:prstTxWarp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</a:pPr>
            <a:fld id="{CAD2D6BD-DE1B-4B5F-8B41-2702339687B9}" type="slidenum">
              <a:rPr lang="en-US" altLang="zh-CN" sz="825" b="0" i="0" u="none" strike="noStrike" kern="1200" cap="none" spc="8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825" b="0" i="0" spc="8">
              <a:solidFill>
                <a:srgbClr val="2D936B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26372"/>
      </p:ext>
    </p:extLst>
  </p:cSld>
  <p:clrMapOvr>
    <a:masterClrMapping/>
  </p:clrMapOvr>
  <p:hf sldNum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Combination"/>
          <p:cNvGrpSpPr>
            <a:grpSpLocks/>
          </p:cNvGrpSpPr>
          <p:nvPr/>
        </p:nvGrpSpPr>
        <p:grpSpPr>
          <a:xfrm>
            <a:off x="0" y="-8466"/>
            <a:ext cx="9144000" cy="6866467"/>
            <a:chOff x="0" y="-8466"/>
            <a:chExt cx="9144000" cy="6866467"/>
          </a:xfrm>
        </p:grpSpPr>
        <p:sp>
          <p:nvSpPr>
            <p:cNvPr id="56" name="Straight line"/>
            <p:cNvSpPr>
              <a:spLocks/>
            </p:cNvSpPr>
            <p:nvPr/>
          </p:nvSpPr>
          <p:spPr>
            <a:xfrm>
              <a:off x="7028259" y="0"/>
              <a:ext cx="914400" cy="6857999"/>
            </a:xfrm>
            <a:prstGeom prst="line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</a:ln>
          </p:spPr>
        </p:sp>
        <p:sp>
          <p:nvSpPr>
            <p:cNvPr id="57" name="Straight line"/>
            <p:cNvSpPr>
              <a:spLocks/>
            </p:cNvSpPr>
            <p:nvPr/>
          </p:nvSpPr>
          <p:spPr>
            <a:xfrm flipH="1">
              <a:off x="5568951" y="3681413"/>
              <a:ext cx="3572668" cy="3176586"/>
            </a:xfrm>
            <a:prstGeom prst="line">
              <a:avLst/>
            </a:prstGeom>
            <a:noFill/>
            <a:ln w="9525" cap="flat" cmpd="sng">
              <a:solidFill>
                <a:srgbClr val="D9D9D9"/>
              </a:solidFill>
              <a:prstDash val="solid"/>
              <a:round/>
            </a:ln>
          </p:spPr>
        </p:sp>
        <p:sp>
          <p:nvSpPr>
            <p:cNvPr id="58" name="曲线"/>
            <p:cNvSpPr>
              <a:spLocks/>
            </p:cNvSpPr>
            <p:nvPr/>
          </p:nvSpPr>
          <p:spPr>
            <a:xfrm>
              <a:off x="6886107" y="-8466"/>
              <a:ext cx="2255512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4691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14691" y="0"/>
                  </a:lnTo>
                  <a:close/>
                </a:path>
              </a:pathLst>
            </a:custGeom>
            <a:solidFill>
              <a:srgbClr val="90C226">
                <a:alpha val="3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59" name="曲线"/>
            <p:cNvSpPr>
              <a:spLocks/>
            </p:cNvSpPr>
            <p:nvPr/>
          </p:nvSpPr>
          <p:spPr>
            <a:xfrm>
              <a:off x="7202581" y="-8466"/>
              <a:ext cx="194141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09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2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0" name="Isosceles triangle"/>
            <p:cNvSpPr>
              <a:spLocks/>
            </p:cNvSpPr>
            <p:nvPr/>
          </p:nvSpPr>
          <p:spPr>
            <a:xfrm>
              <a:off x="6699250" y="3048001"/>
              <a:ext cx="2444750" cy="3809999"/>
            </a:xfrm>
            <a:prstGeom prst="triangle">
              <a:avLst>
                <a:gd name="adj" fmla="val 100000"/>
              </a:avLst>
            </a:prstGeom>
            <a:solidFill>
              <a:srgbClr val="54A021">
                <a:alpha val="72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>
              <a:off x="7000875" y="-8466"/>
              <a:ext cx="2140744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8697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9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>
              <a:off x="8174047" y="-8466"/>
              <a:ext cx="967570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7073" y="0"/>
                  </a:moveTo>
                  <a:lnTo>
                    <a:pt x="21599" y="0"/>
                  </a:lnTo>
                  <a:lnTo>
                    <a:pt x="21599" y="21600"/>
                  </a:lnTo>
                  <a:lnTo>
                    <a:pt x="0" y="21600"/>
                  </a:lnTo>
                  <a:lnTo>
                    <a:pt x="17073" y="0"/>
                  </a:lnTo>
                  <a:close/>
                </a:path>
              </a:pathLst>
            </a:custGeom>
            <a:solidFill>
              <a:srgbClr val="C0E474">
                <a:alpha val="7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>
              <a:off x="8204249" y="-8466"/>
              <a:ext cx="937368" cy="686646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9172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0C226">
                <a:alpha val="65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4" name="Isosceles triangle"/>
            <p:cNvSpPr>
              <a:spLocks/>
            </p:cNvSpPr>
            <p:nvPr/>
          </p:nvSpPr>
          <p:spPr>
            <a:xfrm>
              <a:off x="7778749" y="3589868"/>
              <a:ext cx="1362869" cy="3268133"/>
            </a:xfrm>
            <a:prstGeom prst="triangle">
              <a:avLst>
                <a:gd name="adj" fmla="val 100000"/>
              </a:avLst>
            </a:prstGeom>
            <a:solidFill>
              <a:srgbClr val="90C226">
                <a:alpha val="80000"/>
              </a:srgbClr>
            </a:solidFill>
            <a:ln w="12700" cap="flat" cmpd="sng">
              <a:noFill/>
              <a:prstDash val="solid"/>
              <a:round/>
            </a:ln>
          </p:spPr>
        </p:sp>
        <p:sp>
          <p:nvSpPr>
            <p:cNvPr id="65" name="Isosceles triangle"/>
            <p:cNvSpPr>
              <a:spLocks/>
            </p:cNvSpPr>
            <p:nvPr/>
          </p:nvSpPr>
          <p:spPr>
            <a:xfrm>
              <a:off x="0" y="4013201"/>
              <a:ext cx="336549" cy="2844799"/>
            </a:xfrm>
            <a:prstGeom prst="triangle">
              <a:avLst>
                <a:gd name="adj" fmla="val 0"/>
              </a:avLst>
            </a:prstGeom>
            <a:solidFill>
              <a:srgbClr val="90C226">
                <a:alpha val="85000"/>
              </a:srgbClr>
            </a:solidFill>
            <a:ln w="12700" cap="flat" cmpd="sng">
              <a:noFill/>
              <a:prstDash val="solid"/>
              <a:round/>
            </a:ln>
          </p:spPr>
        </p:sp>
      </p:grpSp>
      <p:sp>
        <p:nvSpPr>
          <p:cNvPr id="52" name="Text box"/>
          <p:cNvSpPr>
            <a:spLocks noGrp="1"/>
          </p:cNvSpPr>
          <p:nvPr>
            <p:ph type="title"/>
          </p:nvPr>
        </p:nvSpPr>
        <p:spPr>
          <a:xfrm>
            <a:off x="508001" y="609600"/>
            <a:ext cx="6447501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3" name="Text box"/>
          <p:cNvSpPr>
            <a:spLocks noGrp="1"/>
          </p:cNvSpPr>
          <p:nvPr>
            <p:ph type="dt" idx="10"/>
          </p:nvPr>
        </p:nvSpPr>
        <p:spPr>
          <a:xfrm>
            <a:off x="5403850" y="6041363"/>
            <a:ext cx="683954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r>
              <a:rPr lang="en-US" altLang="zh-CN" sz="675">
                <a:solidFill>
                  <a:srgbClr val="898989"/>
                </a:solidFill>
                <a:latin typeface="Trebuchet MS" charset="0"/>
                <a:ea typeface="华文新魏" charset="0"/>
                <a:cs typeface="Trebuchet MS" charset="0"/>
              </a:rPr>
              <a:t>Date/Time</a:t>
            </a:r>
            <a:endParaRPr lang="zh-CN" altLang="en-US" sz="675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4" name="Text box"/>
          <p:cNvSpPr>
            <a:spLocks noGrp="1"/>
          </p:cNvSpPr>
          <p:nvPr>
            <p:ph type="ftr"/>
          </p:nvPr>
        </p:nvSpPr>
        <p:spPr>
          <a:xfrm>
            <a:off x="507999" y="6041363"/>
            <a:ext cx="4723209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l"/>
            <a:endParaRPr lang="zh-CN" altLang="en-US" sz="675">
              <a:solidFill>
                <a:srgbClr val="898989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55" name="Text box"/>
          <p:cNvSpPr>
            <a:spLocks noGrp="1"/>
          </p:cNvSpPr>
          <p:nvPr>
            <p:ph type="sldNum"/>
          </p:nvPr>
        </p:nvSpPr>
        <p:spPr>
          <a:xfrm>
            <a:off x="6442998" y="6041363"/>
            <a:ext cx="512503" cy="365125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algn="r"/>
            <a:fld id="{CAD2D6BD-DE1B-4B5F-8B41-2702339687B9}" type="slidenum">
              <a:rPr lang="en-US" altLang="zh-CN" sz="675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‹#›</a:t>
            </a:fld>
            <a:endParaRPr lang="zh-CN" altLang="en-US" sz="675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4572995"/>
      </p:ext>
    </p:extLst>
  </p:cSld>
  <p:clrMapOvr>
    <a:masterClrMapping/>
  </p:clrMapOvr>
  <p:hf sldNum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BDC27-E420-4878-9EE6-7B9656D6442A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0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3742267"/>
            <a:ext cx="10394707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F47CF-67C9-420C-80A5-E2069FF0C2DF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7770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5088714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5993971" y="2063396"/>
            <a:ext cx="5086538" cy="3311189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2DC73-F065-42F5-A9F2-D90B2E42A0B3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702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4707" cy="115814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8356" y="2063396"/>
            <a:ext cx="4856158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802" y="2861733"/>
            <a:ext cx="5088712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8191" y="2063396"/>
            <a:ext cx="486449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5993969" y="2861733"/>
            <a:ext cx="5088713" cy="2512852"/>
          </a:xfrm>
        </p:spPr>
        <p:txBody>
          <a:bodyPr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A702-9B29-41CC-9BCC-3DF8A0D379FE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9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7649AC-CB8F-4FF1-9A34-5861C74DD0A7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1333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5CECA-2D3A-4680-9B49-752200DE467C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147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3643" y="685800"/>
            <a:ext cx="4126860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46132" y="685800"/>
            <a:ext cx="6034375" cy="46887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3642" y="2709052"/>
            <a:ext cx="4126861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BFE2-83B7-4B0A-B9D3-AB28331082B3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77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85800"/>
            <a:ext cx="634530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2362" y="0"/>
            <a:ext cx="3598146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1" y="2709052"/>
            <a:ext cx="634530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F78E3-FDA3-4D28-AAA2-0B81F349A39D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094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21" Type="http://schemas.openxmlformats.org/officeDocument/2006/relationships/image" Target="../media/image3.jpg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theme" Target="../theme/theme1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slideLayout" Target="../slideLayouts/slideLayout19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rickwork-HD-R1a.jpg"/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25397" y="0"/>
            <a:ext cx="12005350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85800"/>
            <a:ext cx="1039688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63396"/>
            <a:ext cx="10396883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98083" y="5757334"/>
            <a:ext cx="378460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35BB1C6-BF8F-4481-8AB2-603A1C8A906A}" type="datetimeFigureOut">
              <a:rPr lang="en-US" dirty="0"/>
              <a:t>9/11/2025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1" y="5757334"/>
            <a:ext cx="549971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87121" y="5757334"/>
            <a:ext cx="907186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3238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  <p:sldLayoutId id="2147483708" r:id="rId18"/>
    <p:sldLayoutId id="2147483709" r:id="rId1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9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9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9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8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9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9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9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9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9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9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曲线"/>
          <p:cNvSpPr>
            <a:spLocks/>
          </p:cNvSpPr>
          <p:nvPr/>
        </p:nvSpPr>
        <p:spPr>
          <a:xfrm>
            <a:off x="1138263" y="2187094"/>
            <a:ext cx="623988" cy="345107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9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9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44" name="曲线"/>
          <p:cNvSpPr>
            <a:spLocks/>
          </p:cNvSpPr>
          <p:nvPr/>
        </p:nvSpPr>
        <p:spPr>
          <a:xfrm rot="5400000">
            <a:off x="2849242" y="4961680"/>
            <a:ext cx="1178768" cy="122521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2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2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45" name="Text box"/>
          <p:cNvSpPr>
            <a:spLocks noGrp="1"/>
          </p:cNvSpPr>
          <p:nvPr>
            <p:ph type="title"/>
          </p:nvPr>
        </p:nvSpPr>
        <p:spPr>
          <a:xfrm>
            <a:off x="171464" y="1795909"/>
            <a:ext cx="5722144" cy="736283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2410206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rgbClr val="0F0F0F"/>
                </a:solidFill>
                <a:latin typeface="Times New Roman" pitchFamily="18" charset="0"/>
                <a:ea typeface="方正姚体" charset="0"/>
                <a:cs typeface="Times New Roman" pitchFamily="18" charset="0"/>
              </a:rPr>
              <a:t>Digital Portfolio </a:t>
            </a:r>
            <a:br>
              <a:rPr lang="zh-CN" altLang="en-US" sz="2400" b="1" i="0" u="none" strike="noStrike" kern="1200" cap="none" spc="0" baseline="0">
                <a:solidFill>
                  <a:srgbClr val="0F0F0F"/>
                </a:solidFill>
                <a:latin typeface="Roboto" pitchFamily="2" charset="0"/>
                <a:ea typeface="方正姚体" charset="0"/>
                <a:cs typeface="Trebuchet MS" charset="0"/>
              </a:rPr>
            </a:br>
            <a:endParaRPr lang="zh-CN" altLang="en-US" sz="2400" b="0" i="0" u="none" strike="noStrike" kern="1200" cap="none" spc="11" baseline="0">
              <a:solidFill>
                <a:schemeClr val="tx1"/>
              </a:solidFill>
              <a:latin typeface="Trebuchet MS" charset="0"/>
              <a:ea typeface="方正姚体" charset="0"/>
              <a:cs typeface="Trebuchet MS" charset="0"/>
            </a:endParaRPr>
          </a:p>
        </p:txBody>
      </p:sp>
      <p:sp>
        <p:nvSpPr>
          <p:cNvPr id="46" name="Rectangle"/>
          <p:cNvSpPr>
            <a:spLocks noGrp="1"/>
          </p:cNvSpPr>
          <p:nvPr>
            <p:ph type="sldNum" idx="7"/>
          </p:nvPr>
        </p:nvSpPr>
        <p:spPr>
          <a:xfrm>
            <a:off x="6442998" y="6164156"/>
            <a:ext cx="512503" cy="119539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825" b="0" i="0" u="none" strike="noStrike" kern="1200" cap="none" spc="8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</a:t>
            </a:fld>
            <a:endParaRPr lang="zh-CN" altLang="en-US" sz="825" b="0" i="0" u="none" strike="noStrike" kern="1200" cap="none" spc="8" baseline="0">
              <a:solidFill>
                <a:srgbClr val="2D936B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grpSp>
        <p:nvGrpSpPr>
          <p:cNvPr id="42" name="Combination"/>
          <p:cNvGrpSpPr>
            <a:grpSpLocks/>
          </p:cNvGrpSpPr>
          <p:nvPr/>
        </p:nvGrpSpPr>
        <p:grpSpPr>
          <a:xfrm>
            <a:off x="171464" y="1424440"/>
            <a:ext cx="1139414" cy="1269683"/>
            <a:chOff x="171464" y="1424440"/>
            <a:chExt cx="1139414" cy="1269683"/>
          </a:xfrm>
        </p:grpSpPr>
        <p:sp>
          <p:nvSpPr>
            <p:cNvPr id="40" name="曲线"/>
            <p:cNvSpPr>
              <a:spLocks/>
            </p:cNvSpPr>
            <p:nvPr/>
          </p:nvSpPr>
          <p:spPr>
            <a:xfrm>
              <a:off x="171464" y="1687445"/>
              <a:ext cx="803193" cy="1006677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600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41" name="曲线"/>
            <p:cNvSpPr>
              <a:spLocks/>
            </p:cNvSpPr>
            <p:nvPr/>
          </p:nvSpPr>
          <p:spPr>
            <a:xfrm>
              <a:off x="887490" y="1424440"/>
              <a:ext cx="423388" cy="53508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48" name="Rectangle"/>
          <p:cNvSpPr>
            <a:spLocks/>
          </p:cNvSpPr>
          <p:nvPr/>
        </p:nvSpPr>
        <p:spPr>
          <a:xfrm>
            <a:off x="1142991" y="3028806"/>
            <a:ext cx="6457949" cy="1454244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68580" tIns="34290" rIns="68580" bIns="3429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STUDENT NAME: </a:t>
            </a:r>
            <a:r>
              <a:rPr lang="en-GB" altLang="zh-CN" dirty="0" err="1">
                <a:latin typeface="Trebuchet MS" charset="0"/>
                <a:ea typeface="华文新魏" charset="0"/>
                <a:cs typeface="Trebuchet MS" charset="0"/>
              </a:rPr>
              <a:t>G.Dharshini</a:t>
            </a: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REGISTER NO AND NMID:asunm163u24cs1</a:t>
            </a:r>
            <a:r>
              <a:rPr lang="en-GB" altLang="zh-CN" sz="18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24</a:t>
            </a:r>
            <a:endParaRPr lang="en-US" altLang="zh-CN" sz="18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Calibri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DEPARTMENT: BSC COMPUTER SCIENCE 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COLLEGE: HINDUSTAN ARTS AND SCIENCE PADUR CHENNAI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 dirty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    </a:t>
            </a:r>
            <a:endParaRPr lang="zh-CN" altLang="en-US" sz="1800" b="0" i="0" u="none" strike="noStrike" kern="1200" cap="none" spc="0" baseline="0" dirty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0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Text box"/>
          <p:cNvSpPr>
            <a:spLocks noGrp="1"/>
          </p:cNvSpPr>
          <p:nvPr>
            <p:ph type="title"/>
          </p:nvPr>
        </p:nvSpPr>
        <p:spPr>
          <a:xfrm>
            <a:off x="222255" y="790572"/>
            <a:ext cx="7175926" cy="7238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FEATURES AND FUNCTIONALITY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49" name="Rectangle" descr="1. Interactive project showcase with images and descriptions.&#10;&#10;&#10;2. Downloadable resume/CV option.&#10;&#10;&#10;3. Contact form with email integration.&#10;&#10;&#10;4. Search/filter feature for projects.&#10;&#10;&#10;5. Social media and LinkedIn/GitHub integration.&#10;&#10;&#10;"/>
          <p:cNvSpPr>
            <a:spLocks/>
          </p:cNvSpPr>
          <p:nvPr/>
        </p:nvSpPr>
        <p:spPr>
          <a:xfrm>
            <a:off x="1522478" y="2567476"/>
            <a:ext cx="4575480" cy="260604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1.Interactive project showcase with images and descriptions.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2. Downloadable resume/CV option.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3. Contact form with email integration.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4. Search/filter feature for projects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5. Social media and LinkedIn/GitHub integration.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733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"/>
          <p:cNvSpPr>
            <a:spLocks/>
          </p:cNvSpPr>
          <p:nvPr/>
        </p:nvSpPr>
        <p:spPr>
          <a:xfrm>
            <a:off x="564357" y="5721778"/>
            <a:ext cx="1330166" cy="12141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25" b="0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825" b="0" i="0" u="none" strike="noStrike" kern="1200" cap="none" spc="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825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0" i="0" u="none" strike="noStrike" kern="1200" cap="none" spc="9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1" i="0" u="none" strike="noStrike" kern="1200" cap="none" spc="3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825" b="1" i="0" u="none" strike="noStrike" kern="1200" cap="none" spc="11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825" b="1" i="0" u="none" strike="noStrike" kern="1200" cap="none" spc="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825" b="1" i="0" u="none" strike="noStrike" kern="1200" cap="none" spc="-10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825" b="1" i="0" u="none" strike="noStrike" kern="1200" cap="none" spc="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825" b="1" i="0" u="none" strike="noStrike" kern="1200" cap="none" spc="6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825" b="1" i="0" u="none" strike="noStrike" kern="1200" cap="none" spc="-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825" b="1" i="0" u="none" strike="noStrike" kern="1200" cap="none" spc="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825" b="1" i="0" u="none" strike="noStrike" kern="1200" cap="none" spc="11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825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51" name="曲线"/>
          <p:cNvSpPr>
            <a:spLocks/>
          </p:cNvSpPr>
          <p:nvPr/>
        </p:nvSpPr>
        <p:spPr>
          <a:xfrm>
            <a:off x="7015163" y="4879181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52" name="曲线"/>
          <p:cNvSpPr>
            <a:spLocks/>
          </p:cNvSpPr>
          <p:nvPr/>
        </p:nvSpPr>
        <p:spPr>
          <a:xfrm>
            <a:off x="5022057" y="2128837"/>
            <a:ext cx="235744" cy="2428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53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55" name="Text box"/>
          <p:cNvSpPr>
            <a:spLocks noGrp="1"/>
          </p:cNvSpPr>
          <p:nvPr>
            <p:ph type="title"/>
          </p:nvPr>
        </p:nvSpPr>
        <p:spPr>
          <a:xfrm>
            <a:off x="554832" y="1348454"/>
            <a:ext cx="6360318" cy="503021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</a:pPr>
            <a:r>
              <a:rPr lang="en-US" altLang="zh-CN" sz="3188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RESULTS AND SCREENSHOTS</a:t>
            </a:r>
            <a:endParaRPr lang="zh-CN" altLang="en-US" sz="3188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56" name="Rectangle"/>
          <p:cNvSpPr>
            <a:spLocks/>
          </p:cNvSpPr>
          <p:nvPr/>
        </p:nvSpPr>
        <p:spPr>
          <a:xfrm>
            <a:off x="8457914" y="5712253"/>
            <a:ext cx="171450" cy="1195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239" rIns="0" bIns="0" anchor="t" anchorCtr="0">
            <a:prstTxWarp prst="textNoShape">
              <a:avLst/>
            </a:prstTxWarp>
            <a:spAutoFit/>
          </a:bodyPr>
          <a:lstStyle/>
          <a:p>
            <a:pPr marL="28575" indent="0" algn="l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825" b="0" i="0" u="none" strike="noStrike" kern="1200" cap="none" spc="8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11</a:t>
            </a:fld>
            <a:endParaRPr lang="zh-CN" altLang="en-US" sz="825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57" name="Rectangle"/>
          <p:cNvSpPr>
            <a:spLocks/>
          </p:cNvSpPr>
          <p:nvPr/>
        </p:nvSpPr>
        <p:spPr>
          <a:xfrm>
            <a:off x="2057400" y="2623278"/>
            <a:ext cx="6400514" cy="7200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1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1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  <p:sp>
        <p:nvSpPr>
          <p:cNvPr id="158" name="Rectangle"/>
          <p:cNvSpPr>
            <a:spLocks/>
          </p:cNvSpPr>
          <p:nvPr/>
        </p:nvSpPr>
        <p:spPr>
          <a:xfrm>
            <a:off x="1837215" y="2563323"/>
            <a:ext cx="4578228" cy="3234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Fully functional portfolio website/app.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Demonstrates technical and design skills.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Improved professional visibility for the user.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Screenshots of working modules/pages included.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Positive feedback from users and recruiters.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548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曲线"/>
          <p:cNvSpPr>
            <a:spLocks/>
          </p:cNvSpPr>
          <p:nvPr/>
        </p:nvSpPr>
        <p:spPr>
          <a:xfrm>
            <a:off x="7015163" y="4879181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60" name="曲线"/>
          <p:cNvSpPr>
            <a:spLocks/>
          </p:cNvSpPr>
          <p:nvPr/>
        </p:nvSpPr>
        <p:spPr>
          <a:xfrm rot="10800000" flipH="1">
            <a:off x="5421566" y="1620593"/>
            <a:ext cx="453124" cy="4714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61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63" name="Text box"/>
          <p:cNvSpPr>
            <a:spLocks noGrp="1"/>
          </p:cNvSpPr>
          <p:nvPr>
            <p:ph type="title"/>
          </p:nvPr>
        </p:nvSpPr>
        <p:spPr>
          <a:xfrm>
            <a:off x="566499" y="1146333"/>
            <a:ext cx="3434000" cy="55292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001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CONCLUSION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64" name="Rectangle"/>
          <p:cNvSpPr>
            <a:spLocks/>
          </p:cNvSpPr>
          <p:nvPr/>
        </p:nvSpPr>
        <p:spPr>
          <a:xfrm>
            <a:off x="8457914" y="5712253"/>
            <a:ext cx="171450" cy="1195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239" rIns="0" bIns="0" anchor="t" anchorCtr="0">
            <a:prstTxWarp prst="textNoShape">
              <a:avLst/>
            </a:prstTxWarp>
            <a:spAutoFit/>
          </a:bodyPr>
          <a:lstStyle/>
          <a:p>
            <a:pPr marL="28575" indent="0" algn="l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825" b="0" i="0" u="none" strike="noStrike" kern="1200" cap="none" spc="8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12</a:t>
            </a:fld>
            <a:endParaRPr lang="zh-CN" altLang="en-US" sz="825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65" name="Rectangle"/>
          <p:cNvSpPr>
            <a:spLocks/>
          </p:cNvSpPr>
          <p:nvPr/>
        </p:nvSpPr>
        <p:spPr>
          <a:xfrm>
            <a:off x="447930" y="2058691"/>
            <a:ext cx="4578228" cy="323468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Project successfully addressed the initial problem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Showcased a professional and modern portfolio solution.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Enhanced technical, design, and presentation skills.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Identified areas for future improvement and scalability.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Demonstrated readiness for professional opportunities.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816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曲线"/>
          <p:cNvSpPr>
            <a:spLocks/>
          </p:cNvSpPr>
          <p:nvPr/>
        </p:nvSpPr>
        <p:spPr>
          <a:xfrm>
            <a:off x="1" y="3864769"/>
            <a:ext cx="335756" cy="213598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>
            <a:off x="7015163" y="4879181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168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charset="0"/>
              <a:ea typeface="宋体" charset="0"/>
              <a:cs typeface="Lucida Sans"/>
            </a:endParaRPr>
          </a:p>
        </p:txBody>
      </p:sp>
      <p:sp>
        <p:nvSpPr>
          <p:cNvPr id="81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82" name="Text box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</a:pPr>
            <a:r>
              <a:rPr lang="en-US" altLang="zh-CN" sz="3188" b="0" i="0" u="none" strike="noStrike" kern="1200" cap="none" spc="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PROJECT</a:t>
            </a:r>
            <a:r>
              <a:rPr lang="en-US" altLang="zh-CN" sz="3188" b="0" i="0" u="none" strike="noStrike" kern="1200" cap="none" spc="-6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3188" b="0" i="0" u="none" strike="noStrike" kern="1200" cap="none" spc="19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TITLE</a:t>
            </a:r>
            <a:endParaRPr lang="zh-CN" altLang="en-US" sz="3188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13A15-3295-1042-AEF4-755296EF1F73}"/>
              </a:ext>
            </a:extLst>
          </p:cNvPr>
          <p:cNvSpPr>
            <a:spLocks noGrp="1"/>
          </p:cNvSpPr>
          <p:nvPr>
            <p:ph type="body" idx="4"/>
          </p:nvPr>
        </p:nvSpPr>
        <p:spPr>
          <a:xfrm>
            <a:off x="750093" y="3104913"/>
            <a:ext cx="6400800" cy="1774268"/>
          </a:xfrm>
        </p:spPr>
        <p:txBody>
          <a:bodyPr/>
          <a:lstStyle/>
          <a:p>
            <a:r>
              <a:rPr lang="en-GB" sz="4400" b="1" dirty="0"/>
              <a:t>Student portfolio </a:t>
            </a:r>
          </a:p>
          <a:p>
            <a:endParaRPr lang="en-US" sz="4400" b="1" dirty="0"/>
          </a:p>
        </p:txBody>
      </p:sp>
      <p:sp>
        <p:nvSpPr>
          <p:cNvPr id="83" name="Rectangle"/>
          <p:cNvSpPr>
            <a:spLocks noGrp="1"/>
          </p:cNvSpPr>
          <p:nvPr>
            <p:ph type="sldNum" idx="7"/>
          </p:nvPr>
        </p:nvSpPr>
        <p:spPr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2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3184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曲线"/>
          <p:cNvSpPr>
            <a:spLocks/>
          </p:cNvSpPr>
          <p:nvPr/>
        </p:nvSpPr>
        <p:spPr>
          <a:xfrm>
            <a:off x="1" y="3864769"/>
            <a:ext cx="335756" cy="2135981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599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96" name="Rectangle"/>
          <p:cNvSpPr>
            <a:spLocks/>
          </p:cNvSpPr>
          <p:nvPr/>
        </p:nvSpPr>
        <p:spPr>
          <a:xfrm>
            <a:off x="564357" y="5721778"/>
            <a:ext cx="1330166" cy="12141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ts val="95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825" b="0" i="0" u="none" strike="noStrike" kern="1200" cap="none" spc="1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3/21/202</a:t>
            </a:r>
            <a:r>
              <a:rPr lang="en-US" altLang="zh-CN" sz="825" b="0" i="0" u="none" strike="noStrike" kern="1200" cap="none" spc="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r>
            <a:r>
              <a:rPr lang="en-US" altLang="zh-CN" sz="825" b="0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0" i="0" u="none" strike="noStrike" kern="1200" cap="none" spc="9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1" i="0" u="none" strike="noStrike" kern="1200" cap="none" spc="3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</a:t>
            </a:r>
            <a:r>
              <a:rPr lang="en-US" altLang="zh-CN" sz="825" b="1" i="0" u="none" strike="noStrike" kern="1200" cap="none" spc="11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nnu</a:t>
            </a:r>
            <a:r>
              <a:rPr lang="en-US" altLang="zh-CN" sz="825" b="1" i="0" u="none" strike="noStrike" kern="1200" cap="none" spc="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al</a:t>
            </a:r>
            <a:r>
              <a:rPr lang="en-US" altLang="zh-CN" sz="825" b="1" i="0" u="none" strike="noStrike" kern="1200" cap="none" spc="-105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 </a:t>
            </a:r>
            <a:r>
              <a:rPr lang="en-US" altLang="zh-CN" sz="825" b="1" i="0" u="none" strike="noStrike" kern="1200" cap="none" spc="0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R</a:t>
            </a:r>
            <a:r>
              <a:rPr lang="en-US" altLang="zh-CN" sz="825" b="1" i="0" u="none" strike="noStrike" kern="1200" cap="none" spc="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825" b="1" i="0" u="none" strike="noStrike" kern="1200" cap="none" spc="68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v</a:t>
            </a:r>
            <a:r>
              <a:rPr lang="en-US" altLang="zh-CN" sz="825" b="1" i="0" u="none" strike="noStrike" kern="1200" cap="none" spc="-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i</a:t>
            </a:r>
            <a:r>
              <a:rPr lang="en-US" altLang="zh-CN" sz="825" b="1" i="0" u="none" strike="noStrike" kern="1200" cap="none" spc="26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e</a:t>
            </a:r>
            <a:r>
              <a:rPr lang="en-US" altLang="zh-CN" sz="825" b="1" i="0" u="none" strike="noStrike" kern="1200" cap="none" spc="11" baseline="0">
                <a:solidFill>
                  <a:srgbClr val="2D83C3"/>
                </a:solidFill>
                <a:latin typeface="Trebuchet MS" charset="0"/>
                <a:ea typeface="华文新魏" charset="0"/>
                <a:cs typeface="Trebuchet MS" charset="0"/>
              </a:rPr>
              <a:t>w</a:t>
            </a:r>
            <a:endParaRPr lang="zh-CN" altLang="en-US" sz="825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98" name="曲线"/>
          <p:cNvSpPr>
            <a:spLocks/>
          </p:cNvSpPr>
          <p:nvPr/>
        </p:nvSpPr>
        <p:spPr>
          <a:xfrm>
            <a:off x="8258175" y="5064919"/>
            <a:ext cx="485775" cy="4857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10799" y="0"/>
                </a:moveTo>
                <a:lnTo>
                  <a:pt x="9204" y="117"/>
                </a:lnTo>
                <a:lnTo>
                  <a:pt x="7681" y="457"/>
                </a:lnTo>
                <a:lnTo>
                  <a:pt x="6247" y="1003"/>
                </a:lnTo>
                <a:lnTo>
                  <a:pt x="4919" y="1739"/>
                </a:lnTo>
                <a:lnTo>
                  <a:pt x="3714" y="2649"/>
                </a:lnTo>
                <a:lnTo>
                  <a:pt x="2649" y="3714"/>
                </a:lnTo>
                <a:lnTo>
                  <a:pt x="1740" y="4919"/>
                </a:lnTo>
                <a:lnTo>
                  <a:pt x="1004" y="6247"/>
                </a:lnTo>
                <a:lnTo>
                  <a:pt x="457" y="7680"/>
                </a:lnTo>
                <a:lnTo>
                  <a:pt x="117" y="9204"/>
                </a:lnTo>
                <a:lnTo>
                  <a:pt x="0" y="10800"/>
                </a:lnTo>
                <a:lnTo>
                  <a:pt x="117" y="12395"/>
                </a:lnTo>
                <a:lnTo>
                  <a:pt x="457" y="13919"/>
                </a:lnTo>
                <a:lnTo>
                  <a:pt x="1004" y="15352"/>
                </a:lnTo>
                <a:lnTo>
                  <a:pt x="1740" y="16680"/>
                </a:lnTo>
                <a:lnTo>
                  <a:pt x="2649" y="17885"/>
                </a:lnTo>
                <a:lnTo>
                  <a:pt x="3714" y="18950"/>
                </a:lnTo>
                <a:lnTo>
                  <a:pt x="4919" y="19860"/>
                </a:lnTo>
                <a:lnTo>
                  <a:pt x="6247" y="20596"/>
                </a:lnTo>
                <a:lnTo>
                  <a:pt x="7681" y="21142"/>
                </a:lnTo>
                <a:lnTo>
                  <a:pt x="9204" y="21482"/>
                </a:lnTo>
                <a:lnTo>
                  <a:pt x="10799" y="21600"/>
                </a:lnTo>
                <a:lnTo>
                  <a:pt x="12395" y="21482"/>
                </a:lnTo>
                <a:lnTo>
                  <a:pt x="13918" y="21142"/>
                </a:lnTo>
                <a:lnTo>
                  <a:pt x="15352" y="20596"/>
                </a:lnTo>
                <a:lnTo>
                  <a:pt x="16680" y="19860"/>
                </a:lnTo>
                <a:lnTo>
                  <a:pt x="17885" y="18950"/>
                </a:lnTo>
                <a:lnTo>
                  <a:pt x="18950" y="17885"/>
                </a:lnTo>
                <a:lnTo>
                  <a:pt x="19859" y="16680"/>
                </a:lnTo>
                <a:lnTo>
                  <a:pt x="20595" y="15352"/>
                </a:lnTo>
                <a:lnTo>
                  <a:pt x="21142" y="13919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4"/>
                </a:lnTo>
                <a:lnTo>
                  <a:pt x="21142" y="7680"/>
                </a:lnTo>
                <a:lnTo>
                  <a:pt x="20595" y="6247"/>
                </a:lnTo>
                <a:lnTo>
                  <a:pt x="19859" y="4919"/>
                </a:lnTo>
                <a:lnTo>
                  <a:pt x="18950" y="3714"/>
                </a:lnTo>
                <a:lnTo>
                  <a:pt x="17885" y="2649"/>
                </a:lnTo>
                <a:lnTo>
                  <a:pt x="16680" y="1739"/>
                </a:lnTo>
                <a:lnTo>
                  <a:pt x="15352" y="1003"/>
                </a:lnTo>
                <a:lnTo>
                  <a:pt x="13918" y="457"/>
                </a:lnTo>
                <a:lnTo>
                  <a:pt x="12395" y="117"/>
                </a:lnTo>
                <a:lnTo>
                  <a:pt x="10799" y="0"/>
                </a:lnTo>
                <a:close/>
              </a:path>
            </a:pathLst>
          </a:custGeom>
          <a:solidFill>
            <a:srgbClr val="B7D92B"/>
          </a:solidFill>
          <a:ln cap="flat" cmpd="sng">
            <a:noFill/>
            <a:prstDash val="solid"/>
            <a:miter/>
          </a:ln>
        </p:spPr>
      </p:sp>
      <p:pic>
        <p:nvPicPr>
          <p:cNvPr id="99" name="Image"/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15287" y="5457825"/>
            <a:ext cx="185738" cy="18573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pic>
      <p:sp>
        <p:nvSpPr>
          <p:cNvPr id="103" name="Text box"/>
          <p:cNvSpPr>
            <a:spLocks noGrp="1"/>
          </p:cNvSpPr>
          <p:nvPr>
            <p:ph type="title"/>
          </p:nvPr>
        </p:nvSpPr>
        <p:spPr>
          <a:xfrm>
            <a:off x="554831" y="1191291"/>
            <a:ext cx="2679384" cy="55292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001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9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600" b="0" i="0" u="none" strike="noStrike" kern="1200" cap="none" spc="-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G</a:t>
            </a:r>
            <a:r>
              <a:rPr lang="en-US" altLang="zh-CN" sz="3600" b="0" i="0" u="none" strike="noStrike" kern="1200" cap="none" spc="-26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600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DA</a:t>
            </a: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04" name="Rectangle"/>
          <p:cNvSpPr>
            <a:spLocks noGrp="1"/>
          </p:cNvSpPr>
          <p:nvPr>
            <p:ph type="sldNum"/>
          </p:nvPr>
        </p:nvSpPr>
        <p:spPr>
          <a:xfrm>
            <a:off x="6442998" y="6168918"/>
            <a:ext cx="512503" cy="110014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3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05" name="Rectangle"/>
          <p:cNvSpPr>
            <a:spLocks/>
          </p:cNvSpPr>
          <p:nvPr/>
        </p:nvSpPr>
        <p:spPr>
          <a:xfrm>
            <a:off x="1883332" y="1616966"/>
            <a:ext cx="3771899" cy="3549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1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Problem Statement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Project Overview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End Users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Tools and Technologies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Portfolio design and Layout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Features and Functionality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Results and Screenshots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Conclusion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华文新魏" charset="0"/>
                <a:cs typeface="Times New Roman" pitchFamily="18" charset="0"/>
              </a:rPr>
              <a:t>Github Link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1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华文新魏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505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Combination"/>
          <p:cNvGrpSpPr>
            <a:grpSpLocks/>
          </p:cNvGrpSpPr>
          <p:nvPr/>
        </p:nvGrpSpPr>
        <p:grpSpPr>
          <a:xfrm>
            <a:off x="5993605" y="3057525"/>
            <a:ext cx="2071686" cy="2443163"/>
            <a:chOff x="5993605" y="3057525"/>
            <a:chExt cx="2071686" cy="2443163"/>
          </a:xfrm>
        </p:grpSpPr>
        <p:sp>
          <p:nvSpPr>
            <p:cNvPr id="106" name="曲线"/>
            <p:cNvSpPr>
              <a:spLocks/>
            </p:cNvSpPr>
            <p:nvPr/>
          </p:nvSpPr>
          <p:spPr>
            <a:xfrm>
              <a:off x="7015162" y="4879182"/>
              <a:ext cx="342899" cy="3429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7" name="曲线"/>
            <p:cNvSpPr>
              <a:spLocks/>
            </p:cNvSpPr>
            <p:nvPr/>
          </p:nvSpPr>
          <p:spPr>
            <a:xfrm>
              <a:off x="7015162" y="5279231"/>
              <a:ext cx="135731" cy="1357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08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993605" y="3057525"/>
              <a:ext cx="2071686" cy="2443163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10" name="曲线"/>
          <p:cNvSpPr>
            <a:spLocks/>
          </p:cNvSpPr>
          <p:nvPr/>
        </p:nvSpPr>
        <p:spPr>
          <a:xfrm flipV="1">
            <a:off x="5022056" y="1760438"/>
            <a:ext cx="410419" cy="368398"/>
          </a:xfrm>
          <a:custGeom>
            <a:avLst/>
            <a:gdLst>
              <a:gd name="T1" fmla="*/ 0 w 21600"/>
              <a:gd name="T2" fmla="*/ -21600 h 21600"/>
              <a:gd name="T3" fmla="*/ 21600 w 21600"/>
              <a:gd name="T4" fmla="*/ 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11" name="Text box"/>
          <p:cNvSpPr>
            <a:spLocks noGrp="1"/>
          </p:cNvSpPr>
          <p:nvPr>
            <p:ph type="title"/>
          </p:nvPr>
        </p:nvSpPr>
        <p:spPr>
          <a:xfrm>
            <a:off x="625555" y="1288541"/>
            <a:ext cx="5170426" cy="4981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  <a:tabLst>
                <a:tab pos="2045970" algn="l"/>
              </a:tabLst>
            </a:pPr>
            <a:r>
              <a:rPr lang="en-US" altLang="zh-CN" sz="3188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P</a:t>
            </a:r>
            <a:r>
              <a:rPr lang="en-US" altLang="zh-CN" sz="3188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ROB</a:t>
            </a:r>
            <a:r>
              <a:rPr lang="en-US" altLang="zh-CN" sz="3188" b="0" i="0" u="none" strike="noStrike" kern="1200" cap="none" spc="4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L</a:t>
            </a:r>
            <a:r>
              <a:rPr lang="en-US" altLang="zh-CN" sz="3188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188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M</a:t>
            </a:r>
            <a:r>
              <a:rPr lang="en-US" altLang="zh-CN" sz="3188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	</a:t>
            </a:r>
            <a:r>
              <a:rPr lang="en-US" altLang="zh-CN" sz="3188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3188" b="0" i="0" u="none" strike="noStrike" kern="1200" cap="none" spc="-27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188" b="0" i="0" u="none" strike="noStrike" kern="1200" cap="none" spc="-28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A</a:t>
            </a:r>
            <a:r>
              <a:rPr lang="en-US" altLang="zh-CN" sz="3188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3188" b="0" i="0" u="none" strike="noStrike" kern="1200" cap="none" spc="-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3188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ME</a:t>
            </a:r>
            <a:r>
              <a:rPr lang="en-US" altLang="zh-CN" sz="3188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NT</a:t>
            </a:r>
            <a:endParaRPr lang="zh-CN" altLang="en-US" sz="3188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12" name="Rectangle"/>
          <p:cNvSpPr>
            <a:spLocks noGrp="1"/>
          </p:cNvSpPr>
          <p:nvPr>
            <p:ph type="sldNum"/>
          </p:nvPr>
        </p:nvSpPr>
        <p:spPr>
          <a:xfrm>
            <a:off x="6442998" y="6168918"/>
            <a:ext cx="512503" cy="110014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4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4" name="Rectangle"/>
          <p:cNvSpPr>
            <a:spLocks/>
          </p:cNvSpPr>
          <p:nvPr/>
        </p:nvSpPr>
        <p:spPr>
          <a:xfrm>
            <a:off x="989547" y="2192011"/>
            <a:ext cx="5408405" cy="3549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385699" indent="-3856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Many students and professionals struggle to showcase their skills effectively</a:t>
            </a:r>
          </a:p>
          <a:p>
            <a:pPr marL="385699" indent="-3856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Traditional resumes lack visual appeal and interactivity.</a:t>
            </a:r>
          </a:p>
          <a:p>
            <a:pPr marL="385699" indent="-3856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Recruiters find it hard to evaluate practical skills quickly.</a:t>
            </a:r>
          </a:p>
          <a:p>
            <a:pPr marL="385699" indent="-3856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Lack of a centralized platform to display projects, skills, and achievements.</a:t>
            </a:r>
          </a:p>
          <a:p>
            <a:pPr marL="385699" indent="-38569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Need for a modern, digital portfolio solution to stand out.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15" name="Rectangle"/>
          <p:cNvSpPr>
            <a:spLocks/>
          </p:cNvSpPr>
          <p:nvPr/>
        </p:nvSpPr>
        <p:spPr>
          <a:xfrm>
            <a:off x="3892429" y="2747537"/>
            <a:ext cx="1371599" cy="2769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  <p:sp>
        <p:nvSpPr>
          <p:cNvPr id="171" name="Regular pentagon"/>
          <p:cNvSpPr>
            <a:spLocks/>
          </p:cNvSpPr>
          <p:nvPr/>
        </p:nvSpPr>
        <p:spPr>
          <a:xfrm>
            <a:off x="5416270" y="2133567"/>
            <a:ext cx="759422" cy="613970"/>
          </a:xfrm>
          <a:prstGeom prst="pentagon">
            <a:avLst/>
          </a:prstGeom>
          <a:solidFill>
            <a:srgbClr val="92D050"/>
          </a:solidFill>
          <a:ln w="12700" cap="flat" cmpd="sng">
            <a:solidFill>
              <a:schemeClr val="tx1"/>
            </a:solidFill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810570662"/>
      </p:ext>
    </p:extLst>
  </p:cSld>
  <p:clrMapOvr>
    <a:masterClrMapping/>
  </p:clrMapOvr>
  <p:transition>
    <p:cover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Combination"/>
          <p:cNvGrpSpPr>
            <a:grpSpLocks/>
          </p:cNvGrpSpPr>
          <p:nvPr/>
        </p:nvGrpSpPr>
        <p:grpSpPr>
          <a:xfrm>
            <a:off x="5874553" y="2852738"/>
            <a:ext cx="2650331" cy="2857499"/>
            <a:chOff x="5874553" y="2852738"/>
            <a:chExt cx="2650331" cy="2857499"/>
          </a:xfrm>
        </p:grpSpPr>
        <p:sp>
          <p:nvSpPr>
            <p:cNvPr id="116" name="曲线"/>
            <p:cNvSpPr>
              <a:spLocks/>
            </p:cNvSpPr>
            <p:nvPr/>
          </p:nvSpPr>
          <p:spPr>
            <a:xfrm>
              <a:off x="6396047" y="4888707"/>
              <a:ext cx="342900" cy="342899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>
              <a:off x="6396047" y="5288756"/>
              <a:ext cx="135731" cy="135731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cxn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118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74553" y="2852738"/>
              <a:ext cx="2650331" cy="2857499"/>
            </a:xfrm>
            <a:prstGeom prst="rect">
              <a:avLst/>
            </a:prstGeom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20" name="曲线"/>
          <p:cNvSpPr>
            <a:spLocks/>
          </p:cNvSpPr>
          <p:nvPr/>
        </p:nvSpPr>
        <p:spPr>
          <a:xfrm>
            <a:off x="5022057" y="2128837"/>
            <a:ext cx="235744" cy="2428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1" name="Text box"/>
          <p:cNvSpPr>
            <a:spLocks noGrp="1"/>
          </p:cNvSpPr>
          <p:nvPr>
            <p:ph type="title"/>
          </p:nvPr>
        </p:nvSpPr>
        <p:spPr>
          <a:xfrm>
            <a:off x="554832" y="1479470"/>
            <a:ext cx="6184115" cy="498157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  <a:tabLst>
                <a:tab pos="1982089" algn="l"/>
              </a:tabLst>
            </a:pPr>
            <a:r>
              <a:rPr lang="en-US" altLang="zh-CN" sz="3188" b="0" i="0" u="none" strike="noStrike" kern="1200" cap="none" spc="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PROJECT	</a:t>
            </a:r>
            <a:r>
              <a:rPr lang="en-US" altLang="zh-CN" sz="3188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OVERVIEW</a:t>
            </a:r>
            <a:endParaRPr lang="zh-CN" altLang="en-US" sz="4400" b="0" i="0" u="none" strike="noStrike" kern="1200" cap="none" spc="-15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22" name="Rectangle"/>
          <p:cNvSpPr>
            <a:spLocks noGrp="1"/>
          </p:cNvSpPr>
          <p:nvPr>
            <p:ph type="sldNum"/>
          </p:nvPr>
        </p:nvSpPr>
        <p:spPr>
          <a:xfrm>
            <a:off x="6442998" y="6168918"/>
            <a:ext cx="512503" cy="110014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5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24" name="Rectangle"/>
          <p:cNvSpPr>
            <a:spLocks/>
          </p:cNvSpPr>
          <p:nvPr/>
        </p:nvSpPr>
        <p:spPr>
          <a:xfrm>
            <a:off x="963958" y="2510536"/>
            <a:ext cx="4713111" cy="354901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1.Development of a personal digital portfolio system.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2. Aims to highlight skills, projects, and achievements in a professional way.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3. Provides an easy-to-navigate platform for end users.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4. Built using modern web technologies for better performance.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5. Focused on being responsive, engaging, and user-friendly.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932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Text box"/>
          <p:cNvSpPr>
            <a:spLocks noGrp="1"/>
          </p:cNvSpPr>
          <p:nvPr>
            <p:ph type="title"/>
          </p:nvPr>
        </p:nvSpPr>
        <p:spPr>
          <a:xfrm>
            <a:off x="2385564" y="876553"/>
            <a:ext cx="6447501" cy="132080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Screenshot</a:t>
            </a:r>
            <a:br>
              <a:rPr lang="zh-CN" altLang="en-US" sz="36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</a:br>
            <a:endParaRPr lang="zh-CN" altLang="en-US" sz="36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8A737B-EDFE-81FD-9BC1-F5CCD4F91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730" y="2366887"/>
            <a:ext cx="7107453" cy="421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1048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曲线"/>
          <p:cNvSpPr>
            <a:spLocks/>
          </p:cNvSpPr>
          <p:nvPr/>
        </p:nvSpPr>
        <p:spPr>
          <a:xfrm>
            <a:off x="7015163" y="4879181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27" name="曲线"/>
          <p:cNvSpPr>
            <a:spLocks/>
          </p:cNvSpPr>
          <p:nvPr/>
        </p:nvSpPr>
        <p:spPr>
          <a:xfrm>
            <a:off x="5022057" y="2128837"/>
            <a:ext cx="235744" cy="2428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28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29" name="Text box"/>
          <p:cNvSpPr>
            <a:spLocks noGrp="1"/>
          </p:cNvSpPr>
          <p:nvPr>
            <p:ph type="title"/>
          </p:nvPr>
        </p:nvSpPr>
        <p:spPr>
          <a:xfrm>
            <a:off x="524590" y="1526095"/>
            <a:ext cx="3760946" cy="374332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2383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98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19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W</a:t>
            </a:r>
            <a:r>
              <a:rPr lang="en-US" altLang="zh-CN" sz="2400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2400" b="0" i="0" u="none" strike="noStrike" kern="1200" cap="none" spc="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O</a:t>
            </a:r>
            <a:r>
              <a:rPr lang="en-US" altLang="zh-CN" sz="2400" b="0" i="0" u="none" strike="noStrike" kern="1200" cap="none" spc="-176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2400" b="0" i="0" u="none" strike="noStrike" kern="1200" cap="none" spc="-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AR</a:t>
            </a:r>
            <a:r>
              <a:rPr lang="en-US" altLang="zh-CN" sz="2400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2400" b="0" i="0" u="none" strike="noStrike" kern="1200" cap="none" spc="-26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2400" b="0" i="0" u="none" strike="noStrike" kern="1200" cap="none" spc="-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</a:t>
            </a:r>
            <a:r>
              <a:rPr lang="en-US" altLang="zh-CN" sz="2400" b="0" i="0" u="none" strike="noStrike" kern="1200" cap="none" spc="-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H</a:t>
            </a:r>
            <a:r>
              <a:rPr lang="en-US" altLang="zh-CN" sz="2400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2400" b="0" i="0" u="none" strike="noStrike" kern="1200" cap="none" spc="-26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2400" b="0" i="0" u="none" strike="noStrike" kern="1200" cap="none" spc="-15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2400" b="0" i="0" u="none" strike="noStrike" kern="1200" cap="none" spc="23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N</a:t>
            </a:r>
            <a:r>
              <a:rPr lang="en-US" altLang="zh-CN" sz="2400" b="0" i="0" u="none" strike="noStrike" kern="1200" cap="none" spc="11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D</a:t>
            </a:r>
            <a:r>
              <a:rPr lang="en-US" altLang="zh-CN" sz="2400" b="0" i="0" u="none" strike="noStrike" kern="1200" cap="none" spc="-3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 </a:t>
            </a:r>
            <a:r>
              <a:rPr lang="en-US" altLang="zh-CN" sz="2400" b="0" i="0" u="none" strike="noStrike" kern="1200" cap="none" spc="0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U</a:t>
            </a:r>
            <a:r>
              <a:rPr lang="en-US" altLang="zh-CN" sz="2400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</a:t>
            </a:r>
            <a:r>
              <a:rPr lang="en-US" altLang="zh-CN" sz="2400" b="0" i="0" u="none" strike="noStrike" kern="1200" cap="none" spc="-19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E</a:t>
            </a:r>
            <a:r>
              <a:rPr lang="en-US" altLang="zh-CN" sz="2400" b="0" i="0" u="none" strike="noStrike" kern="1200" cap="none" spc="-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R</a:t>
            </a:r>
            <a:r>
              <a:rPr lang="en-US" altLang="zh-CN" sz="2400" b="0" i="0" u="none" strike="noStrike" kern="1200" cap="none" spc="4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S?</a:t>
            </a:r>
            <a:endParaRPr lang="zh-CN" altLang="en-US" sz="24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0" name="Rectangle"/>
          <p:cNvSpPr>
            <a:spLocks noGrp="1"/>
          </p:cNvSpPr>
          <p:nvPr>
            <p:ph type="sldNum"/>
          </p:nvPr>
        </p:nvSpPr>
        <p:spPr>
          <a:xfrm>
            <a:off x="6442998" y="6168918"/>
            <a:ext cx="512503" cy="110014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7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32" name="Rectangle" descr=" "/>
          <p:cNvSpPr>
            <a:spLocks/>
          </p:cNvSpPr>
          <p:nvPr/>
        </p:nvSpPr>
        <p:spPr>
          <a:xfrm>
            <a:off x="1461563" y="2418725"/>
            <a:ext cx="4578228" cy="3234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1. Students showcasing academic projects.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2.Job seekers presenting professional skills.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3. Recruiters and HR professionals reviewing candidates.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4. Freelancers displaying their portfolios for clients.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5. Educators or institutions highlighting their work.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6940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曲线"/>
          <p:cNvSpPr>
            <a:spLocks/>
          </p:cNvSpPr>
          <p:nvPr/>
        </p:nvSpPr>
        <p:spPr>
          <a:xfrm>
            <a:off x="7015163" y="4879181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35" name="曲线"/>
          <p:cNvSpPr>
            <a:spLocks/>
          </p:cNvSpPr>
          <p:nvPr/>
        </p:nvSpPr>
        <p:spPr>
          <a:xfrm>
            <a:off x="5022057" y="2128837"/>
            <a:ext cx="235744" cy="242888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37" name="Text box"/>
          <p:cNvSpPr>
            <a:spLocks noGrp="1"/>
          </p:cNvSpPr>
          <p:nvPr>
            <p:ph type="title"/>
          </p:nvPr>
        </p:nvSpPr>
        <p:spPr>
          <a:xfrm>
            <a:off x="418623" y="1500663"/>
            <a:ext cx="7322344" cy="419576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001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rPr lang="en-US" altLang="zh-CN" sz="2700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方正姚体" charset="0"/>
                <a:cs typeface="Lucida Sans"/>
              </a:rPr>
              <a:t>TOOLS AND TECHNIQUES</a:t>
            </a:r>
            <a:endParaRPr lang="zh-CN" altLang="en-US" sz="2700" b="0" i="0" u="none" strike="noStrike" kern="1200" cap="none" spc="0" baseline="0">
              <a:solidFill>
                <a:schemeClr val="accent1"/>
              </a:solidFill>
              <a:latin typeface="Trebuchet MS" charset="0"/>
              <a:ea typeface="方正姚体" charset="0"/>
              <a:cs typeface="Lucida Sans"/>
            </a:endParaRPr>
          </a:p>
        </p:txBody>
      </p:sp>
      <p:sp>
        <p:nvSpPr>
          <p:cNvPr id="138" name="Rectangle"/>
          <p:cNvSpPr>
            <a:spLocks noGrp="1"/>
          </p:cNvSpPr>
          <p:nvPr>
            <p:ph type="sldNum"/>
          </p:nvPr>
        </p:nvSpPr>
        <p:spPr>
          <a:xfrm>
            <a:off x="6442998" y="6168918"/>
            <a:ext cx="512503" cy="110014"/>
          </a:xfrm>
          <a:prstGeom prst="rect">
            <a:avLst/>
          </a:prstGeom>
          <a:noFill/>
          <a:ln cap="flat" cmpd="sng">
            <a:noFill/>
            <a:prstDash val="solid"/>
            <a:miter/>
          </a:ln>
        </p:spPr>
        <p:txBody>
          <a:bodyPr vert="horz" wrap="square" lIns="0" tIns="5239" rIns="0" bIns="0" anchor="ctr" anchorCtr="0">
            <a:prstTxWarp prst="textNoShape">
              <a:avLst/>
            </a:prstTxWarp>
            <a:spAutoFit/>
          </a:bodyPr>
          <a:lstStyle/>
          <a:p>
            <a:pPr marL="28575" indent="0" algn="r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675" b="0" i="0" u="none" strike="noStrike" kern="1200" cap="none" spc="8" baseline="0">
                <a:solidFill>
                  <a:schemeClr val="accent1"/>
                </a:solidFill>
                <a:latin typeface="Trebuchet MS" charset="0"/>
                <a:ea typeface="华文新魏" charset="0"/>
                <a:cs typeface="Trebuchet MS" charset="0"/>
              </a:rPr>
              <a:t>8</a:t>
            </a:fld>
            <a:endParaRPr lang="zh-CN" altLang="en-US" sz="675" b="0" i="0" u="none" strike="noStrike" kern="1200" cap="none" spc="8" baseline="0">
              <a:solidFill>
                <a:schemeClr val="accent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0" name="Rectangle"/>
          <p:cNvSpPr>
            <a:spLocks/>
          </p:cNvSpPr>
          <p:nvPr/>
        </p:nvSpPr>
        <p:spPr>
          <a:xfrm>
            <a:off x="2282886" y="2492715"/>
            <a:ext cx="4578228" cy="292036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Frontend: HTML, CSS, JavaScript (or React/Angular)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Backend: Node .js , PHP, or Python.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Database: MySQL / MongoDB.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Design: Figma , Canva for UI/UX layouts.</a:t>
            </a:r>
          </a:p>
          <a:p>
            <a:pPr marL="257175" indent="-25717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 Development tools: GitHub, VS Code for version control &amp; coding.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1" name="Rectangle"/>
          <p:cNvSpPr>
            <a:spLocks/>
          </p:cNvSpPr>
          <p:nvPr/>
        </p:nvSpPr>
        <p:spPr>
          <a:xfrm>
            <a:off x="3892429" y="2747537"/>
            <a:ext cx="1371599" cy="276998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38366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>
            <a:off x="7015163" y="5279231"/>
            <a:ext cx="135730" cy="13573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44" name="Rectangle"/>
          <p:cNvSpPr>
            <a:spLocks/>
          </p:cNvSpPr>
          <p:nvPr/>
        </p:nvSpPr>
        <p:spPr>
          <a:xfrm>
            <a:off x="8457914" y="5712253"/>
            <a:ext cx="171450" cy="119539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5239" rIns="0" bIns="0" anchor="t" anchorCtr="0">
            <a:prstTxWarp prst="textNoShape">
              <a:avLst/>
            </a:prstTxWarp>
            <a:spAutoFit/>
          </a:bodyPr>
          <a:lstStyle/>
          <a:p>
            <a:pPr marL="28575" indent="0" algn="l">
              <a:lnSpc>
                <a:spcPct val="100000"/>
              </a:lnSpc>
              <a:spcBef>
                <a:spcPts val="41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825" b="0" i="0" u="none" strike="noStrike" kern="1200" cap="none" spc="8" baseline="0">
                <a:solidFill>
                  <a:srgbClr val="2D936B"/>
                </a:solidFill>
                <a:latin typeface="Trebuchet MS" charset="0"/>
                <a:ea typeface="华文新魏" charset="0"/>
                <a:cs typeface="Trebuchet MS" charset="0"/>
              </a:rPr>
              <a:t>9</a:t>
            </a:fld>
            <a:endParaRPr lang="zh-CN" altLang="en-US" sz="825" b="0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5" name="Rectangle"/>
          <p:cNvSpPr>
            <a:spLocks/>
          </p:cNvSpPr>
          <p:nvPr/>
        </p:nvSpPr>
        <p:spPr>
          <a:xfrm>
            <a:off x="554831" y="1075610"/>
            <a:ext cx="6596063" cy="457675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0" tIns="10001" rIns="0" bIns="0" anchor="t" anchorCtr="0">
            <a:prstTxWarp prst="textNoShape">
              <a:avLst/>
            </a:prstTxWarp>
            <a:spAutoFit/>
          </a:bodyPr>
          <a:lstStyle/>
          <a:p>
            <a:pPr marL="9525" indent="0" algn="l">
              <a:lnSpc>
                <a:spcPct val="100000"/>
              </a:lnSpc>
              <a:spcBef>
                <a:spcPts val="79"/>
              </a:spcBef>
              <a:spcAft>
                <a:spcPts val="0"/>
              </a:spcAft>
              <a:buNone/>
            </a:pPr>
            <a:r>
              <a:rPr lang="en-US" altLang="zh-CN" sz="3000" b="1" i="0" u="none" strike="noStrike" kern="1200" cap="none" spc="11" baseline="0">
                <a:solidFill>
                  <a:srgbClr val="8AAE32"/>
                </a:solidFill>
                <a:latin typeface="Trebuchet MS" charset="0"/>
                <a:ea typeface="华文新魏" charset="0"/>
                <a:cs typeface="Trebuchet MS" charset="0"/>
              </a:rPr>
              <a:t>PORTFOLIO DESIGN AND LAYOUT</a:t>
            </a:r>
            <a:endParaRPr lang="zh-CN" altLang="en-US" sz="3000" b="0" i="0" u="none" strike="noStrike" kern="1200" cap="none" spc="0" baseline="0">
              <a:solidFill>
                <a:srgbClr val="8AAE32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  <p:sp>
        <p:nvSpPr>
          <p:cNvPr id="146" name="曲线"/>
          <p:cNvSpPr>
            <a:spLocks/>
          </p:cNvSpPr>
          <p:nvPr/>
        </p:nvSpPr>
        <p:spPr>
          <a:xfrm>
            <a:off x="7543800" y="1251106"/>
            <a:ext cx="342900" cy="3429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cxn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47" name="Rectangle"/>
          <p:cNvSpPr>
            <a:spLocks/>
          </p:cNvSpPr>
          <p:nvPr/>
        </p:nvSpPr>
        <p:spPr>
          <a:xfrm>
            <a:off x="1245637" y="2471990"/>
            <a:ext cx="4037651" cy="3234690"/>
          </a:xfrm>
          <a:prstGeom prst="rect">
            <a:avLst/>
          </a:prstGeom>
          <a:noFill/>
          <a:ln w="12700" cap="flat" cmpd="sng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1. Home page with a professional introduction.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2. Sections: About Me, Skills, Projects, Resume, Contact.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3. Consistent color scheme and typography.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4. Mobile-friendly responsive layout.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100" b="1" i="0" u="none" strike="noStrike" kern="1200" cap="none" spc="0" baseline="0">
                <a:solidFill>
                  <a:schemeClr val="tx1"/>
                </a:solidFill>
                <a:latin typeface="Trebuchet MS" charset="0"/>
                <a:ea typeface="华文新魏" charset="0"/>
                <a:cs typeface="Trebuchet MS" charset="0"/>
              </a:rPr>
              <a:t>5. Smooth navigation with menus and quick links.</a:t>
            </a:r>
            <a:endParaRPr lang="zh-CN" altLang="en-US" sz="2100" b="1" i="0" u="none" strike="noStrike" kern="1200" cap="none" spc="0" baseline="0">
              <a:solidFill>
                <a:schemeClr val="tx1"/>
              </a:solidFill>
              <a:latin typeface="Trebuchet MS" charset="0"/>
              <a:ea typeface="华文新魏" charset="0"/>
              <a:cs typeface="Trebuchet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8015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Normal.eit</Template>
  <TotalTime>372</TotalTime>
  <Application>Microsoft Office PowerPoint</Application>
  <PresentationFormat>On-screen Show (4:3)</PresentationFormat>
  <Slides>12</Slides>
  <Notes>12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Main Event</vt:lpstr>
      <vt:lpstr>Digital Portfolio  </vt:lpstr>
      <vt:lpstr>PROJECT TITLE</vt:lpstr>
      <vt:lpstr>AGENDA</vt:lpstr>
      <vt:lpstr>PROBLEM STATEMENT</vt:lpstr>
      <vt:lpstr>PROJECT OVERVIEW</vt:lpstr>
      <vt:lpstr>Screenshot 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Mydeen Mohammed</cp:lastModifiedBy>
  <cp:revision>35</cp:revision>
  <dcterms:created xsi:type="dcterms:W3CDTF">2024-03-29T15:07:22Z</dcterms:created>
  <dcterms:modified xsi:type="dcterms:W3CDTF">2025-09-11T13:39:07Z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