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0" r:id="rId5"/>
    <p:sldId id="261" r:id="rId6"/>
    <p:sldId id="262" r:id="rId7"/>
    <p:sldId id="264" r:id="rId8"/>
    <p:sldId id="265" r:id="rId9"/>
    <p:sldId id="267" r:id="rId10"/>
    <p:sldId id="263" r:id="rId11"/>
    <p:sldId id="268" r:id="rId12"/>
    <p:sldId id="269" r:id="rId13"/>
    <p:sldId id="270" r:id="rId14"/>
    <p:sldId id="275"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2031285"/>
          </a:xfrm>
          <a:prstGeom prst="rect">
            <a:avLst/>
          </a:prstGeom>
          <a:noFill/>
          <a:ln>
            <a:noFill/>
          </a:ln>
        </p:spPr>
        <p:txBody>
          <a:bodyPr spcFirstLastPara="1" wrap="square" lIns="91425" tIns="45700" rIns="91425" bIns="45700" anchor="t" anchorCtr="0">
            <a:spAutoFit/>
          </a:bodyPr>
          <a:lstStyle/>
          <a:p>
            <a:pPr lvl="0" algn="ctr"/>
            <a:br>
              <a:rPr lang="en-IN" sz="1800" b="0" i="0" u="none" strike="noStrike" cap="none" dirty="0">
                <a:solidFill>
                  <a:schemeClr val="dk1"/>
                </a:solidFill>
                <a:latin typeface="Calibri"/>
                <a:ea typeface="Calibri"/>
                <a:cs typeface="Calibri"/>
                <a:sym typeface="Calibri"/>
              </a:rPr>
            </a:br>
            <a:r>
              <a:rPr lang="en-US" sz="3600" b="1" dirty="0"/>
              <a:t>Using MLflow for Experiment Tracking and Model Management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E901D1B2-96D0-7522-5BF5-E32551956F95}"/>
              </a:ext>
            </a:extLst>
          </p:cNvPr>
          <p:cNvPicPr>
            <a:picLocks noChangeAspect="1"/>
          </p:cNvPicPr>
          <p:nvPr/>
        </p:nvPicPr>
        <p:blipFill>
          <a:blip r:embed="rId2"/>
          <a:stretch>
            <a:fillRect/>
          </a:stretch>
        </p:blipFill>
        <p:spPr>
          <a:xfrm>
            <a:off x="355288" y="152400"/>
            <a:ext cx="11481423" cy="5848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0879EDAC-94E5-BF80-FB94-4297DFD96544}"/>
              </a:ext>
            </a:extLst>
          </p:cNvPr>
          <p:cNvPicPr>
            <a:picLocks noChangeAspect="1"/>
          </p:cNvPicPr>
          <p:nvPr/>
        </p:nvPicPr>
        <p:blipFill>
          <a:blip r:embed="rId2"/>
          <a:stretch>
            <a:fillRect/>
          </a:stretch>
        </p:blipFill>
        <p:spPr>
          <a:xfrm>
            <a:off x="457200" y="152400"/>
            <a:ext cx="11546541" cy="6134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10240344" cy="584735"/>
          </a:xfrm>
          <a:prstGeom prst="rect">
            <a:avLst/>
          </a:prstGeom>
          <a:noFill/>
          <a:ln>
            <a:noFill/>
          </a:ln>
        </p:spPr>
        <p:txBody>
          <a:bodyPr spcFirstLastPara="1" wrap="square" lIns="91425" tIns="45700" rIns="91425" bIns="45700" anchor="t" anchorCtr="0">
            <a:spAutoFit/>
          </a:bodyPr>
          <a:lstStyle/>
          <a:p>
            <a:r>
              <a:rPr lang="en-US" sz="3200" b="1" dirty="0">
                <a:solidFill>
                  <a:srgbClr val="FF0000"/>
                </a:solidFill>
              </a:rPr>
              <a:t>Registering Models and managing by </a:t>
            </a:r>
            <a:r>
              <a:rPr lang="en-US" sz="3200" b="1" dirty="0" err="1">
                <a:solidFill>
                  <a:srgbClr val="FF0000"/>
                </a:solidFill>
              </a:rPr>
              <a:t>taging</a:t>
            </a:r>
            <a:r>
              <a:rPr lang="en-US" sz="3200" b="1" dirty="0">
                <a:solidFill>
                  <a:srgbClr val="FF0000"/>
                </a:solidFill>
              </a:rPr>
              <a:t> them</a:t>
            </a:r>
          </a:p>
        </p:txBody>
      </p:sp>
      <p:pic>
        <p:nvPicPr>
          <p:cNvPr id="3" name="Picture 2" descr="A screenshot of a computer&#10;&#10;Description automatically generated">
            <a:extLst>
              <a:ext uri="{FF2B5EF4-FFF2-40B4-BE49-F238E27FC236}">
                <a16:creationId xmlns:a16="http://schemas.microsoft.com/office/drawing/2014/main" id="{1FF8AF71-A1F1-B013-6106-3D774F1D98DB}"/>
              </a:ext>
            </a:extLst>
          </p:cNvPr>
          <p:cNvPicPr>
            <a:picLocks noChangeAspect="1"/>
          </p:cNvPicPr>
          <p:nvPr/>
        </p:nvPicPr>
        <p:blipFill>
          <a:blip r:embed="rId3"/>
          <a:stretch>
            <a:fillRect/>
          </a:stretch>
        </p:blipFill>
        <p:spPr>
          <a:xfrm>
            <a:off x="1447800" y="1001288"/>
            <a:ext cx="10240344" cy="5468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D98D3300-0366-A657-8315-041D38DC004C}"/>
              </a:ext>
            </a:extLst>
          </p:cNvPr>
          <p:cNvPicPr>
            <a:picLocks noChangeAspect="1"/>
          </p:cNvPicPr>
          <p:nvPr/>
        </p:nvPicPr>
        <p:blipFill>
          <a:blip r:embed="rId2"/>
          <a:stretch>
            <a:fillRect/>
          </a:stretch>
        </p:blipFill>
        <p:spPr>
          <a:xfrm>
            <a:off x="533400" y="86710"/>
            <a:ext cx="11277600" cy="61312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11002344" cy="523180"/>
          </a:xfrm>
          <a:prstGeom prst="rect">
            <a:avLst/>
          </a:prstGeom>
          <a:noFill/>
          <a:ln>
            <a:noFill/>
          </a:ln>
        </p:spPr>
        <p:txBody>
          <a:bodyPr spcFirstLastPara="1" wrap="square" lIns="91425" tIns="45700" rIns="91425" bIns="45700" anchor="t" anchorCtr="0">
            <a:spAutoFit/>
          </a:bodyPr>
          <a:lstStyle/>
          <a:p>
            <a:r>
              <a:rPr lang="en-US" sz="2800" dirty="0"/>
              <a:t>  </a:t>
            </a:r>
            <a:r>
              <a:rPr lang="en-US" sz="2800" b="1" dirty="0">
                <a:solidFill>
                  <a:srgbClr val="FF0000"/>
                </a:solidFill>
              </a:rPr>
              <a:t>The Prefect Dashboard with relevant outputs.</a:t>
            </a:r>
            <a:endParaRPr lang="en-US" sz="2400" b="1" dirty="0">
              <a:solidFill>
                <a:srgbClr val="FF0000"/>
              </a:solidFill>
            </a:endParaRPr>
          </a:p>
        </p:txBody>
      </p:sp>
      <p:pic>
        <p:nvPicPr>
          <p:cNvPr id="2" name="Picture 1" descr="2024-03-28 (1).png">
            <a:extLst>
              <a:ext uri="{FF2B5EF4-FFF2-40B4-BE49-F238E27FC236}">
                <a16:creationId xmlns:a16="http://schemas.microsoft.com/office/drawing/2014/main" id="{C79A769B-82F2-AF4F-65DA-77F582D8F237}"/>
              </a:ext>
            </a:extLst>
          </p:cNvPr>
          <p:cNvPicPr>
            <a:picLocks noChangeAspect="1"/>
          </p:cNvPicPr>
          <p:nvPr/>
        </p:nvPicPr>
        <p:blipFill>
          <a:blip r:embed="rId3"/>
          <a:srcRect t="4263"/>
          <a:stretch>
            <a:fillRect/>
          </a:stretch>
        </p:blipFill>
        <p:spPr>
          <a:xfrm>
            <a:off x="838200" y="1066800"/>
            <a:ext cx="11201020" cy="571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3447057"/>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1800"/>
              <a:buFont typeface="Arial"/>
              <a:buChar char="•"/>
            </a:pPr>
            <a:r>
              <a:rPr lang="en-US" sz="2000" b="1" dirty="0"/>
              <a:t>MLFlow: Unified Platform for Experiment Tracking and Model Registry</a:t>
            </a:r>
          </a:p>
          <a:p>
            <a:pPr marL="285750" indent="-285750">
              <a:buClr>
                <a:schemeClr val="dk1"/>
              </a:buClr>
              <a:buSzPts val="1800"/>
              <a:buFont typeface="Arial"/>
              <a:buChar char="•"/>
            </a:pPr>
            <a:r>
              <a:rPr lang="en-US" sz="2000" dirty="0"/>
              <a:t>MLflow is an open-source platform for managing the end-to-end machine learning lifecycle. It provides a suite of tools and components designed to streamline the development, experimentation, productionization, and collaboration aspects of machine learning projects. MLflow is widely used by data scientists, machine learning engineers, and researchers to track experiments, package and share code, and deploy models at scale.</a:t>
            </a:r>
            <a:endParaRPr lang="en-US" sz="2000" b="1" dirty="0"/>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a:t>
            </a:r>
            <a:r>
              <a:rPr lang="en-IN" sz="3200" b="0" i="0" u="none" strike="noStrike" cap="none" dirty="0" err="1">
                <a:solidFill>
                  <a:srgbClr val="FF0000"/>
                </a:solidFill>
                <a:latin typeface="Lato Black"/>
                <a:ea typeface="Lato Black"/>
                <a:cs typeface="Lato Black"/>
                <a:sym typeface="Lato Black"/>
              </a:rPr>
              <a:t>MLFLow</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r>
              <a:rPr lang="en-US" b="1" dirty="0">
                <a:solidFill>
                  <a:srgbClr val="FF0000"/>
                </a:solidFill>
              </a:rPr>
              <a:t>Introduction to Experiment Tracking</a:t>
            </a:r>
          </a:p>
        </p:txBody>
      </p:sp>
      <p:sp>
        <p:nvSpPr>
          <p:cNvPr id="111" name="Google Shape;111;p4"/>
          <p:cNvSpPr txBox="1">
            <a:spLocks noGrp="1"/>
          </p:cNvSpPr>
          <p:nvPr>
            <p:ph type="body" idx="1"/>
          </p:nvPr>
        </p:nvSpPr>
        <p:spPr>
          <a:xfrm>
            <a:off x="684880" y="1447800"/>
            <a:ext cx="10515600" cy="4822568"/>
          </a:xfrm>
          <a:prstGeom prst="rect">
            <a:avLst/>
          </a:prstGeom>
          <a:noFill/>
          <a:ln>
            <a:noFill/>
          </a:ln>
        </p:spPr>
        <p:txBody>
          <a:bodyPr spcFirstLastPara="1" wrap="square" lIns="91425" tIns="45700" rIns="91425" bIns="45700" anchor="t" anchorCtr="0">
            <a:noAutofit/>
          </a:bodyPr>
          <a:lstStyle/>
          <a:p>
            <a:pPr>
              <a:buNone/>
            </a:pPr>
            <a:r>
              <a:rPr lang="en-US" sz="1600" b="1" dirty="0"/>
              <a:t>Why Track?</a:t>
            </a:r>
          </a:p>
          <a:p>
            <a:r>
              <a:rPr lang="en-US" sz="1600" dirty="0"/>
              <a:t>Organization</a:t>
            </a:r>
          </a:p>
          <a:p>
            <a:r>
              <a:rPr lang="en-US" sz="1600" dirty="0"/>
              <a:t>Optimization</a:t>
            </a:r>
          </a:p>
          <a:p>
            <a:r>
              <a:rPr lang="en-US" sz="1600" dirty="0"/>
              <a:t>Reproducibility</a:t>
            </a:r>
          </a:p>
          <a:p>
            <a:pPr>
              <a:buNone/>
            </a:pPr>
            <a:r>
              <a:rPr lang="en-US" sz="1600" b="1" dirty="0"/>
              <a:t>What do you want to track for each Experiment Run?</a:t>
            </a:r>
          </a:p>
          <a:p>
            <a:r>
              <a:rPr lang="en-US" sz="1600" dirty="0"/>
              <a:t>Training and Validation Data Used</a:t>
            </a:r>
          </a:p>
          <a:p>
            <a:r>
              <a:rPr lang="en-US" sz="1600" dirty="0"/>
              <a:t>Hyper parameters</a:t>
            </a:r>
          </a:p>
          <a:p>
            <a:r>
              <a:rPr lang="en-US" sz="1600" dirty="0"/>
              <a:t>Metrics</a:t>
            </a:r>
          </a:p>
          <a:p>
            <a:r>
              <a:rPr lang="en-US" sz="1600" dirty="0"/>
              <a:t>Models</a:t>
            </a:r>
          </a:p>
          <a:p>
            <a:r>
              <a:rPr lang="en-US" sz="1600" dirty="0"/>
              <a:t>Training Time</a:t>
            </a:r>
          </a:p>
          <a:p>
            <a:r>
              <a:rPr lang="en-US" sz="1600" dirty="0"/>
              <a:t>Model Size</a:t>
            </a:r>
          </a:p>
          <a:p>
            <a:pPr>
              <a:buNone/>
            </a:pPr>
            <a:r>
              <a:rPr lang="en-US" sz="1600" b="1" dirty="0"/>
              <a:t>Tool - MLFlow</a:t>
            </a:r>
          </a:p>
          <a:p>
            <a:r>
              <a:rPr lang="en-US" sz="1600" dirty="0"/>
              <a:t>MLFlow helps you to organize your experiments into runs.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8716344" cy="584735"/>
          </a:xfrm>
          <a:prstGeom prst="rect">
            <a:avLst/>
          </a:prstGeom>
          <a:noFill/>
          <a:ln>
            <a:noFill/>
          </a:ln>
        </p:spPr>
        <p:txBody>
          <a:bodyPr spcFirstLastPara="1" wrap="square" lIns="91425" tIns="45700" rIns="91425" bIns="45700" anchor="t" anchorCtr="0">
            <a:spAutoFit/>
          </a:bodyPr>
          <a:lstStyle/>
          <a:p>
            <a:r>
              <a:rPr lang="en-US" sz="3200" b="1" dirty="0">
                <a:solidFill>
                  <a:srgbClr val="FF0000"/>
                </a:solidFill>
              </a:rPr>
              <a:t>Customizing MLflow UI with run names</a:t>
            </a:r>
          </a:p>
        </p:txBody>
      </p:sp>
      <p:pic>
        <p:nvPicPr>
          <p:cNvPr id="6" name="Picture 5" descr="A screenshot of a computer&#10;&#10;Description automatically generated">
            <a:extLst>
              <a:ext uri="{FF2B5EF4-FFF2-40B4-BE49-F238E27FC236}">
                <a16:creationId xmlns:a16="http://schemas.microsoft.com/office/drawing/2014/main" id="{92ED4214-12C3-E08D-126E-CEDFDAC742DF}"/>
              </a:ext>
            </a:extLst>
          </p:cNvPr>
          <p:cNvPicPr>
            <a:picLocks noChangeAspect="1"/>
          </p:cNvPicPr>
          <p:nvPr/>
        </p:nvPicPr>
        <p:blipFill>
          <a:blip r:embed="rId3"/>
          <a:stretch>
            <a:fillRect/>
          </a:stretch>
        </p:blipFill>
        <p:spPr>
          <a:xfrm>
            <a:off x="1151334" y="1001289"/>
            <a:ext cx="10735866" cy="5722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r>
              <a:rPr lang="en-US" sz="3200" b="1" dirty="0">
                <a:solidFill>
                  <a:srgbClr val="FF0000"/>
                </a:solidFill>
              </a:rPr>
              <a:t>Demonstrating metric plots</a:t>
            </a:r>
            <a:r>
              <a:rPr lang="en-US" sz="3200" dirty="0"/>
              <a:t>.</a:t>
            </a:r>
            <a:endParaRPr lang="en-US" sz="3200" b="1" dirty="0"/>
          </a:p>
        </p:txBody>
      </p:sp>
      <p:pic>
        <p:nvPicPr>
          <p:cNvPr id="3" name="Picture 2" descr="A screenshot of a computer&#10;&#10;Description automatically generated">
            <a:extLst>
              <a:ext uri="{FF2B5EF4-FFF2-40B4-BE49-F238E27FC236}">
                <a16:creationId xmlns:a16="http://schemas.microsoft.com/office/drawing/2014/main" id="{F3ABEB94-9A44-DA8F-918B-00E1F42EA201}"/>
              </a:ext>
            </a:extLst>
          </p:cNvPr>
          <p:cNvPicPr>
            <a:picLocks noChangeAspect="1"/>
          </p:cNvPicPr>
          <p:nvPr/>
        </p:nvPicPr>
        <p:blipFill>
          <a:blip r:embed="rId3"/>
          <a:stretch>
            <a:fillRect/>
          </a:stretch>
        </p:blipFill>
        <p:spPr>
          <a:xfrm>
            <a:off x="838200" y="994316"/>
            <a:ext cx="10744200" cy="57638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43B33767-C9EA-1AA2-ED2B-1A4D8AC70CB9}"/>
              </a:ext>
            </a:extLst>
          </p:cNvPr>
          <p:cNvPicPr>
            <a:picLocks noChangeAspect="1"/>
          </p:cNvPicPr>
          <p:nvPr/>
        </p:nvPicPr>
        <p:blipFill>
          <a:blip r:embed="rId2"/>
          <a:stretch>
            <a:fillRect/>
          </a:stretch>
        </p:blipFill>
        <p:spPr>
          <a:xfrm>
            <a:off x="265073" y="304800"/>
            <a:ext cx="11786514" cy="563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DF0794E2-2167-D7FD-AEB0-50F1F9BEC849}"/>
              </a:ext>
            </a:extLst>
          </p:cNvPr>
          <p:cNvPicPr>
            <a:picLocks noChangeAspect="1"/>
          </p:cNvPicPr>
          <p:nvPr/>
        </p:nvPicPr>
        <p:blipFill>
          <a:blip r:embed="rId2"/>
          <a:stretch>
            <a:fillRect/>
          </a:stretch>
        </p:blipFill>
        <p:spPr>
          <a:xfrm>
            <a:off x="457200" y="381000"/>
            <a:ext cx="11471564" cy="563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2106423-A49C-0D60-3C2C-FD5E6F466298}"/>
              </a:ext>
            </a:extLst>
          </p:cNvPr>
          <p:cNvPicPr>
            <a:picLocks noChangeAspect="1"/>
          </p:cNvPicPr>
          <p:nvPr/>
        </p:nvPicPr>
        <p:blipFill>
          <a:blip r:embed="rId2"/>
          <a:stretch>
            <a:fillRect/>
          </a:stretch>
        </p:blipFill>
        <p:spPr>
          <a:xfrm>
            <a:off x="152399" y="152400"/>
            <a:ext cx="11809291" cy="579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8716344" cy="646290"/>
          </a:xfrm>
          <a:prstGeom prst="rect">
            <a:avLst/>
          </a:prstGeom>
          <a:noFill/>
          <a:ln>
            <a:noFill/>
          </a:ln>
        </p:spPr>
        <p:txBody>
          <a:bodyPr spcFirstLastPara="1" wrap="square" lIns="91425" tIns="45700" rIns="91425" bIns="45700" anchor="t" anchorCtr="0">
            <a:spAutoFit/>
          </a:bodyPr>
          <a:lstStyle/>
          <a:p>
            <a:r>
              <a:rPr lang="en-US" sz="3600" b="1" dirty="0">
                <a:solidFill>
                  <a:srgbClr val="FF0000"/>
                </a:solidFill>
              </a:rPr>
              <a:t>Demonstrating hyper parameter plots</a:t>
            </a:r>
            <a:r>
              <a:rPr lang="en-US" sz="3200" dirty="0"/>
              <a:t>.</a:t>
            </a:r>
            <a:endParaRPr lang="en-US" sz="3200" b="1" dirty="0">
              <a:solidFill>
                <a:srgbClr val="FF0000"/>
              </a:solidFill>
            </a:endParaRPr>
          </a:p>
        </p:txBody>
      </p:sp>
      <p:pic>
        <p:nvPicPr>
          <p:cNvPr id="3" name="Picture 2" descr="A screenshot of a computer&#10;&#10;Description automatically generated">
            <a:extLst>
              <a:ext uri="{FF2B5EF4-FFF2-40B4-BE49-F238E27FC236}">
                <a16:creationId xmlns:a16="http://schemas.microsoft.com/office/drawing/2014/main" id="{E711384B-59FF-9334-298D-C1D4BFB46787}"/>
              </a:ext>
            </a:extLst>
          </p:cNvPr>
          <p:cNvPicPr>
            <a:picLocks noChangeAspect="1"/>
          </p:cNvPicPr>
          <p:nvPr/>
        </p:nvPicPr>
        <p:blipFill>
          <a:blip r:embed="rId3"/>
          <a:stretch>
            <a:fillRect/>
          </a:stretch>
        </p:blipFill>
        <p:spPr>
          <a:xfrm>
            <a:off x="838200" y="1062844"/>
            <a:ext cx="11201400" cy="56475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168</Words>
  <Application>Microsoft Office PowerPoint</Application>
  <PresentationFormat>Widescreen</PresentationFormat>
  <Paragraphs>24</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Arial</vt:lpstr>
      <vt:lpstr>Lato Black</vt:lpstr>
      <vt:lpstr>Libre Baskerville</vt:lpstr>
      <vt:lpstr>Office Theme</vt:lpstr>
      <vt:lpstr>PowerPoint Presentation</vt:lpstr>
      <vt:lpstr>PowerPoint Presentation</vt:lpstr>
      <vt:lpstr>Introduction to Experiment Tracking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DHIVYA DHARSHINI G</cp:lastModifiedBy>
  <cp:revision>6</cp:revision>
  <dcterms:created xsi:type="dcterms:W3CDTF">2021-02-16T05:19:01Z</dcterms:created>
  <dcterms:modified xsi:type="dcterms:W3CDTF">2024-04-18T18:02:27Z</dcterms:modified>
</cp:coreProperties>
</file>