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3594" y="1713357"/>
            <a:ext cx="6896811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1694" y="3907916"/>
            <a:ext cx="6820611" cy="100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5971" y="316433"/>
            <a:ext cx="197205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55621"/>
            <a:ext cx="7625080" cy="2625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sers.rsise.anu.edu.au/%7Essanner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pc.informatik.uni-freiburg.de/PddlResources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rddlsim/source/browse/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hyperlink" Target="http://en.wikipedia.org/wiki/Conway%27s_Game_of_Life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ode.google.com/p/rddlsim/" TargetMode="Externa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sers.cecs.anu.edu.au/%7Essanner/IPPC_2011/index.html" TargetMode="External"/><Relationship Id="rId3" Type="http://schemas.openxmlformats.org/officeDocument/2006/relationships/hyperlink" Target="https://cs.uwaterloo.ca/%7Emgrzes/IPPC_2014/" TargetMode="External"/><Relationship Id="rId4" Type="http://schemas.openxmlformats.org/officeDocument/2006/relationships/hyperlink" Target="http://users.cecs.anu.edu.au/%7Essanner/IPPC_2014/index.html" TargetMode="Externa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739775"/>
            <a:ext cx="5486400" cy="831850"/>
          </a:xfrm>
          <a:custGeom>
            <a:avLst/>
            <a:gdLst/>
            <a:ahLst/>
            <a:cxnLst/>
            <a:rect l="l" t="t" r="r" b="b"/>
            <a:pathLst>
              <a:path w="5486400" h="831850">
                <a:moveTo>
                  <a:pt x="5347716" y="0"/>
                </a:moveTo>
                <a:lnTo>
                  <a:pt x="138683" y="0"/>
                </a:lnTo>
                <a:lnTo>
                  <a:pt x="94853" y="7071"/>
                </a:lnTo>
                <a:lnTo>
                  <a:pt x="56784" y="26761"/>
                </a:lnTo>
                <a:lnTo>
                  <a:pt x="26761" y="56784"/>
                </a:lnTo>
                <a:lnTo>
                  <a:pt x="7071" y="94853"/>
                </a:lnTo>
                <a:lnTo>
                  <a:pt x="0" y="138684"/>
                </a:lnTo>
                <a:lnTo>
                  <a:pt x="0" y="693165"/>
                </a:lnTo>
                <a:lnTo>
                  <a:pt x="7071" y="736996"/>
                </a:lnTo>
                <a:lnTo>
                  <a:pt x="26761" y="775065"/>
                </a:lnTo>
                <a:lnTo>
                  <a:pt x="56784" y="805088"/>
                </a:lnTo>
                <a:lnTo>
                  <a:pt x="94853" y="824778"/>
                </a:lnTo>
                <a:lnTo>
                  <a:pt x="138683" y="831850"/>
                </a:lnTo>
                <a:lnTo>
                  <a:pt x="5347716" y="831850"/>
                </a:lnTo>
                <a:lnTo>
                  <a:pt x="5391546" y="824778"/>
                </a:lnTo>
                <a:lnTo>
                  <a:pt x="5429615" y="805088"/>
                </a:lnTo>
                <a:lnTo>
                  <a:pt x="5459638" y="775065"/>
                </a:lnTo>
                <a:lnTo>
                  <a:pt x="5479328" y="736996"/>
                </a:lnTo>
                <a:lnTo>
                  <a:pt x="5486400" y="693165"/>
                </a:lnTo>
                <a:lnTo>
                  <a:pt x="5486400" y="138684"/>
                </a:lnTo>
                <a:lnTo>
                  <a:pt x="5479328" y="94853"/>
                </a:lnTo>
                <a:lnTo>
                  <a:pt x="5459638" y="56784"/>
                </a:lnTo>
                <a:lnTo>
                  <a:pt x="5429615" y="26761"/>
                </a:lnTo>
                <a:lnTo>
                  <a:pt x="5391546" y="7071"/>
                </a:lnTo>
                <a:lnTo>
                  <a:pt x="5347716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81200" y="739775"/>
            <a:ext cx="5486400" cy="831850"/>
          </a:xfrm>
          <a:custGeom>
            <a:avLst/>
            <a:gdLst/>
            <a:ahLst/>
            <a:cxnLst/>
            <a:rect l="l" t="t" r="r" b="b"/>
            <a:pathLst>
              <a:path w="5486400" h="831850">
                <a:moveTo>
                  <a:pt x="0" y="138684"/>
                </a:moveTo>
                <a:lnTo>
                  <a:pt x="7071" y="94853"/>
                </a:lnTo>
                <a:lnTo>
                  <a:pt x="26761" y="56784"/>
                </a:lnTo>
                <a:lnTo>
                  <a:pt x="56784" y="26761"/>
                </a:lnTo>
                <a:lnTo>
                  <a:pt x="94853" y="7071"/>
                </a:lnTo>
                <a:lnTo>
                  <a:pt x="138683" y="0"/>
                </a:lnTo>
                <a:lnTo>
                  <a:pt x="5347716" y="0"/>
                </a:lnTo>
                <a:lnTo>
                  <a:pt x="5391546" y="7071"/>
                </a:lnTo>
                <a:lnTo>
                  <a:pt x="5429615" y="26761"/>
                </a:lnTo>
                <a:lnTo>
                  <a:pt x="5459638" y="56784"/>
                </a:lnTo>
                <a:lnTo>
                  <a:pt x="5479328" y="94853"/>
                </a:lnTo>
                <a:lnTo>
                  <a:pt x="5486400" y="138684"/>
                </a:lnTo>
                <a:lnTo>
                  <a:pt x="5486400" y="693165"/>
                </a:lnTo>
                <a:lnTo>
                  <a:pt x="5479328" y="736996"/>
                </a:lnTo>
                <a:lnTo>
                  <a:pt x="5459638" y="775065"/>
                </a:lnTo>
                <a:lnTo>
                  <a:pt x="5429615" y="805088"/>
                </a:lnTo>
                <a:lnTo>
                  <a:pt x="5391546" y="824778"/>
                </a:lnTo>
                <a:lnTo>
                  <a:pt x="5347716" y="831850"/>
                </a:lnTo>
                <a:lnTo>
                  <a:pt x="138683" y="831850"/>
                </a:lnTo>
                <a:lnTo>
                  <a:pt x="94853" y="824778"/>
                </a:lnTo>
                <a:lnTo>
                  <a:pt x="56784" y="805088"/>
                </a:lnTo>
                <a:lnTo>
                  <a:pt x="26761" y="775065"/>
                </a:lnTo>
                <a:lnTo>
                  <a:pt x="7071" y="736996"/>
                </a:lnTo>
                <a:lnTo>
                  <a:pt x="0" y="693165"/>
                </a:lnTo>
                <a:lnTo>
                  <a:pt x="0" y="1386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9350" y="832561"/>
            <a:ext cx="46539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ICAPS </a:t>
            </a:r>
            <a:r>
              <a:rPr dirty="0" spc="-10"/>
              <a:t>2014</a:t>
            </a:r>
            <a:r>
              <a:rPr dirty="0" spc="-20"/>
              <a:t> </a:t>
            </a:r>
            <a:r>
              <a:rPr dirty="0" spc="-5"/>
              <a:t>Tutorial</a:t>
            </a:r>
          </a:p>
        </p:txBody>
      </p:sp>
      <p:sp>
        <p:nvSpPr>
          <p:cNvPr id="5" name="object 5"/>
          <p:cNvSpPr/>
          <p:nvPr/>
        </p:nvSpPr>
        <p:spPr>
          <a:xfrm>
            <a:off x="914400" y="2133600"/>
            <a:ext cx="7543800" cy="1600200"/>
          </a:xfrm>
          <a:custGeom>
            <a:avLst/>
            <a:gdLst/>
            <a:ahLst/>
            <a:cxnLst/>
            <a:rect l="l" t="t" r="r" b="b"/>
            <a:pathLst>
              <a:path w="7543800" h="1600200">
                <a:moveTo>
                  <a:pt x="7277100" y="0"/>
                </a:moveTo>
                <a:lnTo>
                  <a:pt x="266700" y="0"/>
                </a:lnTo>
                <a:lnTo>
                  <a:pt x="218760" y="4296"/>
                </a:lnTo>
                <a:lnTo>
                  <a:pt x="173639" y="16682"/>
                </a:lnTo>
                <a:lnTo>
                  <a:pt x="132091" y="36406"/>
                </a:lnTo>
                <a:lnTo>
                  <a:pt x="94868" y="62716"/>
                </a:lnTo>
                <a:lnTo>
                  <a:pt x="62724" y="94858"/>
                </a:lnTo>
                <a:lnTo>
                  <a:pt x="36412" y="132080"/>
                </a:lnTo>
                <a:lnTo>
                  <a:pt x="16685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0" y="1333500"/>
                </a:lnTo>
                <a:lnTo>
                  <a:pt x="4296" y="1381446"/>
                </a:lnTo>
                <a:lnTo>
                  <a:pt x="16685" y="1426570"/>
                </a:lnTo>
                <a:lnTo>
                  <a:pt x="36412" y="1468120"/>
                </a:lnTo>
                <a:lnTo>
                  <a:pt x="62724" y="1505341"/>
                </a:lnTo>
                <a:lnTo>
                  <a:pt x="94868" y="1537483"/>
                </a:lnTo>
                <a:lnTo>
                  <a:pt x="132091" y="1563793"/>
                </a:lnTo>
                <a:lnTo>
                  <a:pt x="173639" y="1583517"/>
                </a:lnTo>
                <a:lnTo>
                  <a:pt x="218760" y="1595903"/>
                </a:lnTo>
                <a:lnTo>
                  <a:pt x="266700" y="1600200"/>
                </a:lnTo>
                <a:lnTo>
                  <a:pt x="7277100" y="1600200"/>
                </a:lnTo>
                <a:lnTo>
                  <a:pt x="7325046" y="1595903"/>
                </a:lnTo>
                <a:lnTo>
                  <a:pt x="7370170" y="1583517"/>
                </a:lnTo>
                <a:lnTo>
                  <a:pt x="7411720" y="1563793"/>
                </a:lnTo>
                <a:lnTo>
                  <a:pt x="7448941" y="1537483"/>
                </a:lnTo>
                <a:lnTo>
                  <a:pt x="7481083" y="1505341"/>
                </a:lnTo>
                <a:lnTo>
                  <a:pt x="7507393" y="1468120"/>
                </a:lnTo>
                <a:lnTo>
                  <a:pt x="7527117" y="1426570"/>
                </a:lnTo>
                <a:lnTo>
                  <a:pt x="7539503" y="1381446"/>
                </a:lnTo>
                <a:lnTo>
                  <a:pt x="7543800" y="1333500"/>
                </a:lnTo>
                <a:lnTo>
                  <a:pt x="7543800" y="266700"/>
                </a:lnTo>
                <a:lnTo>
                  <a:pt x="7539503" y="218753"/>
                </a:lnTo>
                <a:lnTo>
                  <a:pt x="7527117" y="173629"/>
                </a:lnTo>
                <a:lnTo>
                  <a:pt x="7507393" y="132080"/>
                </a:lnTo>
                <a:lnTo>
                  <a:pt x="7481083" y="94858"/>
                </a:lnTo>
                <a:lnTo>
                  <a:pt x="7448941" y="62716"/>
                </a:lnTo>
                <a:lnTo>
                  <a:pt x="7411720" y="36406"/>
                </a:lnTo>
                <a:lnTo>
                  <a:pt x="7370170" y="16682"/>
                </a:lnTo>
                <a:lnTo>
                  <a:pt x="7325046" y="4296"/>
                </a:lnTo>
                <a:lnTo>
                  <a:pt x="7277100" y="0"/>
                </a:lnTo>
                <a:close/>
              </a:path>
            </a:pathLst>
          </a:custGeom>
          <a:solidFill>
            <a:srgbClr val="FF8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2133600"/>
            <a:ext cx="7543800" cy="1600200"/>
          </a:xfrm>
          <a:custGeom>
            <a:avLst/>
            <a:gdLst/>
            <a:ahLst/>
            <a:cxnLst/>
            <a:rect l="l" t="t" r="r" b="b"/>
            <a:pathLst>
              <a:path w="7543800" h="16002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7277100" y="0"/>
                </a:lnTo>
                <a:lnTo>
                  <a:pt x="7325046" y="4296"/>
                </a:lnTo>
                <a:lnTo>
                  <a:pt x="7370170" y="16682"/>
                </a:lnTo>
                <a:lnTo>
                  <a:pt x="7411720" y="36406"/>
                </a:lnTo>
                <a:lnTo>
                  <a:pt x="7448941" y="62716"/>
                </a:lnTo>
                <a:lnTo>
                  <a:pt x="7481083" y="94858"/>
                </a:lnTo>
                <a:lnTo>
                  <a:pt x="7507393" y="132079"/>
                </a:lnTo>
                <a:lnTo>
                  <a:pt x="7527117" y="173629"/>
                </a:lnTo>
                <a:lnTo>
                  <a:pt x="7539503" y="218753"/>
                </a:lnTo>
                <a:lnTo>
                  <a:pt x="7543800" y="266700"/>
                </a:lnTo>
                <a:lnTo>
                  <a:pt x="7543800" y="1333500"/>
                </a:lnTo>
                <a:lnTo>
                  <a:pt x="7539503" y="1381446"/>
                </a:lnTo>
                <a:lnTo>
                  <a:pt x="7527117" y="1426570"/>
                </a:lnTo>
                <a:lnTo>
                  <a:pt x="7507393" y="1468119"/>
                </a:lnTo>
                <a:lnTo>
                  <a:pt x="7481083" y="1505341"/>
                </a:lnTo>
                <a:lnTo>
                  <a:pt x="7448941" y="1537483"/>
                </a:lnTo>
                <a:lnTo>
                  <a:pt x="7411720" y="1563793"/>
                </a:lnTo>
                <a:lnTo>
                  <a:pt x="7370170" y="1583517"/>
                </a:lnTo>
                <a:lnTo>
                  <a:pt x="7325046" y="1595903"/>
                </a:lnTo>
                <a:lnTo>
                  <a:pt x="7277100" y="1600200"/>
                </a:lnTo>
                <a:lnTo>
                  <a:pt x="266700" y="1600200"/>
                </a:lnTo>
                <a:lnTo>
                  <a:pt x="218760" y="1595903"/>
                </a:lnTo>
                <a:lnTo>
                  <a:pt x="173639" y="1583517"/>
                </a:lnTo>
                <a:lnTo>
                  <a:pt x="132091" y="1563793"/>
                </a:lnTo>
                <a:lnTo>
                  <a:pt x="94868" y="1537483"/>
                </a:lnTo>
                <a:lnTo>
                  <a:pt x="62724" y="1505341"/>
                </a:lnTo>
                <a:lnTo>
                  <a:pt x="36412" y="1468120"/>
                </a:lnTo>
                <a:lnTo>
                  <a:pt x="16685" y="1426570"/>
                </a:lnTo>
                <a:lnTo>
                  <a:pt x="4296" y="1381446"/>
                </a:lnTo>
                <a:lnTo>
                  <a:pt x="0" y="1333500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64742" y="2201672"/>
            <a:ext cx="7044055" cy="2484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latin typeface="Arial"/>
                <a:cs typeface="Arial"/>
              </a:rPr>
              <a:t>Introduction to Planning  Domain Modeling in</a:t>
            </a:r>
            <a:r>
              <a:rPr dirty="0" sz="4400" spc="-95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RDDL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00">
              <a:latin typeface="Times New Roman"/>
              <a:cs typeface="Times New Roman"/>
            </a:endParaRPr>
          </a:p>
          <a:p>
            <a:pPr algn="ctr" marR="56515">
              <a:lnSpc>
                <a:spcPct val="100000"/>
              </a:lnSpc>
            </a:pPr>
            <a:r>
              <a:rPr dirty="0" u="heavy" sz="320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Scott</a:t>
            </a:r>
            <a:r>
              <a:rPr dirty="0" u="heavy" sz="3200" spc="-25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3200" spc="-5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Sanner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08136" y="4823719"/>
            <a:ext cx="973608" cy="1159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19136" y="5021693"/>
            <a:ext cx="2197694" cy="909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457" y="500837"/>
            <a:ext cx="64090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A Brief History of (ICAPS)</a:t>
            </a:r>
            <a:r>
              <a:rPr dirty="0" sz="3600" spc="-60"/>
              <a:t> </a:t>
            </a:r>
            <a:r>
              <a:rPr dirty="0" sz="3600"/>
              <a:t>Time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19200" y="2960242"/>
            <a:ext cx="7543800" cy="175895"/>
          </a:xfrm>
          <a:custGeom>
            <a:avLst/>
            <a:gdLst/>
            <a:ahLst/>
            <a:cxnLst/>
            <a:rect l="l" t="t" r="r" b="b"/>
            <a:pathLst>
              <a:path w="7543800" h="175894">
                <a:moveTo>
                  <a:pt x="7385811" y="0"/>
                </a:moveTo>
                <a:lnTo>
                  <a:pt x="7377176" y="2540"/>
                </a:lnTo>
                <a:lnTo>
                  <a:pt x="7373239" y="9398"/>
                </a:lnTo>
                <a:lnTo>
                  <a:pt x="7369429" y="16256"/>
                </a:lnTo>
                <a:lnTo>
                  <a:pt x="7371969" y="25019"/>
                </a:lnTo>
                <a:lnTo>
                  <a:pt x="7459407" y="73532"/>
                </a:lnTo>
                <a:lnTo>
                  <a:pt x="7514463" y="73533"/>
                </a:lnTo>
                <a:lnTo>
                  <a:pt x="7514463" y="102108"/>
                </a:lnTo>
                <a:lnTo>
                  <a:pt x="7459180" y="102108"/>
                </a:lnTo>
                <a:lnTo>
                  <a:pt x="7371969" y="150495"/>
                </a:lnTo>
                <a:lnTo>
                  <a:pt x="7369429" y="159258"/>
                </a:lnTo>
                <a:lnTo>
                  <a:pt x="7373239" y="166116"/>
                </a:lnTo>
                <a:lnTo>
                  <a:pt x="7377176" y="172974"/>
                </a:lnTo>
                <a:lnTo>
                  <a:pt x="7385811" y="175514"/>
                </a:lnTo>
                <a:lnTo>
                  <a:pt x="7517964" y="102108"/>
                </a:lnTo>
                <a:lnTo>
                  <a:pt x="7514463" y="102108"/>
                </a:lnTo>
                <a:lnTo>
                  <a:pt x="7517965" y="102107"/>
                </a:lnTo>
                <a:lnTo>
                  <a:pt x="7543800" y="87757"/>
                </a:lnTo>
                <a:lnTo>
                  <a:pt x="7385811" y="0"/>
                </a:lnTo>
                <a:close/>
              </a:path>
              <a:path w="7543800" h="175894">
                <a:moveTo>
                  <a:pt x="7485045" y="87757"/>
                </a:moveTo>
                <a:lnTo>
                  <a:pt x="7459181" y="102107"/>
                </a:lnTo>
                <a:lnTo>
                  <a:pt x="7514463" y="102108"/>
                </a:lnTo>
                <a:lnTo>
                  <a:pt x="7514463" y="100203"/>
                </a:lnTo>
                <a:lnTo>
                  <a:pt x="7507478" y="100203"/>
                </a:lnTo>
                <a:lnTo>
                  <a:pt x="7485045" y="87757"/>
                </a:lnTo>
                <a:close/>
              </a:path>
              <a:path w="7543800" h="175894">
                <a:moveTo>
                  <a:pt x="0" y="73406"/>
                </a:moveTo>
                <a:lnTo>
                  <a:pt x="0" y="101981"/>
                </a:lnTo>
                <a:lnTo>
                  <a:pt x="7459181" y="102107"/>
                </a:lnTo>
                <a:lnTo>
                  <a:pt x="7485045" y="87757"/>
                </a:lnTo>
                <a:lnTo>
                  <a:pt x="7459407" y="73532"/>
                </a:lnTo>
                <a:lnTo>
                  <a:pt x="0" y="73406"/>
                </a:lnTo>
                <a:close/>
              </a:path>
              <a:path w="7543800" h="175894">
                <a:moveTo>
                  <a:pt x="7507478" y="75311"/>
                </a:moveTo>
                <a:lnTo>
                  <a:pt x="7485045" y="87757"/>
                </a:lnTo>
                <a:lnTo>
                  <a:pt x="7507478" y="100203"/>
                </a:lnTo>
                <a:lnTo>
                  <a:pt x="7507478" y="75311"/>
                </a:lnTo>
                <a:close/>
              </a:path>
              <a:path w="7543800" h="175894">
                <a:moveTo>
                  <a:pt x="7514463" y="75311"/>
                </a:moveTo>
                <a:lnTo>
                  <a:pt x="7507478" y="75311"/>
                </a:lnTo>
                <a:lnTo>
                  <a:pt x="7507478" y="100203"/>
                </a:lnTo>
                <a:lnTo>
                  <a:pt x="7514463" y="100203"/>
                </a:lnTo>
                <a:lnTo>
                  <a:pt x="7514463" y="75311"/>
                </a:lnTo>
                <a:close/>
              </a:path>
              <a:path w="7543800" h="175894">
                <a:moveTo>
                  <a:pt x="7459407" y="73532"/>
                </a:moveTo>
                <a:lnTo>
                  <a:pt x="7485045" y="87757"/>
                </a:lnTo>
                <a:lnTo>
                  <a:pt x="7507478" y="75311"/>
                </a:lnTo>
                <a:lnTo>
                  <a:pt x="7514463" y="75311"/>
                </a:lnTo>
                <a:lnTo>
                  <a:pt x="7514463" y="73533"/>
                </a:lnTo>
                <a:lnTo>
                  <a:pt x="7459407" y="73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19200" y="3089275"/>
            <a:ext cx="1981200" cy="1101725"/>
          </a:xfrm>
          <a:custGeom>
            <a:avLst/>
            <a:gdLst/>
            <a:ahLst/>
            <a:cxnLst/>
            <a:rect l="l" t="t" r="r" b="b"/>
            <a:pathLst>
              <a:path w="1981200" h="1101725">
                <a:moveTo>
                  <a:pt x="1841500" y="263525"/>
                </a:moveTo>
                <a:lnTo>
                  <a:pt x="139700" y="263525"/>
                </a:lnTo>
                <a:lnTo>
                  <a:pt x="95520" y="270641"/>
                </a:lnTo>
                <a:lnTo>
                  <a:pt x="57168" y="290461"/>
                </a:lnTo>
                <a:lnTo>
                  <a:pt x="26936" y="320693"/>
                </a:lnTo>
                <a:lnTo>
                  <a:pt x="7116" y="359045"/>
                </a:lnTo>
                <a:lnTo>
                  <a:pt x="0" y="403225"/>
                </a:lnTo>
                <a:lnTo>
                  <a:pt x="0" y="962025"/>
                </a:lnTo>
                <a:lnTo>
                  <a:pt x="7116" y="1006155"/>
                </a:lnTo>
                <a:lnTo>
                  <a:pt x="26936" y="1044501"/>
                </a:lnTo>
                <a:lnTo>
                  <a:pt x="57168" y="1074752"/>
                </a:lnTo>
                <a:lnTo>
                  <a:pt x="95520" y="1094596"/>
                </a:lnTo>
                <a:lnTo>
                  <a:pt x="139700" y="1101725"/>
                </a:lnTo>
                <a:lnTo>
                  <a:pt x="1841500" y="1101725"/>
                </a:lnTo>
                <a:lnTo>
                  <a:pt x="1885679" y="1094596"/>
                </a:lnTo>
                <a:lnTo>
                  <a:pt x="1924031" y="1074752"/>
                </a:lnTo>
                <a:lnTo>
                  <a:pt x="1954263" y="1044501"/>
                </a:lnTo>
                <a:lnTo>
                  <a:pt x="1974083" y="1006155"/>
                </a:lnTo>
                <a:lnTo>
                  <a:pt x="1981200" y="962025"/>
                </a:lnTo>
                <a:lnTo>
                  <a:pt x="1981200" y="403225"/>
                </a:lnTo>
                <a:lnTo>
                  <a:pt x="1974083" y="359045"/>
                </a:lnTo>
                <a:lnTo>
                  <a:pt x="1954263" y="320693"/>
                </a:lnTo>
                <a:lnTo>
                  <a:pt x="1924031" y="290461"/>
                </a:lnTo>
                <a:lnTo>
                  <a:pt x="1885679" y="270641"/>
                </a:lnTo>
                <a:lnTo>
                  <a:pt x="1841500" y="263525"/>
                </a:lnTo>
                <a:close/>
              </a:path>
              <a:path w="1981200" h="1101725">
                <a:moveTo>
                  <a:pt x="568325" y="0"/>
                </a:moveTo>
                <a:lnTo>
                  <a:pt x="330200" y="263525"/>
                </a:lnTo>
                <a:lnTo>
                  <a:pt x="825500" y="263525"/>
                </a:lnTo>
                <a:lnTo>
                  <a:pt x="568325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19200" y="3089275"/>
            <a:ext cx="1981200" cy="1101725"/>
          </a:xfrm>
          <a:custGeom>
            <a:avLst/>
            <a:gdLst/>
            <a:ahLst/>
            <a:cxnLst/>
            <a:rect l="l" t="t" r="r" b="b"/>
            <a:pathLst>
              <a:path w="1981200" h="1101725">
                <a:moveTo>
                  <a:pt x="0" y="403225"/>
                </a:moveTo>
                <a:lnTo>
                  <a:pt x="7116" y="359045"/>
                </a:lnTo>
                <a:lnTo>
                  <a:pt x="26936" y="320693"/>
                </a:lnTo>
                <a:lnTo>
                  <a:pt x="57168" y="290461"/>
                </a:lnTo>
                <a:lnTo>
                  <a:pt x="95520" y="270641"/>
                </a:lnTo>
                <a:lnTo>
                  <a:pt x="139700" y="263525"/>
                </a:lnTo>
                <a:lnTo>
                  <a:pt x="330200" y="263525"/>
                </a:lnTo>
                <a:lnTo>
                  <a:pt x="568325" y="0"/>
                </a:lnTo>
                <a:lnTo>
                  <a:pt x="825500" y="263525"/>
                </a:lnTo>
                <a:lnTo>
                  <a:pt x="1841500" y="263525"/>
                </a:lnTo>
                <a:lnTo>
                  <a:pt x="1885679" y="270641"/>
                </a:lnTo>
                <a:lnTo>
                  <a:pt x="1924031" y="290461"/>
                </a:lnTo>
                <a:lnTo>
                  <a:pt x="1954263" y="320693"/>
                </a:lnTo>
                <a:lnTo>
                  <a:pt x="1974083" y="359045"/>
                </a:lnTo>
                <a:lnTo>
                  <a:pt x="1981200" y="403225"/>
                </a:lnTo>
                <a:lnTo>
                  <a:pt x="1981200" y="612775"/>
                </a:lnTo>
                <a:lnTo>
                  <a:pt x="1981200" y="962025"/>
                </a:lnTo>
                <a:lnTo>
                  <a:pt x="1974083" y="1006155"/>
                </a:lnTo>
                <a:lnTo>
                  <a:pt x="1954263" y="1044501"/>
                </a:lnTo>
                <a:lnTo>
                  <a:pt x="1924031" y="1074752"/>
                </a:lnTo>
                <a:lnTo>
                  <a:pt x="1885679" y="1094596"/>
                </a:lnTo>
                <a:lnTo>
                  <a:pt x="1841500" y="1101725"/>
                </a:lnTo>
                <a:lnTo>
                  <a:pt x="825500" y="1101725"/>
                </a:lnTo>
                <a:lnTo>
                  <a:pt x="330200" y="1101725"/>
                </a:lnTo>
                <a:lnTo>
                  <a:pt x="139700" y="1101725"/>
                </a:lnTo>
                <a:lnTo>
                  <a:pt x="95520" y="1094596"/>
                </a:lnTo>
                <a:lnTo>
                  <a:pt x="57168" y="1074752"/>
                </a:lnTo>
                <a:lnTo>
                  <a:pt x="26936" y="1044501"/>
                </a:lnTo>
                <a:lnTo>
                  <a:pt x="7116" y="1006155"/>
                </a:lnTo>
                <a:lnTo>
                  <a:pt x="0" y="962025"/>
                </a:lnTo>
                <a:lnTo>
                  <a:pt x="0" y="612775"/>
                </a:lnTo>
                <a:lnTo>
                  <a:pt x="0" y="403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96060" y="3423030"/>
            <a:ext cx="142494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STRIPS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(1971)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Fikes &amp;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Nilsson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600" spc="-5" i="1">
                <a:latin typeface="Arial"/>
                <a:cs typeface="Arial"/>
              </a:rPr>
              <a:t>Relational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0" y="1600200"/>
            <a:ext cx="1676400" cy="1400175"/>
          </a:xfrm>
          <a:custGeom>
            <a:avLst/>
            <a:gdLst/>
            <a:ahLst/>
            <a:cxnLst/>
            <a:rect l="l" t="t" r="r" b="b"/>
            <a:pathLst>
              <a:path w="1676400" h="1400175">
                <a:moveTo>
                  <a:pt x="698500" y="1143000"/>
                </a:moveTo>
                <a:lnTo>
                  <a:pt x="279400" y="1143000"/>
                </a:lnTo>
                <a:lnTo>
                  <a:pt x="441325" y="1400175"/>
                </a:lnTo>
                <a:lnTo>
                  <a:pt x="698500" y="1143000"/>
                </a:lnTo>
                <a:close/>
              </a:path>
              <a:path w="1676400" h="1400175">
                <a:moveTo>
                  <a:pt x="1485900" y="0"/>
                </a:move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0" y="952500"/>
                </a:lnTo>
                <a:lnTo>
                  <a:pt x="5034" y="996162"/>
                </a:lnTo>
                <a:lnTo>
                  <a:pt x="19372" y="1036253"/>
                </a:lnTo>
                <a:lnTo>
                  <a:pt x="41867" y="1071625"/>
                </a:lnTo>
                <a:lnTo>
                  <a:pt x="71374" y="1101132"/>
                </a:lnTo>
                <a:lnTo>
                  <a:pt x="106746" y="1123627"/>
                </a:lnTo>
                <a:lnTo>
                  <a:pt x="146837" y="1137965"/>
                </a:lnTo>
                <a:lnTo>
                  <a:pt x="190500" y="1143000"/>
                </a:lnTo>
                <a:lnTo>
                  <a:pt x="1485900" y="1143000"/>
                </a:lnTo>
                <a:lnTo>
                  <a:pt x="1529562" y="1137965"/>
                </a:lnTo>
                <a:lnTo>
                  <a:pt x="1569653" y="1123627"/>
                </a:lnTo>
                <a:lnTo>
                  <a:pt x="1605025" y="1101132"/>
                </a:lnTo>
                <a:lnTo>
                  <a:pt x="1634532" y="1071625"/>
                </a:lnTo>
                <a:lnTo>
                  <a:pt x="1657027" y="1036253"/>
                </a:lnTo>
                <a:lnTo>
                  <a:pt x="1671365" y="996162"/>
                </a:lnTo>
                <a:lnTo>
                  <a:pt x="1676400" y="952500"/>
                </a:lnTo>
                <a:lnTo>
                  <a:pt x="1676400" y="190500"/>
                </a:lnTo>
                <a:lnTo>
                  <a:pt x="1671365" y="146837"/>
                </a:lnTo>
                <a:lnTo>
                  <a:pt x="1657027" y="106746"/>
                </a:lnTo>
                <a:lnTo>
                  <a:pt x="1634532" y="71374"/>
                </a:lnTo>
                <a:lnTo>
                  <a:pt x="1605025" y="41867"/>
                </a:lnTo>
                <a:lnTo>
                  <a:pt x="1569653" y="19372"/>
                </a:lnTo>
                <a:lnTo>
                  <a:pt x="1529562" y="5034"/>
                </a:lnTo>
                <a:lnTo>
                  <a:pt x="14859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57400" y="1600200"/>
            <a:ext cx="1676400" cy="1400175"/>
          </a:xfrm>
          <a:custGeom>
            <a:avLst/>
            <a:gdLst/>
            <a:ahLst/>
            <a:cxnLst/>
            <a:rect l="l" t="t" r="r" b="b"/>
            <a:pathLst>
              <a:path w="1676400" h="1400175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79400" y="0"/>
                </a:lnTo>
                <a:lnTo>
                  <a:pt x="698500" y="0"/>
                </a:lnTo>
                <a:lnTo>
                  <a:pt x="1485900" y="0"/>
                </a:lnTo>
                <a:lnTo>
                  <a:pt x="1529562" y="5034"/>
                </a:lnTo>
                <a:lnTo>
                  <a:pt x="1569653" y="19372"/>
                </a:lnTo>
                <a:lnTo>
                  <a:pt x="1605025" y="41867"/>
                </a:lnTo>
                <a:lnTo>
                  <a:pt x="1634532" y="71374"/>
                </a:lnTo>
                <a:lnTo>
                  <a:pt x="1657027" y="106746"/>
                </a:lnTo>
                <a:lnTo>
                  <a:pt x="1671365" y="146837"/>
                </a:lnTo>
                <a:lnTo>
                  <a:pt x="1676400" y="190500"/>
                </a:lnTo>
                <a:lnTo>
                  <a:pt x="1676400" y="666750"/>
                </a:lnTo>
                <a:lnTo>
                  <a:pt x="1676400" y="952500"/>
                </a:lnTo>
                <a:lnTo>
                  <a:pt x="1671365" y="996162"/>
                </a:lnTo>
                <a:lnTo>
                  <a:pt x="1657027" y="1036253"/>
                </a:lnTo>
                <a:lnTo>
                  <a:pt x="1634532" y="1071625"/>
                </a:lnTo>
                <a:lnTo>
                  <a:pt x="1605025" y="1101132"/>
                </a:lnTo>
                <a:lnTo>
                  <a:pt x="1569653" y="1123627"/>
                </a:lnTo>
                <a:lnTo>
                  <a:pt x="1529562" y="1137965"/>
                </a:lnTo>
                <a:lnTo>
                  <a:pt x="1485900" y="1143000"/>
                </a:lnTo>
                <a:lnTo>
                  <a:pt x="698500" y="1143000"/>
                </a:lnTo>
                <a:lnTo>
                  <a:pt x="441325" y="1400175"/>
                </a:lnTo>
                <a:lnTo>
                  <a:pt x="279400" y="1143000"/>
                </a:lnTo>
                <a:lnTo>
                  <a:pt x="190500" y="1143000"/>
                </a:lnTo>
                <a:lnTo>
                  <a:pt x="146837" y="1137965"/>
                </a:lnTo>
                <a:lnTo>
                  <a:pt x="106746" y="1123627"/>
                </a:lnTo>
                <a:lnTo>
                  <a:pt x="71374" y="1101132"/>
                </a:lnTo>
                <a:lnTo>
                  <a:pt x="41867" y="1071625"/>
                </a:lnTo>
                <a:lnTo>
                  <a:pt x="19372" y="1036253"/>
                </a:lnTo>
                <a:lnTo>
                  <a:pt x="5034" y="996162"/>
                </a:lnTo>
                <a:lnTo>
                  <a:pt x="0" y="952500"/>
                </a:lnTo>
                <a:lnTo>
                  <a:pt x="0" y="66675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72029" y="1684781"/>
            <a:ext cx="124523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ADL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(1987)</a:t>
            </a:r>
            <a:endParaRPr sz="1600">
              <a:latin typeface="Arial"/>
              <a:cs typeface="Arial"/>
            </a:endParaRPr>
          </a:p>
          <a:p>
            <a:pPr algn="ctr" marL="12700" marR="5080" indent="1905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Pednault  </a:t>
            </a:r>
            <a:r>
              <a:rPr dirty="0" sz="1600" spc="-5" i="1">
                <a:latin typeface="Arial"/>
                <a:cs typeface="Arial"/>
              </a:rPr>
              <a:t>Cond.</a:t>
            </a:r>
            <a:r>
              <a:rPr dirty="0" sz="1600" spc="-5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Effects </a:t>
            </a:r>
            <a:r>
              <a:rPr dirty="0" sz="1600" spc="-5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Open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World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29000" y="3089275"/>
            <a:ext cx="2133600" cy="1101725"/>
          </a:xfrm>
          <a:custGeom>
            <a:avLst/>
            <a:gdLst/>
            <a:ahLst/>
            <a:cxnLst/>
            <a:rect l="l" t="t" r="r" b="b"/>
            <a:pathLst>
              <a:path w="2133600" h="1101725">
                <a:moveTo>
                  <a:pt x="1993900" y="263525"/>
                </a:moveTo>
                <a:lnTo>
                  <a:pt x="139700" y="263525"/>
                </a:lnTo>
                <a:lnTo>
                  <a:pt x="95520" y="270641"/>
                </a:lnTo>
                <a:lnTo>
                  <a:pt x="57168" y="290461"/>
                </a:lnTo>
                <a:lnTo>
                  <a:pt x="26936" y="320693"/>
                </a:lnTo>
                <a:lnTo>
                  <a:pt x="7116" y="359045"/>
                </a:lnTo>
                <a:lnTo>
                  <a:pt x="0" y="403225"/>
                </a:lnTo>
                <a:lnTo>
                  <a:pt x="0" y="962025"/>
                </a:lnTo>
                <a:lnTo>
                  <a:pt x="7116" y="1006155"/>
                </a:lnTo>
                <a:lnTo>
                  <a:pt x="26936" y="1044501"/>
                </a:lnTo>
                <a:lnTo>
                  <a:pt x="57168" y="1074752"/>
                </a:lnTo>
                <a:lnTo>
                  <a:pt x="95520" y="1094596"/>
                </a:lnTo>
                <a:lnTo>
                  <a:pt x="139700" y="1101725"/>
                </a:lnTo>
                <a:lnTo>
                  <a:pt x="1993900" y="1101725"/>
                </a:lnTo>
                <a:lnTo>
                  <a:pt x="2038030" y="1094596"/>
                </a:lnTo>
                <a:lnTo>
                  <a:pt x="2076376" y="1074752"/>
                </a:lnTo>
                <a:lnTo>
                  <a:pt x="2106627" y="1044501"/>
                </a:lnTo>
                <a:lnTo>
                  <a:pt x="2126471" y="1006155"/>
                </a:lnTo>
                <a:lnTo>
                  <a:pt x="2133600" y="962025"/>
                </a:lnTo>
                <a:lnTo>
                  <a:pt x="2133600" y="403225"/>
                </a:lnTo>
                <a:lnTo>
                  <a:pt x="2126471" y="359045"/>
                </a:lnTo>
                <a:lnTo>
                  <a:pt x="2106627" y="320693"/>
                </a:lnTo>
                <a:lnTo>
                  <a:pt x="2076376" y="290461"/>
                </a:lnTo>
                <a:lnTo>
                  <a:pt x="2038030" y="270641"/>
                </a:lnTo>
                <a:lnTo>
                  <a:pt x="1993900" y="263525"/>
                </a:lnTo>
                <a:close/>
              </a:path>
              <a:path w="2133600" h="1101725">
                <a:moveTo>
                  <a:pt x="530225" y="0"/>
                </a:moveTo>
                <a:lnTo>
                  <a:pt x="355600" y="263525"/>
                </a:lnTo>
                <a:lnTo>
                  <a:pt x="889000" y="263525"/>
                </a:lnTo>
                <a:lnTo>
                  <a:pt x="530225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29000" y="3089275"/>
            <a:ext cx="2133600" cy="1101725"/>
          </a:xfrm>
          <a:custGeom>
            <a:avLst/>
            <a:gdLst/>
            <a:ahLst/>
            <a:cxnLst/>
            <a:rect l="l" t="t" r="r" b="b"/>
            <a:pathLst>
              <a:path w="2133600" h="1101725">
                <a:moveTo>
                  <a:pt x="0" y="403225"/>
                </a:moveTo>
                <a:lnTo>
                  <a:pt x="7116" y="359045"/>
                </a:lnTo>
                <a:lnTo>
                  <a:pt x="26936" y="320693"/>
                </a:lnTo>
                <a:lnTo>
                  <a:pt x="57168" y="290461"/>
                </a:lnTo>
                <a:lnTo>
                  <a:pt x="95520" y="270641"/>
                </a:lnTo>
                <a:lnTo>
                  <a:pt x="139700" y="263525"/>
                </a:lnTo>
                <a:lnTo>
                  <a:pt x="355600" y="263525"/>
                </a:lnTo>
                <a:lnTo>
                  <a:pt x="530225" y="0"/>
                </a:lnTo>
                <a:lnTo>
                  <a:pt x="889000" y="263525"/>
                </a:lnTo>
                <a:lnTo>
                  <a:pt x="1993900" y="263525"/>
                </a:lnTo>
                <a:lnTo>
                  <a:pt x="2038030" y="270641"/>
                </a:lnTo>
                <a:lnTo>
                  <a:pt x="2076376" y="290461"/>
                </a:lnTo>
                <a:lnTo>
                  <a:pt x="2106627" y="320693"/>
                </a:lnTo>
                <a:lnTo>
                  <a:pt x="2126471" y="359045"/>
                </a:lnTo>
                <a:lnTo>
                  <a:pt x="2133600" y="403225"/>
                </a:lnTo>
                <a:lnTo>
                  <a:pt x="2133600" y="612775"/>
                </a:lnTo>
                <a:lnTo>
                  <a:pt x="2133600" y="962025"/>
                </a:lnTo>
                <a:lnTo>
                  <a:pt x="2126471" y="1006155"/>
                </a:lnTo>
                <a:lnTo>
                  <a:pt x="2106627" y="1044501"/>
                </a:lnTo>
                <a:lnTo>
                  <a:pt x="2076376" y="1074752"/>
                </a:lnTo>
                <a:lnTo>
                  <a:pt x="2038030" y="1094596"/>
                </a:lnTo>
                <a:lnTo>
                  <a:pt x="1993900" y="1101725"/>
                </a:lnTo>
                <a:lnTo>
                  <a:pt x="889000" y="1101725"/>
                </a:lnTo>
                <a:lnTo>
                  <a:pt x="355600" y="1101725"/>
                </a:lnTo>
                <a:lnTo>
                  <a:pt x="139700" y="1101725"/>
                </a:lnTo>
                <a:lnTo>
                  <a:pt x="95520" y="1094596"/>
                </a:lnTo>
                <a:lnTo>
                  <a:pt x="57168" y="1074752"/>
                </a:lnTo>
                <a:lnTo>
                  <a:pt x="26936" y="1044501"/>
                </a:lnTo>
                <a:lnTo>
                  <a:pt x="7116" y="1006155"/>
                </a:lnTo>
                <a:lnTo>
                  <a:pt x="0" y="962025"/>
                </a:lnTo>
                <a:lnTo>
                  <a:pt x="0" y="612775"/>
                </a:lnTo>
                <a:lnTo>
                  <a:pt x="0" y="403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726307" y="3423030"/>
            <a:ext cx="154114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PDDL 1.2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(1998)</a:t>
            </a:r>
            <a:endParaRPr sz="1600">
              <a:latin typeface="Arial"/>
              <a:cs typeface="Arial"/>
            </a:endParaRPr>
          </a:p>
          <a:p>
            <a:pPr marL="205740" marR="44450" indent="-155575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McDermott </a:t>
            </a:r>
            <a:r>
              <a:rPr dirty="0" sz="1600" spc="-5" i="1">
                <a:latin typeface="Arial"/>
                <a:cs typeface="Arial"/>
              </a:rPr>
              <a:t>et al  </a:t>
            </a:r>
            <a:r>
              <a:rPr dirty="0" sz="1600" spc="-25" i="1">
                <a:latin typeface="Arial"/>
                <a:cs typeface="Arial"/>
              </a:rPr>
              <a:t>Univ. </a:t>
            </a:r>
            <a:r>
              <a:rPr dirty="0" sz="1600" spc="-5" i="1">
                <a:latin typeface="Arial"/>
                <a:cs typeface="Arial"/>
              </a:rPr>
              <a:t>Effects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14800" y="1600200"/>
            <a:ext cx="2133600" cy="1374775"/>
          </a:xfrm>
          <a:custGeom>
            <a:avLst/>
            <a:gdLst/>
            <a:ahLst/>
            <a:cxnLst/>
            <a:rect l="l" t="t" r="r" b="b"/>
            <a:pathLst>
              <a:path w="2133600" h="1374775">
                <a:moveTo>
                  <a:pt x="1778000" y="1143000"/>
                </a:moveTo>
                <a:lnTo>
                  <a:pt x="1244600" y="1143000"/>
                </a:lnTo>
                <a:lnTo>
                  <a:pt x="1431925" y="1374775"/>
                </a:lnTo>
                <a:lnTo>
                  <a:pt x="1778000" y="1143000"/>
                </a:lnTo>
                <a:close/>
              </a:path>
              <a:path w="2133600" h="1374775">
                <a:moveTo>
                  <a:pt x="1943100" y="0"/>
                </a:move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0" y="952500"/>
                </a:lnTo>
                <a:lnTo>
                  <a:pt x="5034" y="996162"/>
                </a:lnTo>
                <a:lnTo>
                  <a:pt x="19372" y="1036253"/>
                </a:lnTo>
                <a:lnTo>
                  <a:pt x="41867" y="1071625"/>
                </a:lnTo>
                <a:lnTo>
                  <a:pt x="71374" y="1101132"/>
                </a:lnTo>
                <a:lnTo>
                  <a:pt x="106746" y="1123627"/>
                </a:lnTo>
                <a:lnTo>
                  <a:pt x="146837" y="1137965"/>
                </a:lnTo>
                <a:lnTo>
                  <a:pt x="190500" y="1143000"/>
                </a:lnTo>
                <a:lnTo>
                  <a:pt x="1943100" y="1143000"/>
                </a:lnTo>
                <a:lnTo>
                  <a:pt x="1986762" y="1137965"/>
                </a:lnTo>
                <a:lnTo>
                  <a:pt x="2026853" y="1123627"/>
                </a:lnTo>
                <a:lnTo>
                  <a:pt x="2062225" y="1101132"/>
                </a:lnTo>
                <a:lnTo>
                  <a:pt x="2091732" y="1071625"/>
                </a:lnTo>
                <a:lnTo>
                  <a:pt x="2114227" y="1036253"/>
                </a:lnTo>
                <a:lnTo>
                  <a:pt x="2128565" y="996162"/>
                </a:lnTo>
                <a:lnTo>
                  <a:pt x="2133600" y="952500"/>
                </a:lnTo>
                <a:lnTo>
                  <a:pt x="2133600" y="190500"/>
                </a:lnTo>
                <a:lnTo>
                  <a:pt x="2128565" y="146837"/>
                </a:lnTo>
                <a:lnTo>
                  <a:pt x="2114227" y="106746"/>
                </a:lnTo>
                <a:lnTo>
                  <a:pt x="2091732" y="71374"/>
                </a:lnTo>
                <a:lnTo>
                  <a:pt x="2062225" y="41867"/>
                </a:lnTo>
                <a:lnTo>
                  <a:pt x="2026853" y="19372"/>
                </a:lnTo>
                <a:lnTo>
                  <a:pt x="1986762" y="5034"/>
                </a:lnTo>
                <a:lnTo>
                  <a:pt x="19431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14800" y="1600200"/>
            <a:ext cx="2133600" cy="1374775"/>
          </a:xfrm>
          <a:custGeom>
            <a:avLst/>
            <a:gdLst/>
            <a:ahLst/>
            <a:cxnLst/>
            <a:rect l="l" t="t" r="r" b="b"/>
            <a:pathLst>
              <a:path w="2133600" h="1374775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1244600" y="0"/>
                </a:lnTo>
                <a:lnTo>
                  <a:pt x="1778000" y="0"/>
                </a:lnTo>
                <a:lnTo>
                  <a:pt x="1943100" y="0"/>
                </a:lnTo>
                <a:lnTo>
                  <a:pt x="1986762" y="5034"/>
                </a:lnTo>
                <a:lnTo>
                  <a:pt x="2026853" y="19372"/>
                </a:lnTo>
                <a:lnTo>
                  <a:pt x="2062225" y="41867"/>
                </a:lnTo>
                <a:lnTo>
                  <a:pt x="2091732" y="71374"/>
                </a:lnTo>
                <a:lnTo>
                  <a:pt x="2114227" y="106746"/>
                </a:lnTo>
                <a:lnTo>
                  <a:pt x="2128565" y="146837"/>
                </a:lnTo>
                <a:lnTo>
                  <a:pt x="2133600" y="190500"/>
                </a:lnTo>
                <a:lnTo>
                  <a:pt x="2133600" y="666750"/>
                </a:lnTo>
                <a:lnTo>
                  <a:pt x="2133600" y="952500"/>
                </a:lnTo>
                <a:lnTo>
                  <a:pt x="2128565" y="996162"/>
                </a:lnTo>
                <a:lnTo>
                  <a:pt x="2114227" y="1036253"/>
                </a:lnTo>
                <a:lnTo>
                  <a:pt x="2091732" y="1071625"/>
                </a:lnTo>
                <a:lnTo>
                  <a:pt x="2062225" y="1101132"/>
                </a:lnTo>
                <a:lnTo>
                  <a:pt x="2026853" y="1123627"/>
                </a:lnTo>
                <a:lnTo>
                  <a:pt x="1986762" y="1137965"/>
                </a:lnTo>
                <a:lnTo>
                  <a:pt x="1943100" y="1143000"/>
                </a:lnTo>
                <a:lnTo>
                  <a:pt x="1778000" y="1143000"/>
                </a:lnTo>
                <a:lnTo>
                  <a:pt x="1431925" y="1374775"/>
                </a:lnTo>
                <a:lnTo>
                  <a:pt x="1244600" y="1143000"/>
                </a:lnTo>
                <a:lnTo>
                  <a:pt x="190500" y="1143000"/>
                </a:lnTo>
                <a:lnTo>
                  <a:pt x="146837" y="1137965"/>
                </a:lnTo>
                <a:lnTo>
                  <a:pt x="106746" y="1123627"/>
                </a:lnTo>
                <a:lnTo>
                  <a:pt x="71374" y="1101132"/>
                </a:lnTo>
                <a:lnTo>
                  <a:pt x="41867" y="1071625"/>
                </a:lnTo>
                <a:lnTo>
                  <a:pt x="19372" y="1036253"/>
                </a:lnTo>
                <a:lnTo>
                  <a:pt x="5034" y="996162"/>
                </a:lnTo>
                <a:lnTo>
                  <a:pt x="0" y="952500"/>
                </a:lnTo>
                <a:lnTo>
                  <a:pt x="0" y="66675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294759" y="1684781"/>
            <a:ext cx="1774189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PDDL 2.1, +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(2003)</a:t>
            </a:r>
            <a:endParaRPr sz="1600">
              <a:latin typeface="Arial"/>
              <a:cs typeface="Arial"/>
            </a:endParaRPr>
          </a:p>
          <a:p>
            <a:pPr algn="ctr" marL="56515" marR="4953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Fox &amp; Long  </a:t>
            </a:r>
            <a:r>
              <a:rPr dirty="0" sz="1600" spc="-5" i="1">
                <a:latin typeface="Arial"/>
                <a:cs typeface="Arial"/>
              </a:rPr>
              <a:t>Numerical fluents,  </a:t>
            </a:r>
            <a:r>
              <a:rPr dirty="0" sz="1600" spc="-5" i="1">
                <a:latin typeface="Arial"/>
                <a:cs typeface="Arial"/>
              </a:rPr>
              <a:t>Conc.,</a:t>
            </a:r>
            <a:r>
              <a:rPr dirty="0" sz="1600" spc="-4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Exogenous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0594" y="6278067"/>
            <a:ext cx="62960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PDDL history from: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u="heavy" sz="1600" spc="-5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http://ipc.informatik.uni</a:t>
            </a:r>
            <a:r>
              <a:rPr dirty="0" u="heavy" sz="1600" spc="-5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-</a:t>
            </a:r>
            <a:r>
              <a:rPr dirty="0" u="heavy" sz="1600" spc="-5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freiburg.de/PddlResources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19800" y="3076575"/>
            <a:ext cx="2895600" cy="1190625"/>
          </a:xfrm>
          <a:custGeom>
            <a:avLst/>
            <a:gdLst/>
            <a:ahLst/>
            <a:cxnLst/>
            <a:rect l="l" t="t" r="r" b="b"/>
            <a:pathLst>
              <a:path w="2895600" h="1190625">
                <a:moveTo>
                  <a:pt x="2743200" y="276225"/>
                </a:moveTo>
                <a:lnTo>
                  <a:pt x="152400" y="276225"/>
                </a:lnTo>
                <a:lnTo>
                  <a:pt x="104217" y="283991"/>
                </a:lnTo>
                <a:lnTo>
                  <a:pt x="62380" y="305619"/>
                </a:lnTo>
                <a:lnTo>
                  <a:pt x="29394" y="338605"/>
                </a:lnTo>
                <a:lnTo>
                  <a:pt x="7766" y="380442"/>
                </a:lnTo>
                <a:lnTo>
                  <a:pt x="0" y="428625"/>
                </a:lnTo>
                <a:lnTo>
                  <a:pt x="0" y="1038225"/>
                </a:lnTo>
                <a:lnTo>
                  <a:pt x="7766" y="1086407"/>
                </a:lnTo>
                <a:lnTo>
                  <a:pt x="29394" y="1128244"/>
                </a:lnTo>
                <a:lnTo>
                  <a:pt x="62380" y="1161230"/>
                </a:lnTo>
                <a:lnTo>
                  <a:pt x="104217" y="1182858"/>
                </a:lnTo>
                <a:lnTo>
                  <a:pt x="152400" y="1190625"/>
                </a:lnTo>
                <a:lnTo>
                  <a:pt x="2743200" y="1190625"/>
                </a:lnTo>
                <a:lnTo>
                  <a:pt x="2791382" y="1182858"/>
                </a:lnTo>
                <a:lnTo>
                  <a:pt x="2833219" y="1161230"/>
                </a:lnTo>
                <a:lnTo>
                  <a:pt x="2866205" y="1128244"/>
                </a:lnTo>
                <a:lnTo>
                  <a:pt x="2887833" y="1086407"/>
                </a:lnTo>
                <a:lnTo>
                  <a:pt x="2895600" y="1038225"/>
                </a:lnTo>
                <a:lnTo>
                  <a:pt x="2895600" y="428625"/>
                </a:lnTo>
                <a:lnTo>
                  <a:pt x="2887833" y="380442"/>
                </a:lnTo>
                <a:lnTo>
                  <a:pt x="2866205" y="338605"/>
                </a:lnTo>
                <a:lnTo>
                  <a:pt x="2833219" y="305619"/>
                </a:lnTo>
                <a:lnTo>
                  <a:pt x="2791382" y="283991"/>
                </a:lnTo>
                <a:lnTo>
                  <a:pt x="2743200" y="276225"/>
                </a:lnTo>
                <a:close/>
              </a:path>
              <a:path w="2895600" h="1190625">
                <a:moveTo>
                  <a:pt x="390525" y="0"/>
                </a:moveTo>
                <a:lnTo>
                  <a:pt x="482600" y="276225"/>
                </a:lnTo>
                <a:lnTo>
                  <a:pt x="1206500" y="276225"/>
                </a:lnTo>
                <a:lnTo>
                  <a:pt x="390525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19800" y="3076575"/>
            <a:ext cx="2895600" cy="1190625"/>
          </a:xfrm>
          <a:custGeom>
            <a:avLst/>
            <a:gdLst/>
            <a:ahLst/>
            <a:cxnLst/>
            <a:rect l="l" t="t" r="r" b="b"/>
            <a:pathLst>
              <a:path w="2895600" h="1190625">
                <a:moveTo>
                  <a:pt x="0" y="428625"/>
                </a:moveTo>
                <a:lnTo>
                  <a:pt x="7766" y="380442"/>
                </a:lnTo>
                <a:lnTo>
                  <a:pt x="29394" y="338605"/>
                </a:lnTo>
                <a:lnTo>
                  <a:pt x="62380" y="305619"/>
                </a:lnTo>
                <a:lnTo>
                  <a:pt x="104217" y="283991"/>
                </a:lnTo>
                <a:lnTo>
                  <a:pt x="152400" y="276225"/>
                </a:lnTo>
                <a:lnTo>
                  <a:pt x="482600" y="276225"/>
                </a:lnTo>
                <a:lnTo>
                  <a:pt x="390525" y="0"/>
                </a:lnTo>
                <a:lnTo>
                  <a:pt x="1206500" y="276225"/>
                </a:lnTo>
                <a:lnTo>
                  <a:pt x="2743200" y="276225"/>
                </a:lnTo>
                <a:lnTo>
                  <a:pt x="2791382" y="283991"/>
                </a:lnTo>
                <a:lnTo>
                  <a:pt x="2833219" y="305619"/>
                </a:lnTo>
                <a:lnTo>
                  <a:pt x="2866205" y="338605"/>
                </a:lnTo>
                <a:lnTo>
                  <a:pt x="2887833" y="380442"/>
                </a:lnTo>
                <a:lnTo>
                  <a:pt x="2895600" y="428625"/>
                </a:lnTo>
                <a:lnTo>
                  <a:pt x="2895600" y="657225"/>
                </a:lnTo>
                <a:lnTo>
                  <a:pt x="2895600" y="1038225"/>
                </a:lnTo>
                <a:lnTo>
                  <a:pt x="2887833" y="1086407"/>
                </a:lnTo>
                <a:lnTo>
                  <a:pt x="2866205" y="1128244"/>
                </a:lnTo>
                <a:lnTo>
                  <a:pt x="2833219" y="1161230"/>
                </a:lnTo>
                <a:lnTo>
                  <a:pt x="2791382" y="1182858"/>
                </a:lnTo>
                <a:lnTo>
                  <a:pt x="2743200" y="1190625"/>
                </a:lnTo>
                <a:lnTo>
                  <a:pt x="1206500" y="1190625"/>
                </a:lnTo>
                <a:lnTo>
                  <a:pt x="482600" y="1190625"/>
                </a:lnTo>
                <a:lnTo>
                  <a:pt x="152400" y="1190625"/>
                </a:lnTo>
                <a:lnTo>
                  <a:pt x="104217" y="1182858"/>
                </a:lnTo>
                <a:lnTo>
                  <a:pt x="62380" y="1161230"/>
                </a:lnTo>
                <a:lnTo>
                  <a:pt x="29394" y="1128244"/>
                </a:lnTo>
                <a:lnTo>
                  <a:pt x="7766" y="1086407"/>
                </a:lnTo>
                <a:lnTo>
                  <a:pt x="0" y="1038225"/>
                </a:lnTo>
                <a:lnTo>
                  <a:pt x="0" y="657225"/>
                </a:lnTo>
                <a:lnTo>
                  <a:pt x="0" y="428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388734" y="3426714"/>
            <a:ext cx="215963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PDDL 2.2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(2004)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Edelkamp &amp;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Hoffmann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600" spc="-5" i="1">
                <a:latin typeface="Arial"/>
                <a:cs typeface="Arial"/>
              </a:rPr>
              <a:t>Derived Pred,</a:t>
            </a:r>
            <a:r>
              <a:rPr dirty="0" sz="1600" spc="-30" i="1">
                <a:latin typeface="Arial"/>
                <a:cs typeface="Arial"/>
              </a:rPr>
              <a:t> </a:t>
            </a:r>
            <a:r>
              <a:rPr dirty="0" sz="1600" spc="-25" i="1">
                <a:latin typeface="Arial"/>
                <a:cs typeface="Arial"/>
              </a:rPr>
              <a:t>Temporal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53200" y="1600200"/>
            <a:ext cx="1981200" cy="1400175"/>
          </a:xfrm>
          <a:custGeom>
            <a:avLst/>
            <a:gdLst/>
            <a:ahLst/>
            <a:cxnLst/>
            <a:rect l="l" t="t" r="r" b="b"/>
            <a:pathLst>
              <a:path w="1981200" h="1400175">
                <a:moveTo>
                  <a:pt x="825500" y="1143000"/>
                </a:moveTo>
                <a:lnTo>
                  <a:pt x="330200" y="1143000"/>
                </a:lnTo>
                <a:lnTo>
                  <a:pt x="657225" y="1400175"/>
                </a:lnTo>
                <a:lnTo>
                  <a:pt x="825500" y="1143000"/>
                </a:lnTo>
                <a:close/>
              </a:path>
              <a:path w="1981200" h="1400175">
                <a:moveTo>
                  <a:pt x="1790700" y="0"/>
                </a:move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0" y="952500"/>
                </a:lnTo>
                <a:lnTo>
                  <a:pt x="5034" y="996162"/>
                </a:lnTo>
                <a:lnTo>
                  <a:pt x="19372" y="1036253"/>
                </a:lnTo>
                <a:lnTo>
                  <a:pt x="41867" y="1071625"/>
                </a:lnTo>
                <a:lnTo>
                  <a:pt x="71374" y="1101132"/>
                </a:lnTo>
                <a:lnTo>
                  <a:pt x="106746" y="1123627"/>
                </a:lnTo>
                <a:lnTo>
                  <a:pt x="146837" y="1137965"/>
                </a:lnTo>
                <a:lnTo>
                  <a:pt x="190500" y="1143000"/>
                </a:lnTo>
                <a:lnTo>
                  <a:pt x="1790700" y="1143000"/>
                </a:lnTo>
                <a:lnTo>
                  <a:pt x="1834362" y="1137965"/>
                </a:lnTo>
                <a:lnTo>
                  <a:pt x="1874453" y="1123627"/>
                </a:lnTo>
                <a:lnTo>
                  <a:pt x="1909825" y="1101132"/>
                </a:lnTo>
                <a:lnTo>
                  <a:pt x="1939332" y="1071625"/>
                </a:lnTo>
                <a:lnTo>
                  <a:pt x="1961827" y="1036253"/>
                </a:lnTo>
                <a:lnTo>
                  <a:pt x="1976165" y="996162"/>
                </a:lnTo>
                <a:lnTo>
                  <a:pt x="1981200" y="952500"/>
                </a:lnTo>
                <a:lnTo>
                  <a:pt x="1981200" y="190500"/>
                </a:lnTo>
                <a:lnTo>
                  <a:pt x="1976165" y="146837"/>
                </a:lnTo>
                <a:lnTo>
                  <a:pt x="1961827" y="106746"/>
                </a:lnTo>
                <a:lnTo>
                  <a:pt x="1939332" y="71374"/>
                </a:lnTo>
                <a:lnTo>
                  <a:pt x="1909825" y="41867"/>
                </a:lnTo>
                <a:lnTo>
                  <a:pt x="1874453" y="19372"/>
                </a:lnTo>
                <a:lnTo>
                  <a:pt x="1834362" y="5034"/>
                </a:lnTo>
                <a:lnTo>
                  <a:pt x="17907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53200" y="1600200"/>
            <a:ext cx="1981200" cy="1400175"/>
          </a:xfrm>
          <a:custGeom>
            <a:avLst/>
            <a:gdLst/>
            <a:ahLst/>
            <a:cxnLst/>
            <a:rect l="l" t="t" r="r" b="b"/>
            <a:pathLst>
              <a:path w="1981200" h="1400175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330200" y="0"/>
                </a:lnTo>
                <a:lnTo>
                  <a:pt x="825500" y="0"/>
                </a:lnTo>
                <a:lnTo>
                  <a:pt x="1790700" y="0"/>
                </a:lnTo>
                <a:lnTo>
                  <a:pt x="1834362" y="5034"/>
                </a:lnTo>
                <a:lnTo>
                  <a:pt x="1874453" y="19372"/>
                </a:lnTo>
                <a:lnTo>
                  <a:pt x="1909825" y="41867"/>
                </a:lnTo>
                <a:lnTo>
                  <a:pt x="1939332" y="71374"/>
                </a:lnTo>
                <a:lnTo>
                  <a:pt x="1961827" y="106746"/>
                </a:lnTo>
                <a:lnTo>
                  <a:pt x="1976165" y="146837"/>
                </a:lnTo>
                <a:lnTo>
                  <a:pt x="1981200" y="190500"/>
                </a:lnTo>
                <a:lnTo>
                  <a:pt x="1981200" y="666750"/>
                </a:lnTo>
                <a:lnTo>
                  <a:pt x="1981200" y="952500"/>
                </a:lnTo>
                <a:lnTo>
                  <a:pt x="1976165" y="996162"/>
                </a:lnTo>
                <a:lnTo>
                  <a:pt x="1961827" y="1036253"/>
                </a:lnTo>
                <a:lnTo>
                  <a:pt x="1939332" y="1071625"/>
                </a:lnTo>
                <a:lnTo>
                  <a:pt x="1909825" y="1101132"/>
                </a:lnTo>
                <a:lnTo>
                  <a:pt x="1874453" y="1123627"/>
                </a:lnTo>
                <a:lnTo>
                  <a:pt x="1834362" y="1137965"/>
                </a:lnTo>
                <a:lnTo>
                  <a:pt x="1790700" y="1143000"/>
                </a:lnTo>
                <a:lnTo>
                  <a:pt x="825500" y="1143000"/>
                </a:lnTo>
                <a:lnTo>
                  <a:pt x="657225" y="1400175"/>
                </a:lnTo>
                <a:lnTo>
                  <a:pt x="330200" y="1143000"/>
                </a:lnTo>
                <a:lnTo>
                  <a:pt x="190500" y="1143000"/>
                </a:lnTo>
                <a:lnTo>
                  <a:pt x="146837" y="1137965"/>
                </a:lnTo>
                <a:lnTo>
                  <a:pt x="106746" y="1123627"/>
                </a:lnTo>
                <a:lnTo>
                  <a:pt x="71374" y="1101132"/>
                </a:lnTo>
                <a:lnTo>
                  <a:pt x="41867" y="1071625"/>
                </a:lnTo>
                <a:lnTo>
                  <a:pt x="19372" y="1036253"/>
                </a:lnTo>
                <a:lnTo>
                  <a:pt x="5034" y="996162"/>
                </a:lnTo>
                <a:lnTo>
                  <a:pt x="0" y="952500"/>
                </a:lnTo>
                <a:lnTo>
                  <a:pt x="0" y="66675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765417" y="1684781"/>
            <a:ext cx="155829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PDDL 3.0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(2004)</a:t>
            </a:r>
            <a:endParaRPr sz="1600">
              <a:latin typeface="Arial"/>
              <a:cs typeface="Arial"/>
            </a:endParaRPr>
          </a:p>
          <a:p>
            <a:pPr algn="ctr" marL="12065" marR="5080" indent="127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Gerevini &amp; Long  </a:t>
            </a:r>
            <a:r>
              <a:rPr dirty="0" sz="1600" spc="-30" i="1">
                <a:latin typeface="Arial"/>
                <a:cs typeface="Arial"/>
              </a:rPr>
              <a:t>Traj. </a:t>
            </a:r>
            <a:r>
              <a:rPr dirty="0" sz="1600" spc="-5" i="1">
                <a:latin typeface="Arial"/>
                <a:cs typeface="Arial"/>
              </a:rPr>
              <a:t>Constraints,  </a:t>
            </a:r>
            <a:r>
              <a:rPr dirty="0" sz="1600" spc="-5" i="1">
                <a:latin typeface="Arial"/>
                <a:cs typeface="Arial"/>
              </a:rPr>
              <a:t>Preferences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43600" y="4408042"/>
            <a:ext cx="1143000" cy="175895"/>
          </a:xfrm>
          <a:custGeom>
            <a:avLst/>
            <a:gdLst/>
            <a:ahLst/>
            <a:cxnLst/>
            <a:rect l="l" t="t" r="r" b="b"/>
            <a:pathLst>
              <a:path w="1143000" h="175895">
                <a:moveTo>
                  <a:pt x="1084245" y="87756"/>
                </a:moveTo>
                <a:lnTo>
                  <a:pt x="971169" y="150494"/>
                </a:lnTo>
                <a:lnTo>
                  <a:pt x="968628" y="159257"/>
                </a:lnTo>
                <a:lnTo>
                  <a:pt x="972439" y="166115"/>
                </a:lnTo>
                <a:lnTo>
                  <a:pt x="976376" y="172973"/>
                </a:lnTo>
                <a:lnTo>
                  <a:pt x="985011" y="175513"/>
                </a:lnTo>
                <a:lnTo>
                  <a:pt x="1117392" y="101980"/>
                </a:lnTo>
                <a:lnTo>
                  <a:pt x="1113535" y="101980"/>
                </a:lnTo>
                <a:lnTo>
                  <a:pt x="1113535" y="100202"/>
                </a:lnTo>
                <a:lnTo>
                  <a:pt x="1106677" y="100202"/>
                </a:lnTo>
                <a:lnTo>
                  <a:pt x="1084245" y="87756"/>
                </a:lnTo>
                <a:close/>
              </a:path>
              <a:path w="1143000" h="175895">
                <a:moveTo>
                  <a:pt x="1058380" y="73405"/>
                </a:moveTo>
                <a:lnTo>
                  <a:pt x="0" y="73405"/>
                </a:lnTo>
                <a:lnTo>
                  <a:pt x="0" y="101980"/>
                </a:lnTo>
                <a:lnTo>
                  <a:pt x="1058608" y="101980"/>
                </a:lnTo>
                <a:lnTo>
                  <a:pt x="1084245" y="87756"/>
                </a:lnTo>
                <a:lnTo>
                  <a:pt x="1058380" y="73405"/>
                </a:lnTo>
                <a:close/>
              </a:path>
              <a:path w="1143000" h="175895">
                <a:moveTo>
                  <a:pt x="1117163" y="73405"/>
                </a:moveTo>
                <a:lnTo>
                  <a:pt x="1113535" y="73405"/>
                </a:lnTo>
                <a:lnTo>
                  <a:pt x="1113535" y="101980"/>
                </a:lnTo>
                <a:lnTo>
                  <a:pt x="1117392" y="101980"/>
                </a:lnTo>
                <a:lnTo>
                  <a:pt x="1143000" y="87756"/>
                </a:lnTo>
                <a:lnTo>
                  <a:pt x="1117163" y="73405"/>
                </a:lnTo>
                <a:close/>
              </a:path>
              <a:path w="1143000" h="175895">
                <a:moveTo>
                  <a:pt x="1106677" y="75310"/>
                </a:moveTo>
                <a:lnTo>
                  <a:pt x="1084245" y="87756"/>
                </a:lnTo>
                <a:lnTo>
                  <a:pt x="1106677" y="100202"/>
                </a:lnTo>
                <a:lnTo>
                  <a:pt x="1106677" y="75310"/>
                </a:lnTo>
                <a:close/>
              </a:path>
              <a:path w="1143000" h="175895">
                <a:moveTo>
                  <a:pt x="1113535" y="75310"/>
                </a:moveTo>
                <a:lnTo>
                  <a:pt x="1106677" y="75310"/>
                </a:lnTo>
                <a:lnTo>
                  <a:pt x="1106677" y="100202"/>
                </a:lnTo>
                <a:lnTo>
                  <a:pt x="1113535" y="100202"/>
                </a:lnTo>
                <a:lnTo>
                  <a:pt x="1113535" y="75310"/>
                </a:lnTo>
                <a:close/>
              </a:path>
              <a:path w="1143000" h="175895">
                <a:moveTo>
                  <a:pt x="985011" y="0"/>
                </a:moveTo>
                <a:lnTo>
                  <a:pt x="976376" y="2539"/>
                </a:lnTo>
                <a:lnTo>
                  <a:pt x="972439" y="9397"/>
                </a:lnTo>
                <a:lnTo>
                  <a:pt x="968628" y="16255"/>
                </a:lnTo>
                <a:lnTo>
                  <a:pt x="971169" y="25018"/>
                </a:lnTo>
                <a:lnTo>
                  <a:pt x="1084245" y="87756"/>
                </a:lnTo>
                <a:lnTo>
                  <a:pt x="1106677" y="75310"/>
                </a:lnTo>
                <a:lnTo>
                  <a:pt x="1113535" y="75310"/>
                </a:lnTo>
                <a:lnTo>
                  <a:pt x="1113535" y="73405"/>
                </a:lnTo>
                <a:lnTo>
                  <a:pt x="1117163" y="73405"/>
                </a:lnTo>
                <a:lnTo>
                  <a:pt x="985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562600" y="3048000"/>
            <a:ext cx="361950" cy="1447800"/>
          </a:xfrm>
          <a:custGeom>
            <a:avLst/>
            <a:gdLst/>
            <a:ahLst/>
            <a:cxnLst/>
            <a:rect l="l" t="t" r="r" b="b"/>
            <a:pathLst>
              <a:path w="361950" h="1447800">
                <a:moveTo>
                  <a:pt x="0" y="0"/>
                </a:moveTo>
                <a:lnTo>
                  <a:pt x="361950" y="1447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10000" y="4511675"/>
            <a:ext cx="2473325" cy="898525"/>
          </a:xfrm>
          <a:custGeom>
            <a:avLst/>
            <a:gdLst/>
            <a:ahLst/>
            <a:cxnLst/>
            <a:rect l="l" t="t" r="r" b="b"/>
            <a:pathLst>
              <a:path w="2473325" h="898525">
                <a:moveTo>
                  <a:pt x="2146300" y="60325"/>
                </a:moveTo>
                <a:lnTo>
                  <a:pt x="139700" y="60325"/>
                </a:lnTo>
                <a:lnTo>
                  <a:pt x="95520" y="67441"/>
                </a:lnTo>
                <a:lnTo>
                  <a:pt x="57168" y="87261"/>
                </a:lnTo>
                <a:lnTo>
                  <a:pt x="26936" y="117493"/>
                </a:lnTo>
                <a:lnTo>
                  <a:pt x="7116" y="155845"/>
                </a:lnTo>
                <a:lnTo>
                  <a:pt x="0" y="200025"/>
                </a:lnTo>
                <a:lnTo>
                  <a:pt x="0" y="758825"/>
                </a:lnTo>
                <a:lnTo>
                  <a:pt x="7116" y="802955"/>
                </a:lnTo>
                <a:lnTo>
                  <a:pt x="26936" y="841301"/>
                </a:lnTo>
                <a:lnTo>
                  <a:pt x="57168" y="871552"/>
                </a:lnTo>
                <a:lnTo>
                  <a:pt x="95520" y="891396"/>
                </a:lnTo>
                <a:lnTo>
                  <a:pt x="139700" y="898525"/>
                </a:lnTo>
                <a:lnTo>
                  <a:pt x="2146300" y="898525"/>
                </a:lnTo>
                <a:lnTo>
                  <a:pt x="2190430" y="891396"/>
                </a:lnTo>
                <a:lnTo>
                  <a:pt x="2228776" y="871552"/>
                </a:lnTo>
                <a:lnTo>
                  <a:pt x="2259027" y="841301"/>
                </a:lnTo>
                <a:lnTo>
                  <a:pt x="2278871" y="802955"/>
                </a:lnTo>
                <a:lnTo>
                  <a:pt x="2286000" y="758825"/>
                </a:lnTo>
                <a:lnTo>
                  <a:pt x="2286000" y="409575"/>
                </a:lnTo>
                <a:lnTo>
                  <a:pt x="2381840" y="200025"/>
                </a:lnTo>
                <a:lnTo>
                  <a:pt x="2286000" y="200025"/>
                </a:lnTo>
                <a:lnTo>
                  <a:pt x="2278871" y="155845"/>
                </a:lnTo>
                <a:lnTo>
                  <a:pt x="2259027" y="117493"/>
                </a:lnTo>
                <a:lnTo>
                  <a:pt x="2228776" y="87261"/>
                </a:lnTo>
                <a:lnTo>
                  <a:pt x="2190430" y="67441"/>
                </a:lnTo>
                <a:lnTo>
                  <a:pt x="2146300" y="60325"/>
                </a:lnTo>
                <a:close/>
              </a:path>
              <a:path w="2473325" h="898525">
                <a:moveTo>
                  <a:pt x="2473325" y="0"/>
                </a:moveTo>
                <a:lnTo>
                  <a:pt x="2286000" y="200025"/>
                </a:lnTo>
                <a:lnTo>
                  <a:pt x="2381840" y="200025"/>
                </a:lnTo>
                <a:lnTo>
                  <a:pt x="2473325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10000" y="4511675"/>
            <a:ext cx="2473325" cy="898525"/>
          </a:xfrm>
          <a:custGeom>
            <a:avLst/>
            <a:gdLst/>
            <a:ahLst/>
            <a:cxnLst/>
            <a:rect l="l" t="t" r="r" b="b"/>
            <a:pathLst>
              <a:path w="2473325" h="898525">
                <a:moveTo>
                  <a:pt x="0" y="200025"/>
                </a:moveTo>
                <a:lnTo>
                  <a:pt x="7116" y="155845"/>
                </a:lnTo>
                <a:lnTo>
                  <a:pt x="26936" y="117493"/>
                </a:lnTo>
                <a:lnTo>
                  <a:pt x="57168" y="87261"/>
                </a:lnTo>
                <a:lnTo>
                  <a:pt x="95520" y="67441"/>
                </a:lnTo>
                <a:lnTo>
                  <a:pt x="139700" y="60325"/>
                </a:lnTo>
                <a:lnTo>
                  <a:pt x="1333500" y="60325"/>
                </a:lnTo>
                <a:lnTo>
                  <a:pt x="1905000" y="60325"/>
                </a:lnTo>
                <a:lnTo>
                  <a:pt x="2146300" y="60325"/>
                </a:lnTo>
                <a:lnTo>
                  <a:pt x="2190430" y="67441"/>
                </a:lnTo>
                <a:lnTo>
                  <a:pt x="2228776" y="87261"/>
                </a:lnTo>
                <a:lnTo>
                  <a:pt x="2259027" y="117493"/>
                </a:lnTo>
                <a:lnTo>
                  <a:pt x="2278871" y="155845"/>
                </a:lnTo>
                <a:lnTo>
                  <a:pt x="2286000" y="200025"/>
                </a:lnTo>
                <a:lnTo>
                  <a:pt x="2473325" y="0"/>
                </a:lnTo>
                <a:lnTo>
                  <a:pt x="2286000" y="409575"/>
                </a:lnTo>
                <a:lnTo>
                  <a:pt x="2286000" y="758825"/>
                </a:lnTo>
                <a:lnTo>
                  <a:pt x="2278871" y="802955"/>
                </a:lnTo>
                <a:lnTo>
                  <a:pt x="2259027" y="841301"/>
                </a:lnTo>
                <a:lnTo>
                  <a:pt x="2228776" y="871552"/>
                </a:lnTo>
                <a:lnTo>
                  <a:pt x="2190430" y="891396"/>
                </a:lnTo>
                <a:lnTo>
                  <a:pt x="2146300" y="898525"/>
                </a:lnTo>
                <a:lnTo>
                  <a:pt x="1905000" y="898525"/>
                </a:lnTo>
                <a:lnTo>
                  <a:pt x="1333500" y="898525"/>
                </a:lnTo>
                <a:lnTo>
                  <a:pt x="139700" y="898525"/>
                </a:lnTo>
                <a:lnTo>
                  <a:pt x="95520" y="891396"/>
                </a:lnTo>
                <a:lnTo>
                  <a:pt x="57168" y="871552"/>
                </a:lnTo>
                <a:lnTo>
                  <a:pt x="26936" y="841301"/>
                </a:lnTo>
                <a:lnTo>
                  <a:pt x="7116" y="802955"/>
                </a:lnTo>
                <a:lnTo>
                  <a:pt x="0" y="758825"/>
                </a:lnTo>
                <a:lnTo>
                  <a:pt x="0" y="409575"/>
                </a:lnTo>
                <a:lnTo>
                  <a:pt x="0" y="200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092066" y="4642484"/>
            <a:ext cx="172085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PPDDL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(2004)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600" spc="-30">
                <a:latin typeface="Arial"/>
                <a:cs typeface="Arial"/>
              </a:rPr>
              <a:t>Younes </a:t>
            </a:r>
            <a:r>
              <a:rPr dirty="0" sz="1600" spc="-5">
                <a:latin typeface="Arial"/>
                <a:cs typeface="Arial"/>
              </a:rPr>
              <a:t>&amp;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Littmann</a:t>
            </a:r>
            <a:endParaRPr sz="16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</a:pPr>
            <a:r>
              <a:rPr dirty="0" sz="1600" spc="-5" b="1" i="1">
                <a:latin typeface="Arial"/>
                <a:cs typeface="Arial"/>
              </a:rPr>
              <a:t>Prob. </a:t>
            </a:r>
            <a:r>
              <a:rPr dirty="0" sz="1600" spc="-10" b="1" i="1">
                <a:latin typeface="Arial"/>
                <a:cs typeface="Arial"/>
              </a:rPr>
              <a:t>Effects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28600" y="2438400"/>
            <a:ext cx="1143000" cy="1219200"/>
          </a:xfrm>
          <a:custGeom>
            <a:avLst/>
            <a:gdLst/>
            <a:ahLst/>
            <a:cxnLst/>
            <a:rect l="l" t="t" r="r" b="b"/>
            <a:pathLst>
              <a:path w="1143000" h="1219200">
                <a:moveTo>
                  <a:pt x="546087" y="882014"/>
                </a:moveTo>
                <a:lnTo>
                  <a:pt x="408254" y="882014"/>
                </a:lnTo>
                <a:lnTo>
                  <a:pt x="448995" y="1219200"/>
                </a:lnTo>
                <a:lnTo>
                  <a:pt x="546087" y="882014"/>
                </a:lnTo>
                <a:close/>
              </a:path>
              <a:path w="1143000" h="1219200">
                <a:moveTo>
                  <a:pt x="738183" y="843026"/>
                </a:moveTo>
                <a:lnTo>
                  <a:pt x="557314" y="843026"/>
                </a:lnTo>
                <a:lnTo>
                  <a:pt x="700989" y="1114044"/>
                </a:lnTo>
                <a:lnTo>
                  <a:pt x="738183" y="843026"/>
                </a:lnTo>
                <a:close/>
              </a:path>
              <a:path w="1143000" h="1219200">
                <a:moveTo>
                  <a:pt x="911297" y="815975"/>
                </a:moveTo>
                <a:lnTo>
                  <a:pt x="741895" y="815975"/>
                </a:lnTo>
                <a:lnTo>
                  <a:pt x="960170" y="1021334"/>
                </a:lnTo>
                <a:lnTo>
                  <a:pt x="911297" y="815975"/>
                </a:lnTo>
                <a:close/>
              </a:path>
              <a:path w="1143000" h="1219200">
                <a:moveTo>
                  <a:pt x="904315" y="786638"/>
                </a:moveTo>
                <a:lnTo>
                  <a:pt x="299872" y="786638"/>
                </a:lnTo>
                <a:lnTo>
                  <a:pt x="251993" y="994410"/>
                </a:lnTo>
                <a:lnTo>
                  <a:pt x="408254" y="882014"/>
                </a:lnTo>
                <a:lnTo>
                  <a:pt x="546087" y="882014"/>
                </a:lnTo>
                <a:lnTo>
                  <a:pt x="557314" y="843026"/>
                </a:lnTo>
                <a:lnTo>
                  <a:pt x="738183" y="843026"/>
                </a:lnTo>
                <a:lnTo>
                  <a:pt x="741895" y="815975"/>
                </a:lnTo>
                <a:lnTo>
                  <a:pt x="911297" y="815975"/>
                </a:lnTo>
                <a:lnTo>
                  <a:pt x="904315" y="786638"/>
                </a:lnTo>
                <a:close/>
              </a:path>
              <a:path w="1143000" h="1219200">
                <a:moveTo>
                  <a:pt x="19583" y="129539"/>
                </a:moveTo>
                <a:lnTo>
                  <a:pt x="244843" y="429895"/>
                </a:lnTo>
                <a:lnTo>
                  <a:pt x="0" y="486283"/>
                </a:lnTo>
                <a:lnTo>
                  <a:pt x="196951" y="664590"/>
                </a:lnTo>
                <a:lnTo>
                  <a:pt x="7137" y="823340"/>
                </a:lnTo>
                <a:lnTo>
                  <a:pt x="299872" y="786638"/>
                </a:lnTo>
                <a:lnTo>
                  <a:pt x="904315" y="786638"/>
                </a:lnTo>
                <a:lnTo>
                  <a:pt x="890955" y="730503"/>
                </a:lnTo>
                <a:lnTo>
                  <a:pt x="1116819" y="730503"/>
                </a:lnTo>
                <a:lnTo>
                  <a:pt x="931697" y="591312"/>
                </a:lnTo>
                <a:lnTo>
                  <a:pt x="1116330" y="459232"/>
                </a:lnTo>
                <a:lnTo>
                  <a:pt x="883818" y="412876"/>
                </a:lnTo>
                <a:lnTo>
                  <a:pt x="914718" y="356742"/>
                </a:lnTo>
                <a:lnTo>
                  <a:pt x="386930" y="356742"/>
                </a:lnTo>
                <a:lnTo>
                  <a:pt x="19583" y="129539"/>
                </a:lnTo>
                <a:close/>
              </a:path>
              <a:path w="1143000" h="1219200">
                <a:moveTo>
                  <a:pt x="1116819" y="730503"/>
                </a:moveTo>
                <a:lnTo>
                  <a:pt x="890955" y="730503"/>
                </a:lnTo>
                <a:lnTo>
                  <a:pt x="1143000" y="750188"/>
                </a:lnTo>
                <a:lnTo>
                  <a:pt x="1116819" y="730503"/>
                </a:lnTo>
                <a:close/>
              </a:path>
              <a:path w="1143000" h="1219200">
                <a:moveTo>
                  <a:pt x="441959" y="129539"/>
                </a:moveTo>
                <a:lnTo>
                  <a:pt x="386930" y="356742"/>
                </a:lnTo>
                <a:lnTo>
                  <a:pt x="914718" y="356742"/>
                </a:lnTo>
                <a:lnTo>
                  <a:pt x="930867" y="327405"/>
                </a:lnTo>
                <a:lnTo>
                  <a:pt x="571500" y="327405"/>
                </a:lnTo>
                <a:lnTo>
                  <a:pt x="441959" y="129539"/>
                </a:lnTo>
                <a:close/>
              </a:path>
              <a:path w="1143000" h="1219200">
                <a:moveTo>
                  <a:pt x="768451" y="0"/>
                </a:moveTo>
                <a:lnTo>
                  <a:pt x="571500" y="327405"/>
                </a:lnTo>
                <a:lnTo>
                  <a:pt x="930867" y="327405"/>
                </a:lnTo>
                <a:lnTo>
                  <a:pt x="945618" y="300609"/>
                </a:lnTo>
                <a:lnTo>
                  <a:pt x="749033" y="300609"/>
                </a:lnTo>
                <a:lnTo>
                  <a:pt x="768451" y="0"/>
                </a:lnTo>
                <a:close/>
              </a:path>
              <a:path w="1143000" h="1219200">
                <a:moveTo>
                  <a:pt x="972604" y="251587"/>
                </a:moveTo>
                <a:lnTo>
                  <a:pt x="749033" y="300609"/>
                </a:lnTo>
                <a:lnTo>
                  <a:pt x="945618" y="300609"/>
                </a:lnTo>
                <a:lnTo>
                  <a:pt x="972604" y="2515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8600" y="2438400"/>
            <a:ext cx="1143000" cy="1219200"/>
          </a:xfrm>
          <a:custGeom>
            <a:avLst/>
            <a:gdLst/>
            <a:ahLst/>
            <a:cxnLst/>
            <a:rect l="l" t="t" r="r" b="b"/>
            <a:pathLst>
              <a:path w="1143000" h="1219200">
                <a:moveTo>
                  <a:pt x="571500" y="327405"/>
                </a:moveTo>
                <a:lnTo>
                  <a:pt x="768451" y="0"/>
                </a:lnTo>
                <a:lnTo>
                  <a:pt x="749033" y="300609"/>
                </a:lnTo>
                <a:lnTo>
                  <a:pt x="972604" y="251587"/>
                </a:lnTo>
                <a:lnTo>
                  <a:pt x="883818" y="412876"/>
                </a:lnTo>
                <a:lnTo>
                  <a:pt x="1116330" y="459232"/>
                </a:lnTo>
                <a:lnTo>
                  <a:pt x="931697" y="591312"/>
                </a:lnTo>
                <a:lnTo>
                  <a:pt x="1143000" y="750188"/>
                </a:lnTo>
                <a:lnTo>
                  <a:pt x="890955" y="730503"/>
                </a:lnTo>
                <a:lnTo>
                  <a:pt x="960170" y="1021334"/>
                </a:lnTo>
                <a:lnTo>
                  <a:pt x="741895" y="815975"/>
                </a:lnTo>
                <a:lnTo>
                  <a:pt x="700989" y="1114044"/>
                </a:lnTo>
                <a:lnTo>
                  <a:pt x="557314" y="843026"/>
                </a:lnTo>
                <a:lnTo>
                  <a:pt x="448995" y="1219200"/>
                </a:lnTo>
                <a:lnTo>
                  <a:pt x="408254" y="882014"/>
                </a:lnTo>
                <a:lnTo>
                  <a:pt x="251993" y="994410"/>
                </a:lnTo>
                <a:lnTo>
                  <a:pt x="299872" y="786638"/>
                </a:lnTo>
                <a:lnTo>
                  <a:pt x="7137" y="823340"/>
                </a:lnTo>
                <a:lnTo>
                  <a:pt x="196951" y="664590"/>
                </a:lnTo>
                <a:lnTo>
                  <a:pt x="0" y="486283"/>
                </a:lnTo>
                <a:lnTo>
                  <a:pt x="244843" y="429895"/>
                </a:lnTo>
                <a:lnTo>
                  <a:pt x="19583" y="129539"/>
                </a:lnTo>
                <a:lnTo>
                  <a:pt x="386930" y="356742"/>
                </a:lnTo>
                <a:lnTo>
                  <a:pt x="441959" y="129539"/>
                </a:lnTo>
                <a:lnTo>
                  <a:pt x="571500" y="3274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43255" y="2749676"/>
            <a:ext cx="499109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223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Big  </a:t>
            </a:r>
            <a:r>
              <a:rPr dirty="0" sz="1600" spc="-5">
                <a:latin typeface="Arial"/>
                <a:cs typeface="Arial"/>
              </a:rPr>
              <a:t>Bang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0594" y="2694559"/>
            <a:ext cx="711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ICAPS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14664" y="2708909"/>
            <a:ext cx="343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3.2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77000" y="4648200"/>
            <a:ext cx="2514600" cy="1371600"/>
          </a:xfrm>
          <a:custGeom>
            <a:avLst/>
            <a:gdLst/>
            <a:ahLst/>
            <a:cxnLst/>
            <a:rect l="l" t="t" r="r" b="b"/>
            <a:pathLst>
              <a:path w="2514600" h="1371600">
                <a:moveTo>
                  <a:pt x="2286000" y="0"/>
                </a:moveTo>
                <a:lnTo>
                  <a:pt x="228600" y="0"/>
                </a:ln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0" y="1143000"/>
                </a:lnTo>
                <a:lnTo>
                  <a:pt x="4644" y="1189070"/>
                </a:lnTo>
                <a:lnTo>
                  <a:pt x="17966" y="1231980"/>
                </a:lnTo>
                <a:lnTo>
                  <a:pt x="39045" y="1270811"/>
                </a:lnTo>
                <a:lnTo>
                  <a:pt x="66960" y="1304644"/>
                </a:lnTo>
                <a:lnTo>
                  <a:pt x="100793" y="1332558"/>
                </a:lnTo>
                <a:lnTo>
                  <a:pt x="139624" y="1353635"/>
                </a:lnTo>
                <a:lnTo>
                  <a:pt x="182533" y="1366955"/>
                </a:lnTo>
                <a:lnTo>
                  <a:pt x="228600" y="1371600"/>
                </a:lnTo>
                <a:lnTo>
                  <a:pt x="2286000" y="1371600"/>
                </a:lnTo>
                <a:lnTo>
                  <a:pt x="2332066" y="1366955"/>
                </a:lnTo>
                <a:lnTo>
                  <a:pt x="2374975" y="1353635"/>
                </a:lnTo>
                <a:lnTo>
                  <a:pt x="2413806" y="1332558"/>
                </a:lnTo>
                <a:lnTo>
                  <a:pt x="2447639" y="1304644"/>
                </a:lnTo>
                <a:lnTo>
                  <a:pt x="2475554" y="1270811"/>
                </a:lnTo>
                <a:lnTo>
                  <a:pt x="2496633" y="1231980"/>
                </a:lnTo>
                <a:lnTo>
                  <a:pt x="2509955" y="1189070"/>
                </a:lnTo>
                <a:lnTo>
                  <a:pt x="2514600" y="1143000"/>
                </a:lnTo>
                <a:lnTo>
                  <a:pt x="2514600" y="228600"/>
                </a:lnTo>
                <a:lnTo>
                  <a:pt x="2509955" y="182533"/>
                </a:lnTo>
                <a:lnTo>
                  <a:pt x="2496633" y="139624"/>
                </a:lnTo>
                <a:lnTo>
                  <a:pt x="2475554" y="100793"/>
                </a:lnTo>
                <a:lnTo>
                  <a:pt x="2447639" y="66960"/>
                </a:lnTo>
                <a:lnTo>
                  <a:pt x="2413806" y="39045"/>
                </a:lnTo>
                <a:lnTo>
                  <a:pt x="2374975" y="17966"/>
                </a:lnTo>
                <a:lnTo>
                  <a:pt x="2332066" y="4644"/>
                </a:lnTo>
                <a:lnTo>
                  <a:pt x="22860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477000" y="4648200"/>
            <a:ext cx="2514600" cy="1371600"/>
          </a:xfrm>
          <a:custGeom>
            <a:avLst/>
            <a:gdLst/>
            <a:ahLst/>
            <a:cxnLst/>
            <a:rect l="l" t="t" r="r" b="b"/>
            <a:pathLst>
              <a:path w="25146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286000" y="0"/>
                </a:lnTo>
                <a:lnTo>
                  <a:pt x="2332066" y="4644"/>
                </a:lnTo>
                <a:lnTo>
                  <a:pt x="2374975" y="17966"/>
                </a:lnTo>
                <a:lnTo>
                  <a:pt x="2413806" y="39045"/>
                </a:lnTo>
                <a:lnTo>
                  <a:pt x="2447639" y="66960"/>
                </a:lnTo>
                <a:lnTo>
                  <a:pt x="2475554" y="100793"/>
                </a:lnTo>
                <a:lnTo>
                  <a:pt x="2496633" y="139624"/>
                </a:lnTo>
                <a:lnTo>
                  <a:pt x="2509955" y="182533"/>
                </a:lnTo>
                <a:lnTo>
                  <a:pt x="2514600" y="228600"/>
                </a:lnTo>
                <a:lnTo>
                  <a:pt x="2514600" y="1143000"/>
                </a:lnTo>
                <a:lnTo>
                  <a:pt x="2509955" y="1189070"/>
                </a:lnTo>
                <a:lnTo>
                  <a:pt x="2496633" y="1231980"/>
                </a:lnTo>
                <a:lnTo>
                  <a:pt x="2475554" y="1270811"/>
                </a:lnTo>
                <a:lnTo>
                  <a:pt x="2447639" y="1304644"/>
                </a:lnTo>
                <a:lnTo>
                  <a:pt x="2413806" y="1332558"/>
                </a:lnTo>
                <a:lnTo>
                  <a:pt x="2374975" y="1353635"/>
                </a:lnTo>
                <a:lnTo>
                  <a:pt x="2332066" y="1366955"/>
                </a:lnTo>
                <a:lnTo>
                  <a:pt x="22860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5"/>
                </a:lnTo>
                <a:lnTo>
                  <a:pt x="100793" y="1332558"/>
                </a:lnTo>
                <a:lnTo>
                  <a:pt x="66960" y="1304644"/>
                </a:lnTo>
                <a:lnTo>
                  <a:pt x="39045" y="1270811"/>
                </a:lnTo>
                <a:lnTo>
                  <a:pt x="17966" y="1231980"/>
                </a:lnTo>
                <a:lnTo>
                  <a:pt x="4644" y="1189070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592316" y="4721809"/>
            <a:ext cx="2287905" cy="1214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PDDL </a:t>
            </a:r>
            <a:r>
              <a:rPr dirty="0" sz="1800" spc="-10" b="1">
                <a:latin typeface="Arial"/>
                <a:cs typeface="Arial"/>
              </a:rPr>
              <a:t>Evolved,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but</a:t>
            </a:r>
            <a:endParaRPr sz="18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PPDDL </a:t>
            </a:r>
            <a:r>
              <a:rPr dirty="0" sz="1800" b="1">
                <a:latin typeface="Arial"/>
                <a:cs typeface="Arial"/>
              </a:rPr>
              <a:t>didn’t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spc="-5" b="1">
                <a:latin typeface="Wingdings"/>
                <a:cs typeface="Wingdings"/>
              </a:rPr>
              <a:t></a:t>
            </a:r>
            <a:endParaRPr sz="1800">
              <a:latin typeface="Wingdings"/>
              <a:cs typeface="Wingdings"/>
            </a:endParaRPr>
          </a:p>
          <a:p>
            <a:pPr marL="12700" marR="5080" indent="93980">
              <a:lnSpc>
                <a:spcPct val="100000"/>
              </a:lnSpc>
              <a:spcBef>
                <a:spcPts val="720"/>
              </a:spcBef>
            </a:pPr>
            <a:r>
              <a:rPr dirty="0" sz="1800" spc="-15" b="1">
                <a:latin typeface="Arial"/>
                <a:cs typeface="Arial"/>
              </a:rPr>
              <a:t>Also </a:t>
            </a:r>
            <a:r>
              <a:rPr dirty="0" sz="1800" spc="-5" b="1">
                <a:latin typeface="Arial"/>
                <a:cs typeface="Arial"/>
              </a:rPr>
              <a:t>effects+prob+  concurrency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difficult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02590" marR="5080" indent="-390525">
              <a:lnSpc>
                <a:spcPct val="100000"/>
              </a:lnSpc>
              <a:spcBef>
                <a:spcPts val="105"/>
              </a:spcBef>
            </a:pPr>
            <a:r>
              <a:rPr dirty="0"/>
              <a:t>What would it take to</a:t>
            </a:r>
            <a:r>
              <a:rPr dirty="0" spc="-65"/>
              <a:t> </a:t>
            </a:r>
            <a:r>
              <a:rPr dirty="0"/>
              <a:t>model  more realistic</a:t>
            </a:r>
            <a:r>
              <a:rPr dirty="0" spc="-70"/>
              <a:t> </a:t>
            </a:r>
            <a:r>
              <a:rPr dirty="0"/>
              <a:t>problems?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9473" y="3679317"/>
            <a:ext cx="538416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54430" marR="5080" indent="-1142365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0000"/>
                </a:solidFill>
                <a:latin typeface="Arial"/>
                <a:cs typeface="Arial"/>
              </a:rPr>
              <a:t>Let’s </a:t>
            </a:r>
            <a:r>
              <a:rPr dirty="0" sz="3600">
                <a:solidFill>
                  <a:srgbClr val="FF0000"/>
                </a:solidFill>
                <a:latin typeface="Arial"/>
                <a:cs typeface="Arial"/>
              </a:rPr>
              <a:t>take a </a:t>
            </a:r>
            <a:r>
              <a:rPr dirty="0" sz="3600" spc="-5">
                <a:solidFill>
                  <a:srgbClr val="FF0000"/>
                </a:solidFill>
                <a:latin typeface="Arial"/>
                <a:cs typeface="Arial"/>
              </a:rPr>
              <a:t>deeper look</a:t>
            </a:r>
            <a:r>
              <a:rPr dirty="0" sz="3600" spc="-1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0000"/>
                </a:solidFill>
                <a:latin typeface="Arial"/>
                <a:cs typeface="Arial"/>
              </a:rPr>
              <a:t>at  traffic </a:t>
            </a:r>
            <a:r>
              <a:rPr dirty="0" sz="3600">
                <a:solidFill>
                  <a:srgbClr val="FF0000"/>
                </a:solidFill>
                <a:latin typeface="Arial"/>
                <a:cs typeface="Arial"/>
              </a:rPr>
              <a:t>control…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74" y="272237"/>
            <a:ext cx="76028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Birth of RDDL: Solving Traffic</a:t>
            </a:r>
            <a:r>
              <a:rPr dirty="0" sz="3600" spc="-75"/>
              <a:t> </a:t>
            </a:r>
            <a:r>
              <a:rPr dirty="0" sz="3600"/>
              <a:t>Control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09600" y="990536"/>
            <a:ext cx="7924800" cy="554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5410200"/>
            <a:ext cx="6858000" cy="1066800"/>
          </a:xfrm>
          <a:custGeom>
            <a:avLst/>
            <a:gdLst/>
            <a:ahLst/>
            <a:cxnLst/>
            <a:rect l="l" t="t" r="r" b="b"/>
            <a:pathLst>
              <a:path w="6858000" h="1066800">
                <a:moveTo>
                  <a:pt x="6680200" y="0"/>
                </a:moveTo>
                <a:lnTo>
                  <a:pt x="177800" y="0"/>
                </a:lnTo>
                <a:lnTo>
                  <a:pt x="130542" y="6352"/>
                </a:lnTo>
                <a:lnTo>
                  <a:pt x="88072" y="24280"/>
                </a:lnTo>
                <a:lnTo>
                  <a:pt x="52085" y="52085"/>
                </a:lnTo>
                <a:lnTo>
                  <a:pt x="24280" y="88072"/>
                </a:lnTo>
                <a:lnTo>
                  <a:pt x="6352" y="130542"/>
                </a:lnTo>
                <a:lnTo>
                  <a:pt x="0" y="177800"/>
                </a:lnTo>
                <a:lnTo>
                  <a:pt x="0" y="889000"/>
                </a:lnTo>
                <a:lnTo>
                  <a:pt x="6352" y="936266"/>
                </a:lnTo>
                <a:lnTo>
                  <a:pt x="24280" y="978739"/>
                </a:lnTo>
                <a:lnTo>
                  <a:pt x="52085" y="1014723"/>
                </a:lnTo>
                <a:lnTo>
                  <a:pt x="88072" y="1042525"/>
                </a:lnTo>
                <a:lnTo>
                  <a:pt x="130542" y="1060448"/>
                </a:lnTo>
                <a:lnTo>
                  <a:pt x="177800" y="1066800"/>
                </a:lnTo>
                <a:lnTo>
                  <a:pt x="6680200" y="1066800"/>
                </a:lnTo>
                <a:lnTo>
                  <a:pt x="6727457" y="1060448"/>
                </a:lnTo>
                <a:lnTo>
                  <a:pt x="6769927" y="1042525"/>
                </a:lnTo>
                <a:lnTo>
                  <a:pt x="6805914" y="1014723"/>
                </a:lnTo>
                <a:lnTo>
                  <a:pt x="6833719" y="978739"/>
                </a:lnTo>
                <a:lnTo>
                  <a:pt x="6851647" y="936266"/>
                </a:lnTo>
                <a:lnTo>
                  <a:pt x="6858000" y="889000"/>
                </a:lnTo>
                <a:lnTo>
                  <a:pt x="6858000" y="177800"/>
                </a:lnTo>
                <a:lnTo>
                  <a:pt x="6851647" y="130542"/>
                </a:lnTo>
                <a:lnTo>
                  <a:pt x="6833719" y="88072"/>
                </a:lnTo>
                <a:lnTo>
                  <a:pt x="6805914" y="52085"/>
                </a:lnTo>
                <a:lnTo>
                  <a:pt x="6769927" y="24280"/>
                </a:lnTo>
                <a:lnTo>
                  <a:pt x="6727457" y="6352"/>
                </a:lnTo>
                <a:lnTo>
                  <a:pt x="66802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9200" y="5410200"/>
            <a:ext cx="6858000" cy="1066800"/>
          </a:xfrm>
          <a:custGeom>
            <a:avLst/>
            <a:gdLst/>
            <a:ahLst/>
            <a:cxnLst/>
            <a:rect l="l" t="t" r="r" b="b"/>
            <a:pathLst>
              <a:path w="6858000" h="1066800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6680200" y="0"/>
                </a:lnTo>
                <a:lnTo>
                  <a:pt x="6727457" y="6352"/>
                </a:lnTo>
                <a:lnTo>
                  <a:pt x="6769927" y="24280"/>
                </a:lnTo>
                <a:lnTo>
                  <a:pt x="6805914" y="52085"/>
                </a:lnTo>
                <a:lnTo>
                  <a:pt x="6833719" y="88072"/>
                </a:lnTo>
                <a:lnTo>
                  <a:pt x="6851647" y="130542"/>
                </a:lnTo>
                <a:lnTo>
                  <a:pt x="6858000" y="177800"/>
                </a:lnTo>
                <a:lnTo>
                  <a:pt x="6858000" y="889000"/>
                </a:lnTo>
                <a:lnTo>
                  <a:pt x="6851647" y="936266"/>
                </a:lnTo>
                <a:lnTo>
                  <a:pt x="6833719" y="978739"/>
                </a:lnTo>
                <a:lnTo>
                  <a:pt x="6805914" y="1014723"/>
                </a:lnTo>
                <a:lnTo>
                  <a:pt x="6769927" y="1042525"/>
                </a:lnTo>
                <a:lnTo>
                  <a:pt x="6727457" y="1060448"/>
                </a:lnTo>
                <a:lnTo>
                  <a:pt x="6680200" y="1066800"/>
                </a:lnTo>
                <a:lnTo>
                  <a:pt x="177800" y="1066800"/>
                </a:lnTo>
                <a:lnTo>
                  <a:pt x="130542" y="1060448"/>
                </a:lnTo>
                <a:lnTo>
                  <a:pt x="88072" y="1042525"/>
                </a:lnTo>
                <a:lnTo>
                  <a:pt x="52085" y="1014723"/>
                </a:lnTo>
                <a:lnTo>
                  <a:pt x="24280" y="978739"/>
                </a:lnTo>
                <a:lnTo>
                  <a:pt x="6352" y="936266"/>
                </a:lnTo>
                <a:lnTo>
                  <a:pt x="0" y="889000"/>
                </a:lnTo>
                <a:lnTo>
                  <a:pt x="0" y="177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7854" y="514934"/>
            <a:ext cx="731583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What’s missing in PPDDL, Part</a:t>
            </a:r>
            <a:r>
              <a:rPr dirty="0" spc="65"/>
              <a:t> </a:t>
            </a:r>
            <a:r>
              <a:rPr dirty="0" spc="-5"/>
              <a:t>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384117"/>
            <a:ext cx="8218805" cy="499046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Need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Unrestricted</a:t>
            </a:r>
            <a:r>
              <a:rPr dirty="0" sz="2800" spc="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Concurrency: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05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In </a:t>
            </a:r>
            <a:r>
              <a:rPr dirty="0" sz="2400" spc="-5">
                <a:latin typeface="Arial"/>
                <a:cs typeface="Arial"/>
              </a:rPr>
              <a:t>PPDDL, would have </a:t>
            </a:r>
            <a:r>
              <a:rPr dirty="0" sz="2400">
                <a:latin typeface="Arial"/>
                <a:cs typeface="Arial"/>
              </a:rPr>
              <a:t>to enumerate joint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actions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In </a:t>
            </a:r>
            <a:r>
              <a:rPr dirty="0" sz="2400" spc="-10">
                <a:latin typeface="Arial"/>
                <a:cs typeface="Arial"/>
              </a:rPr>
              <a:t>PDDL </a:t>
            </a:r>
            <a:r>
              <a:rPr dirty="0" sz="2400">
                <a:latin typeface="Arial"/>
                <a:cs typeface="Arial"/>
              </a:rPr>
              <a:t>2.1: </a:t>
            </a:r>
            <a:r>
              <a:rPr dirty="0" sz="2400" spc="-5" i="1">
                <a:latin typeface="Arial"/>
                <a:cs typeface="Arial"/>
              </a:rPr>
              <a:t>restricted</a:t>
            </a:r>
            <a:r>
              <a:rPr dirty="0" sz="2400" spc="1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concurrency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conflicting actions not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executable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when effects probabilistic, some chance most effects</a:t>
            </a:r>
            <a:r>
              <a:rPr dirty="0" sz="2000" spc="-2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conflict</a:t>
            </a:r>
            <a:endParaRPr sz="20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latin typeface="Arial"/>
                <a:cs typeface="Arial"/>
              </a:rPr>
              <a:t>– really need </a:t>
            </a:r>
            <a:r>
              <a:rPr dirty="0" sz="2000" i="1">
                <a:latin typeface="Arial"/>
                <a:cs typeface="Arial"/>
              </a:rPr>
              <a:t>unrestricted concurrency </a:t>
            </a:r>
            <a:r>
              <a:rPr dirty="0" sz="2000">
                <a:latin typeface="Arial"/>
                <a:cs typeface="Arial"/>
              </a:rPr>
              <a:t>in probabilistic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setting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Multiple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Independent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Exogenous</a:t>
            </a:r>
            <a:r>
              <a:rPr dirty="0" sz="2800" spc="4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Events: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0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PPDDL only allows 1 independent event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affect</a:t>
            </a:r>
            <a:r>
              <a:rPr dirty="0" sz="2400" spc="1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fluent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E.g, what if cars in a queue change lanes, brake</a:t>
            </a:r>
            <a:r>
              <a:rPr dirty="0" sz="2000" spc="-1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randomly?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Times New Roman"/>
              <a:cs typeface="Times New Roman"/>
            </a:endParaRPr>
          </a:p>
          <a:p>
            <a:pPr marL="2149475" marR="815975" indent="-1118870">
              <a:lnSpc>
                <a:spcPct val="100000"/>
              </a:lnSpc>
            </a:pPr>
            <a:r>
              <a:rPr dirty="0" sz="2800" spc="-5" b="1">
                <a:latin typeface="Arial"/>
                <a:cs typeface="Arial"/>
              </a:rPr>
              <a:t>Looking ahead… will need something  more like Relational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DBN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226" y="514934"/>
            <a:ext cx="74485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What’s </a:t>
            </a:r>
            <a:r>
              <a:rPr dirty="0" spc="-10"/>
              <a:t>missing </a:t>
            </a:r>
            <a:r>
              <a:rPr dirty="0" spc="-5"/>
              <a:t>in </a:t>
            </a:r>
            <a:r>
              <a:rPr dirty="0" spc="-10"/>
              <a:t>PPDDL, </a:t>
            </a:r>
            <a:r>
              <a:rPr dirty="0" spc="-5"/>
              <a:t>Part</a:t>
            </a:r>
            <a:r>
              <a:rPr dirty="0" spc="50"/>
              <a:t> </a:t>
            </a:r>
            <a:r>
              <a:rPr dirty="0" spc="-5"/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810334"/>
            <a:ext cx="3720465" cy="423418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7366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Expressive</a:t>
            </a:r>
            <a:r>
              <a:rPr dirty="0" sz="2800" spc="-9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transition  distributions:</a:t>
            </a:r>
            <a:endParaRPr sz="2800">
              <a:latin typeface="Arial"/>
              <a:cs typeface="Arial"/>
            </a:endParaRPr>
          </a:p>
          <a:p>
            <a:pPr lvl="1" marL="756285" marR="5080" indent="-286385">
              <a:lnSpc>
                <a:spcPts val="259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(Nonlinear)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stochastic  </a:t>
            </a:r>
            <a:r>
              <a:rPr dirty="0" sz="2400" spc="-5">
                <a:latin typeface="Arial"/>
                <a:cs typeface="Arial"/>
              </a:rPr>
              <a:t>difference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equations</a:t>
            </a:r>
            <a:endParaRPr sz="2400">
              <a:latin typeface="Arial"/>
              <a:cs typeface="Arial"/>
            </a:endParaRPr>
          </a:p>
          <a:p>
            <a:pPr lvl="1" marL="756285" marR="278765" indent="-286385">
              <a:lnSpc>
                <a:spcPts val="259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E.g., </a:t>
            </a:r>
            <a:r>
              <a:rPr dirty="0" sz="2400" spc="-5">
                <a:latin typeface="Arial"/>
                <a:cs typeface="Arial"/>
              </a:rPr>
              <a:t>cell velocity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as  </a:t>
            </a:r>
            <a:r>
              <a:rPr dirty="0" sz="2400" spc="-5">
                <a:latin typeface="Arial"/>
                <a:cs typeface="Arial"/>
              </a:rPr>
              <a:t>a function </a:t>
            </a:r>
            <a:r>
              <a:rPr dirty="0" sz="2400">
                <a:latin typeface="Arial"/>
                <a:cs typeface="Arial"/>
              </a:rPr>
              <a:t>of traffic  </a:t>
            </a:r>
            <a:r>
              <a:rPr dirty="0" sz="2400" spc="-5">
                <a:latin typeface="Arial"/>
                <a:cs typeface="Arial"/>
              </a:rPr>
              <a:t>density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Partial</a:t>
            </a:r>
            <a:r>
              <a:rPr dirty="0" sz="28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observability:</a:t>
            </a:r>
            <a:endParaRPr sz="2800">
              <a:latin typeface="Arial"/>
              <a:cs typeface="Arial"/>
            </a:endParaRPr>
          </a:p>
          <a:p>
            <a:pPr lvl="1" marL="756285" marR="735965" indent="-286385">
              <a:lnSpc>
                <a:spcPts val="2590"/>
              </a:lnSpc>
              <a:spcBef>
                <a:spcPts val="635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In </a:t>
            </a:r>
            <a:r>
              <a:rPr dirty="0" sz="2400" spc="-5">
                <a:latin typeface="Arial"/>
                <a:cs typeface="Arial"/>
              </a:rPr>
              <a:t>practice, only  observe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stopline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43400" y="1676400"/>
            <a:ext cx="4572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122" y="514934"/>
            <a:ext cx="75965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What’s </a:t>
            </a:r>
            <a:r>
              <a:rPr dirty="0"/>
              <a:t>missing </a:t>
            </a:r>
            <a:r>
              <a:rPr dirty="0" spc="-5"/>
              <a:t>in PPDDL, Part</a:t>
            </a:r>
            <a:r>
              <a:rPr dirty="0" spc="15"/>
              <a:t> </a:t>
            </a:r>
            <a:r>
              <a:rPr dirty="0"/>
              <a:t>III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727"/>
            <a:ext cx="7595234" cy="446976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Arial"/>
                <a:cs typeface="Arial"/>
              </a:rPr>
              <a:t>Distinguish fluents </a:t>
            </a:r>
            <a:r>
              <a:rPr dirty="0" sz="2400">
                <a:latin typeface="Arial"/>
                <a:cs typeface="Arial"/>
              </a:rPr>
              <a:t>from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nonfluents: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5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E.g., </a:t>
            </a:r>
            <a:r>
              <a:rPr dirty="0" sz="2000">
                <a:latin typeface="Arial"/>
                <a:cs typeface="Arial"/>
              </a:rPr>
              <a:t>topology of </a:t>
            </a:r>
            <a:r>
              <a:rPr dirty="0" sz="2000" spc="-5">
                <a:latin typeface="Arial"/>
                <a:cs typeface="Arial"/>
              </a:rPr>
              <a:t>traffic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Lifted </a:t>
            </a:r>
            <a:r>
              <a:rPr dirty="0" sz="2000">
                <a:latin typeface="Arial"/>
                <a:cs typeface="Arial"/>
              </a:rPr>
              <a:t>planners must know this to be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efficient!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–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Expressive rewards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dirty="0" sz="2400" spc="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probabilities: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E.g., </a:t>
            </a:r>
            <a:r>
              <a:rPr dirty="0" sz="2000">
                <a:latin typeface="Arial"/>
                <a:cs typeface="Arial"/>
              </a:rPr>
              <a:t>sums, products, nonlinear functions, ratios,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conditionals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Global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state-action</a:t>
            </a:r>
            <a:r>
              <a:rPr dirty="0" sz="2400" spc="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constraints: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Concurrent domains need </a:t>
            </a:r>
            <a:r>
              <a:rPr dirty="0" sz="2000" i="1">
                <a:latin typeface="Arial"/>
                <a:cs typeface="Arial"/>
              </a:rPr>
              <a:t>global action</a:t>
            </a:r>
            <a:r>
              <a:rPr dirty="0" sz="2000" spc="-11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preconditions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4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 spc="-5">
                <a:latin typeface="Arial"/>
                <a:cs typeface="Arial"/>
              </a:rPr>
              <a:t>E.g., </a:t>
            </a:r>
            <a:r>
              <a:rPr dirty="0" sz="2000">
                <a:latin typeface="Arial"/>
                <a:cs typeface="Arial"/>
              </a:rPr>
              <a:t>two </a:t>
            </a:r>
            <a:r>
              <a:rPr dirty="0" sz="2000" spc="-5">
                <a:latin typeface="Arial"/>
                <a:cs typeface="Arial"/>
              </a:rPr>
              <a:t>traffic </a:t>
            </a:r>
            <a:r>
              <a:rPr dirty="0" sz="2000">
                <a:latin typeface="Arial"/>
                <a:cs typeface="Arial"/>
              </a:rPr>
              <a:t>lights cannot go </a:t>
            </a:r>
            <a:r>
              <a:rPr dirty="0" sz="2000" spc="-5">
                <a:latin typeface="Arial"/>
                <a:cs typeface="Arial"/>
              </a:rPr>
              <a:t>into </a:t>
            </a:r>
            <a:r>
              <a:rPr dirty="0" sz="2000">
                <a:latin typeface="Arial"/>
                <a:cs typeface="Arial"/>
              </a:rPr>
              <a:t>a given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42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In logistics, vehicles cannot be in </a:t>
            </a:r>
            <a:r>
              <a:rPr dirty="0" sz="2000" spc="-5">
                <a:latin typeface="Arial"/>
                <a:cs typeface="Arial"/>
              </a:rPr>
              <a:t>two </a:t>
            </a:r>
            <a:r>
              <a:rPr dirty="0" sz="2000">
                <a:latin typeface="Arial"/>
                <a:cs typeface="Arial"/>
              </a:rPr>
              <a:t>different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locations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Regression planners need state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constraints!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2185" y="2502788"/>
            <a:ext cx="465836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Arial"/>
                <a:cs typeface="Arial"/>
              </a:rPr>
              <a:t>Is there any</a:t>
            </a:r>
            <a:r>
              <a:rPr dirty="0" sz="4400" spc="-75">
                <a:latin typeface="Arial"/>
                <a:cs typeface="Arial"/>
              </a:rPr>
              <a:t> </a:t>
            </a:r>
            <a:r>
              <a:rPr dirty="0" sz="4400">
                <a:latin typeface="Arial"/>
                <a:cs typeface="Arial"/>
              </a:rPr>
              <a:t>hope?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464184">
              <a:lnSpc>
                <a:spcPct val="100000"/>
              </a:lnSpc>
              <a:spcBef>
                <a:spcPts val="100"/>
              </a:spcBef>
            </a:pPr>
            <a:r>
              <a:rPr dirty="0"/>
              <a:t>Yes, </a:t>
            </a:r>
            <a:r>
              <a:rPr dirty="0" spc="-5"/>
              <a:t>but </a:t>
            </a:r>
            <a:r>
              <a:rPr dirty="0"/>
              <a:t>we </a:t>
            </a:r>
            <a:r>
              <a:rPr dirty="0" spc="-5"/>
              <a:t>need </a:t>
            </a:r>
            <a:r>
              <a:rPr dirty="0"/>
              <a:t>to </a:t>
            </a:r>
            <a:r>
              <a:rPr dirty="0" spc="-5"/>
              <a:t>borrow </a:t>
            </a:r>
            <a:r>
              <a:rPr dirty="0"/>
              <a:t>from  factored </a:t>
            </a:r>
            <a:r>
              <a:rPr dirty="0" spc="-5"/>
              <a:t>MDP </a:t>
            </a:r>
            <a:r>
              <a:rPr dirty="0"/>
              <a:t>/ POMDP</a:t>
            </a:r>
            <a:r>
              <a:rPr dirty="0" spc="-100"/>
              <a:t> </a:t>
            </a:r>
            <a:r>
              <a:rPr dirty="0" spc="-5"/>
              <a:t>community…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457" y="272237"/>
            <a:ext cx="64090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A Brief History of (ICAPS)</a:t>
            </a:r>
            <a:r>
              <a:rPr dirty="0" sz="3600" spc="-60"/>
              <a:t> </a:t>
            </a:r>
            <a:r>
              <a:rPr dirty="0" sz="3600"/>
              <a:t>Time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19200" y="2426842"/>
            <a:ext cx="7543800" cy="175895"/>
          </a:xfrm>
          <a:custGeom>
            <a:avLst/>
            <a:gdLst/>
            <a:ahLst/>
            <a:cxnLst/>
            <a:rect l="l" t="t" r="r" b="b"/>
            <a:pathLst>
              <a:path w="7543800" h="175894">
                <a:moveTo>
                  <a:pt x="7485045" y="87757"/>
                </a:moveTo>
                <a:lnTo>
                  <a:pt x="7371969" y="150495"/>
                </a:lnTo>
                <a:lnTo>
                  <a:pt x="7369429" y="159258"/>
                </a:lnTo>
                <a:lnTo>
                  <a:pt x="7373239" y="166116"/>
                </a:lnTo>
                <a:lnTo>
                  <a:pt x="7377176" y="172974"/>
                </a:lnTo>
                <a:lnTo>
                  <a:pt x="7385811" y="175514"/>
                </a:lnTo>
                <a:lnTo>
                  <a:pt x="7518192" y="101981"/>
                </a:lnTo>
                <a:lnTo>
                  <a:pt x="7514463" y="101981"/>
                </a:lnTo>
                <a:lnTo>
                  <a:pt x="7514463" y="100203"/>
                </a:lnTo>
                <a:lnTo>
                  <a:pt x="7507478" y="100203"/>
                </a:lnTo>
                <a:lnTo>
                  <a:pt x="7485045" y="87757"/>
                </a:lnTo>
                <a:close/>
              </a:path>
              <a:path w="7543800" h="175894">
                <a:moveTo>
                  <a:pt x="7459180" y="73406"/>
                </a:moveTo>
                <a:lnTo>
                  <a:pt x="0" y="73406"/>
                </a:lnTo>
                <a:lnTo>
                  <a:pt x="0" y="101981"/>
                </a:lnTo>
                <a:lnTo>
                  <a:pt x="7459408" y="101981"/>
                </a:lnTo>
                <a:lnTo>
                  <a:pt x="7485045" y="87757"/>
                </a:lnTo>
                <a:lnTo>
                  <a:pt x="7459180" y="73406"/>
                </a:lnTo>
                <a:close/>
              </a:path>
              <a:path w="7543800" h="175894">
                <a:moveTo>
                  <a:pt x="7517963" y="73406"/>
                </a:moveTo>
                <a:lnTo>
                  <a:pt x="7514463" y="73406"/>
                </a:lnTo>
                <a:lnTo>
                  <a:pt x="7514463" y="101981"/>
                </a:lnTo>
                <a:lnTo>
                  <a:pt x="7518192" y="101981"/>
                </a:lnTo>
                <a:lnTo>
                  <a:pt x="7543800" y="87757"/>
                </a:lnTo>
                <a:lnTo>
                  <a:pt x="7517963" y="73406"/>
                </a:lnTo>
                <a:close/>
              </a:path>
              <a:path w="7543800" h="175894">
                <a:moveTo>
                  <a:pt x="7507478" y="75311"/>
                </a:moveTo>
                <a:lnTo>
                  <a:pt x="7485045" y="87757"/>
                </a:lnTo>
                <a:lnTo>
                  <a:pt x="7507478" y="100203"/>
                </a:lnTo>
                <a:lnTo>
                  <a:pt x="7507478" y="75311"/>
                </a:lnTo>
                <a:close/>
              </a:path>
              <a:path w="7543800" h="175894">
                <a:moveTo>
                  <a:pt x="7514463" y="75311"/>
                </a:moveTo>
                <a:lnTo>
                  <a:pt x="7507478" y="75311"/>
                </a:lnTo>
                <a:lnTo>
                  <a:pt x="7507478" y="100203"/>
                </a:lnTo>
                <a:lnTo>
                  <a:pt x="7514463" y="100203"/>
                </a:lnTo>
                <a:lnTo>
                  <a:pt x="7514463" y="75311"/>
                </a:lnTo>
                <a:close/>
              </a:path>
              <a:path w="7543800" h="175894">
                <a:moveTo>
                  <a:pt x="7385811" y="0"/>
                </a:moveTo>
                <a:lnTo>
                  <a:pt x="7377176" y="2540"/>
                </a:lnTo>
                <a:lnTo>
                  <a:pt x="7373239" y="9398"/>
                </a:lnTo>
                <a:lnTo>
                  <a:pt x="7369429" y="16256"/>
                </a:lnTo>
                <a:lnTo>
                  <a:pt x="7371969" y="25019"/>
                </a:lnTo>
                <a:lnTo>
                  <a:pt x="7485045" y="87757"/>
                </a:lnTo>
                <a:lnTo>
                  <a:pt x="7507478" y="75311"/>
                </a:lnTo>
                <a:lnTo>
                  <a:pt x="7514463" y="75311"/>
                </a:lnTo>
                <a:lnTo>
                  <a:pt x="7514463" y="73406"/>
                </a:lnTo>
                <a:lnTo>
                  <a:pt x="7517963" y="73406"/>
                </a:lnTo>
                <a:lnTo>
                  <a:pt x="7385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19200" y="2555875"/>
            <a:ext cx="1981200" cy="1101725"/>
          </a:xfrm>
          <a:custGeom>
            <a:avLst/>
            <a:gdLst/>
            <a:ahLst/>
            <a:cxnLst/>
            <a:rect l="l" t="t" r="r" b="b"/>
            <a:pathLst>
              <a:path w="1981200" h="1101725">
                <a:moveTo>
                  <a:pt x="1841500" y="263525"/>
                </a:moveTo>
                <a:lnTo>
                  <a:pt x="139700" y="263525"/>
                </a:lnTo>
                <a:lnTo>
                  <a:pt x="95520" y="270641"/>
                </a:lnTo>
                <a:lnTo>
                  <a:pt x="57168" y="290461"/>
                </a:lnTo>
                <a:lnTo>
                  <a:pt x="26936" y="320693"/>
                </a:lnTo>
                <a:lnTo>
                  <a:pt x="7116" y="359045"/>
                </a:lnTo>
                <a:lnTo>
                  <a:pt x="0" y="403225"/>
                </a:lnTo>
                <a:lnTo>
                  <a:pt x="0" y="962025"/>
                </a:lnTo>
                <a:lnTo>
                  <a:pt x="7116" y="1006204"/>
                </a:lnTo>
                <a:lnTo>
                  <a:pt x="26936" y="1044556"/>
                </a:lnTo>
                <a:lnTo>
                  <a:pt x="57168" y="1074788"/>
                </a:lnTo>
                <a:lnTo>
                  <a:pt x="95520" y="1094608"/>
                </a:lnTo>
                <a:lnTo>
                  <a:pt x="139700" y="1101725"/>
                </a:lnTo>
                <a:lnTo>
                  <a:pt x="1841500" y="1101725"/>
                </a:lnTo>
                <a:lnTo>
                  <a:pt x="1885679" y="1094608"/>
                </a:lnTo>
                <a:lnTo>
                  <a:pt x="1924031" y="1074788"/>
                </a:lnTo>
                <a:lnTo>
                  <a:pt x="1954263" y="1044556"/>
                </a:lnTo>
                <a:lnTo>
                  <a:pt x="1974083" y="1006204"/>
                </a:lnTo>
                <a:lnTo>
                  <a:pt x="1981200" y="962025"/>
                </a:lnTo>
                <a:lnTo>
                  <a:pt x="1981200" y="403225"/>
                </a:lnTo>
                <a:lnTo>
                  <a:pt x="1974083" y="359045"/>
                </a:lnTo>
                <a:lnTo>
                  <a:pt x="1954263" y="320693"/>
                </a:lnTo>
                <a:lnTo>
                  <a:pt x="1924031" y="290461"/>
                </a:lnTo>
                <a:lnTo>
                  <a:pt x="1885679" y="270641"/>
                </a:lnTo>
                <a:lnTo>
                  <a:pt x="1841500" y="263525"/>
                </a:lnTo>
                <a:close/>
              </a:path>
              <a:path w="1981200" h="1101725">
                <a:moveTo>
                  <a:pt x="568325" y="0"/>
                </a:moveTo>
                <a:lnTo>
                  <a:pt x="330200" y="263525"/>
                </a:lnTo>
                <a:lnTo>
                  <a:pt x="825500" y="263525"/>
                </a:lnTo>
                <a:lnTo>
                  <a:pt x="568325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19200" y="2555875"/>
            <a:ext cx="1981200" cy="1101725"/>
          </a:xfrm>
          <a:custGeom>
            <a:avLst/>
            <a:gdLst/>
            <a:ahLst/>
            <a:cxnLst/>
            <a:rect l="l" t="t" r="r" b="b"/>
            <a:pathLst>
              <a:path w="1981200" h="1101725">
                <a:moveTo>
                  <a:pt x="0" y="403225"/>
                </a:moveTo>
                <a:lnTo>
                  <a:pt x="7116" y="359045"/>
                </a:lnTo>
                <a:lnTo>
                  <a:pt x="26936" y="320693"/>
                </a:lnTo>
                <a:lnTo>
                  <a:pt x="57168" y="290461"/>
                </a:lnTo>
                <a:lnTo>
                  <a:pt x="95520" y="270641"/>
                </a:lnTo>
                <a:lnTo>
                  <a:pt x="139700" y="263525"/>
                </a:lnTo>
                <a:lnTo>
                  <a:pt x="330200" y="263525"/>
                </a:lnTo>
                <a:lnTo>
                  <a:pt x="568325" y="0"/>
                </a:lnTo>
                <a:lnTo>
                  <a:pt x="825500" y="263525"/>
                </a:lnTo>
                <a:lnTo>
                  <a:pt x="1841500" y="263525"/>
                </a:lnTo>
                <a:lnTo>
                  <a:pt x="1885679" y="270641"/>
                </a:lnTo>
                <a:lnTo>
                  <a:pt x="1924031" y="290461"/>
                </a:lnTo>
                <a:lnTo>
                  <a:pt x="1954263" y="320693"/>
                </a:lnTo>
                <a:lnTo>
                  <a:pt x="1974083" y="359045"/>
                </a:lnTo>
                <a:lnTo>
                  <a:pt x="1981200" y="403225"/>
                </a:lnTo>
                <a:lnTo>
                  <a:pt x="1981200" y="612775"/>
                </a:lnTo>
                <a:lnTo>
                  <a:pt x="1981200" y="962025"/>
                </a:lnTo>
                <a:lnTo>
                  <a:pt x="1974083" y="1006204"/>
                </a:lnTo>
                <a:lnTo>
                  <a:pt x="1954263" y="1044556"/>
                </a:lnTo>
                <a:lnTo>
                  <a:pt x="1924031" y="1074788"/>
                </a:lnTo>
                <a:lnTo>
                  <a:pt x="1885679" y="1094608"/>
                </a:lnTo>
                <a:lnTo>
                  <a:pt x="1841500" y="1101725"/>
                </a:lnTo>
                <a:lnTo>
                  <a:pt x="825500" y="1101725"/>
                </a:lnTo>
                <a:lnTo>
                  <a:pt x="330200" y="1101725"/>
                </a:lnTo>
                <a:lnTo>
                  <a:pt x="139700" y="1101725"/>
                </a:lnTo>
                <a:lnTo>
                  <a:pt x="95520" y="1094608"/>
                </a:lnTo>
                <a:lnTo>
                  <a:pt x="57168" y="1074788"/>
                </a:lnTo>
                <a:lnTo>
                  <a:pt x="26936" y="1044556"/>
                </a:lnTo>
                <a:lnTo>
                  <a:pt x="7116" y="1006204"/>
                </a:lnTo>
                <a:lnTo>
                  <a:pt x="0" y="962025"/>
                </a:lnTo>
                <a:lnTo>
                  <a:pt x="0" y="612775"/>
                </a:lnTo>
                <a:lnTo>
                  <a:pt x="0" y="403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96060" y="2889249"/>
            <a:ext cx="142494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STRIPS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(1971)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Arial"/>
                <a:cs typeface="Arial"/>
              </a:rPr>
              <a:t>Fikes &amp;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Nilsson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600" spc="-5" i="1">
                <a:latin typeface="Arial"/>
                <a:cs typeface="Arial"/>
              </a:rPr>
              <a:t>Relational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0" y="1066800"/>
            <a:ext cx="1676400" cy="1400175"/>
          </a:xfrm>
          <a:custGeom>
            <a:avLst/>
            <a:gdLst/>
            <a:ahLst/>
            <a:cxnLst/>
            <a:rect l="l" t="t" r="r" b="b"/>
            <a:pathLst>
              <a:path w="1676400" h="1400175">
                <a:moveTo>
                  <a:pt x="698500" y="1143000"/>
                </a:moveTo>
                <a:lnTo>
                  <a:pt x="279400" y="1143000"/>
                </a:lnTo>
                <a:lnTo>
                  <a:pt x="441325" y="1400175"/>
                </a:lnTo>
                <a:lnTo>
                  <a:pt x="698500" y="1143000"/>
                </a:lnTo>
                <a:close/>
              </a:path>
              <a:path w="1676400" h="1400175">
                <a:moveTo>
                  <a:pt x="1485900" y="0"/>
                </a:move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0" y="952500"/>
                </a:lnTo>
                <a:lnTo>
                  <a:pt x="5034" y="996162"/>
                </a:lnTo>
                <a:lnTo>
                  <a:pt x="19372" y="1036253"/>
                </a:lnTo>
                <a:lnTo>
                  <a:pt x="41867" y="1071625"/>
                </a:lnTo>
                <a:lnTo>
                  <a:pt x="71374" y="1101132"/>
                </a:lnTo>
                <a:lnTo>
                  <a:pt x="106746" y="1123627"/>
                </a:lnTo>
                <a:lnTo>
                  <a:pt x="146837" y="1137965"/>
                </a:lnTo>
                <a:lnTo>
                  <a:pt x="190500" y="1143000"/>
                </a:lnTo>
                <a:lnTo>
                  <a:pt x="1485900" y="1143000"/>
                </a:lnTo>
                <a:lnTo>
                  <a:pt x="1529562" y="1137965"/>
                </a:lnTo>
                <a:lnTo>
                  <a:pt x="1569653" y="1123627"/>
                </a:lnTo>
                <a:lnTo>
                  <a:pt x="1605025" y="1101132"/>
                </a:lnTo>
                <a:lnTo>
                  <a:pt x="1634532" y="1071625"/>
                </a:lnTo>
                <a:lnTo>
                  <a:pt x="1657027" y="1036253"/>
                </a:lnTo>
                <a:lnTo>
                  <a:pt x="1671365" y="996162"/>
                </a:lnTo>
                <a:lnTo>
                  <a:pt x="1676400" y="952500"/>
                </a:lnTo>
                <a:lnTo>
                  <a:pt x="1676400" y="190500"/>
                </a:lnTo>
                <a:lnTo>
                  <a:pt x="1671365" y="146837"/>
                </a:lnTo>
                <a:lnTo>
                  <a:pt x="1657027" y="106746"/>
                </a:lnTo>
                <a:lnTo>
                  <a:pt x="1634532" y="71374"/>
                </a:lnTo>
                <a:lnTo>
                  <a:pt x="1605025" y="41867"/>
                </a:lnTo>
                <a:lnTo>
                  <a:pt x="1569653" y="19372"/>
                </a:lnTo>
                <a:lnTo>
                  <a:pt x="1529562" y="5034"/>
                </a:lnTo>
                <a:lnTo>
                  <a:pt x="14859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57400" y="1066800"/>
            <a:ext cx="1676400" cy="1400175"/>
          </a:xfrm>
          <a:custGeom>
            <a:avLst/>
            <a:gdLst/>
            <a:ahLst/>
            <a:cxnLst/>
            <a:rect l="l" t="t" r="r" b="b"/>
            <a:pathLst>
              <a:path w="1676400" h="1400175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79400" y="0"/>
                </a:lnTo>
                <a:lnTo>
                  <a:pt x="698500" y="0"/>
                </a:lnTo>
                <a:lnTo>
                  <a:pt x="1485900" y="0"/>
                </a:lnTo>
                <a:lnTo>
                  <a:pt x="1529562" y="5034"/>
                </a:lnTo>
                <a:lnTo>
                  <a:pt x="1569653" y="19372"/>
                </a:lnTo>
                <a:lnTo>
                  <a:pt x="1605025" y="41867"/>
                </a:lnTo>
                <a:lnTo>
                  <a:pt x="1634532" y="71374"/>
                </a:lnTo>
                <a:lnTo>
                  <a:pt x="1657027" y="106746"/>
                </a:lnTo>
                <a:lnTo>
                  <a:pt x="1671365" y="146837"/>
                </a:lnTo>
                <a:lnTo>
                  <a:pt x="1676400" y="190500"/>
                </a:lnTo>
                <a:lnTo>
                  <a:pt x="1676400" y="666750"/>
                </a:lnTo>
                <a:lnTo>
                  <a:pt x="1676400" y="952500"/>
                </a:lnTo>
                <a:lnTo>
                  <a:pt x="1671365" y="996162"/>
                </a:lnTo>
                <a:lnTo>
                  <a:pt x="1657027" y="1036253"/>
                </a:lnTo>
                <a:lnTo>
                  <a:pt x="1634532" y="1071625"/>
                </a:lnTo>
                <a:lnTo>
                  <a:pt x="1605025" y="1101132"/>
                </a:lnTo>
                <a:lnTo>
                  <a:pt x="1569653" y="1123627"/>
                </a:lnTo>
                <a:lnTo>
                  <a:pt x="1529562" y="1137965"/>
                </a:lnTo>
                <a:lnTo>
                  <a:pt x="1485900" y="1143000"/>
                </a:lnTo>
                <a:lnTo>
                  <a:pt x="698500" y="1143000"/>
                </a:lnTo>
                <a:lnTo>
                  <a:pt x="441325" y="1400175"/>
                </a:lnTo>
                <a:lnTo>
                  <a:pt x="279400" y="1143000"/>
                </a:lnTo>
                <a:lnTo>
                  <a:pt x="190500" y="1143000"/>
                </a:lnTo>
                <a:lnTo>
                  <a:pt x="146837" y="1137965"/>
                </a:lnTo>
                <a:lnTo>
                  <a:pt x="106746" y="1123627"/>
                </a:lnTo>
                <a:lnTo>
                  <a:pt x="71374" y="1101132"/>
                </a:lnTo>
                <a:lnTo>
                  <a:pt x="41867" y="1071625"/>
                </a:lnTo>
                <a:lnTo>
                  <a:pt x="19372" y="1036253"/>
                </a:lnTo>
                <a:lnTo>
                  <a:pt x="5034" y="996162"/>
                </a:lnTo>
                <a:lnTo>
                  <a:pt x="0" y="952500"/>
                </a:lnTo>
                <a:lnTo>
                  <a:pt x="0" y="66675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72029" y="1151381"/>
            <a:ext cx="124523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ADL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(1987)</a:t>
            </a:r>
            <a:endParaRPr sz="1600">
              <a:latin typeface="Arial"/>
              <a:cs typeface="Arial"/>
            </a:endParaRPr>
          </a:p>
          <a:p>
            <a:pPr algn="ctr" marL="12700" marR="5080" indent="1905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Pednault  </a:t>
            </a:r>
            <a:r>
              <a:rPr dirty="0" sz="1600" spc="-5" i="1">
                <a:latin typeface="Arial"/>
                <a:cs typeface="Arial"/>
              </a:rPr>
              <a:t>Cond.</a:t>
            </a:r>
            <a:r>
              <a:rPr dirty="0" sz="1600" spc="-5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Effects </a:t>
            </a:r>
            <a:r>
              <a:rPr dirty="0" sz="1600" spc="-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Open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World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29000" y="2555875"/>
            <a:ext cx="2133600" cy="1101725"/>
          </a:xfrm>
          <a:custGeom>
            <a:avLst/>
            <a:gdLst/>
            <a:ahLst/>
            <a:cxnLst/>
            <a:rect l="l" t="t" r="r" b="b"/>
            <a:pathLst>
              <a:path w="2133600" h="1101725">
                <a:moveTo>
                  <a:pt x="1993900" y="263525"/>
                </a:moveTo>
                <a:lnTo>
                  <a:pt x="139700" y="263525"/>
                </a:lnTo>
                <a:lnTo>
                  <a:pt x="95520" y="270641"/>
                </a:lnTo>
                <a:lnTo>
                  <a:pt x="57168" y="290461"/>
                </a:lnTo>
                <a:lnTo>
                  <a:pt x="26936" y="320693"/>
                </a:lnTo>
                <a:lnTo>
                  <a:pt x="7116" y="359045"/>
                </a:lnTo>
                <a:lnTo>
                  <a:pt x="0" y="403225"/>
                </a:lnTo>
                <a:lnTo>
                  <a:pt x="0" y="962025"/>
                </a:lnTo>
                <a:lnTo>
                  <a:pt x="7116" y="1006204"/>
                </a:lnTo>
                <a:lnTo>
                  <a:pt x="26936" y="1044556"/>
                </a:lnTo>
                <a:lnTo>
                  <a:pt x="57168" y="1074788"/>
                </a:lnTo>
                <a:lnTo>
                  <a:pt x="95520" y="1094608"/>
                </a:lnTo>
                <a:lnTo>
                  <a:pt x="139700" y="1101725"/>
                </a:lnTo>
                <a:lnTo>
                  <a:pt x="1993900" y="1101725"/>
                </a:lnTo>
                <a:lnTo>
                  <a:pt x="2038030" y="1094608"/>
                </a:lnTo>
                <a:lnTo>
                  <a:pt x="2076376" y="1074788"/>
                </a:lnTo>
                <a:lnTo>
                  <a:pt x="2106627" y="1044556"/>
                </a:lnTo>
                <a:lnTo>
                  <a:pt x="2126471" y="1006204"/>
                </a:lnTo>
                <a:lnTo>
                  <a:pt x="2133600" y="962025"/>
                </a:lnTo>
                <a:lnTo>
                  <a:pt x="2133600" y="403225"/>
                </a:lnTo>
                <a:lnTo>
                  <a:pt x="2126471" y="359045"/>
                </a:lnTo>
                <a:lnTo>
                  <a:pt x="2106627" y="320693"/>
                </a:lnTo>
                <a:lnTo>
                  <a:pt x="2076376" y="290461"/>
                </a:lnTo>
                <a:lnTo>
                  <a:pt x="2038030" y="270641"/>
                </a:lnTo>
                <a:lnTo>
                  <a:pt x="1993900" y="263525"/>
                </a:lnTo>
                <a:close/>
              </a:path>
              <a:path w="2133600" h="1101725">
                <a:moveTo>
                  <a:pt x="530225" y="0"/>
                </a:moveTo>
                <a:lnTo>
                  <a:pt x="355600" y="263525"/>
                </a:lnTo>
                <a:lnTo>
                  <a:pt x="889000" y="263525"/>
                </a:lnTo>
                <a:lnTo>
                  <a:pt x="530225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29000" y="2555875"/>
            <a:ext cx="2133600" cy="1101725"/>
          </a:xfrm>
          <a:custGeom>
            <a:avLst/>
            <a:gdLst/>
            <a:ahLst/>
            <a:cxnLst/>
            <a:rect l="l" t="t" r="r" b="b"/>
            <a:pathLst>
              <a:path w="2133600" h="1101725">
                <a:moveTo>
                  <a:pt x="0" y="403225"/>
                </a:moveTo>
                <a:lnTo>
                  <a:pt x="7116" y="359045"/>
                </a:lnTo>
                <a:lnTo>
                  <a:pt x="26936" y="320693"/>
                </a:lnTo>
                <a:lnTo>
                  <a:pt x="57168" y="290461"/>
                </a:lnTo>
                <a:lnTo>
                  <a:pt x="95520" y="270641"/>
                </a:lnTo>
                <a:lnTo>
                  <a:pt x="139700" y="263525"/>
                </a:lnTo>
                <a:lnTo>
                  <a:pt x="355600" y="263525"/>
                </a:lnTo>
                <a:lnTo>
                  <a:pt x="530225" y="0"/>
                </a:lnTo>
                <a:lnTo>
                  <a:pt x="889000" y="263525"/>
                </a:lnTo>
                <a:lnTo>
                  <a:pt x="1993900" y="263525"/>
                </a:lnTo>
                <a:lnTo>
                  <a:pt x="2038030" y="270641"/>
                </a:lnTo>
                <a:lnTo>
                  <a:pt x="2076376" y="290461"/>
                </a:lnTo>
                <a:lnTo>
                  <a:pt x="2106627" y="320693"/>
                </a:lnTo>
                <a:lnTo>
                  <a:pt x="2126471" y="359045"/>
                </a:lnTo>
                <a:lnTo>
                  <a:pt x="2133600" y="403225"/>
                </a:lnTo>
                <a:lnTo>
                  <a:pt x="2133600" y="612775"/>
                </a:lnTo>
                <a:lnTo>
                  <a:pt x="2133600" y="962025"/>
                </a:lnTo>
                <a:lnTo>
                  <a:pt x="2126471" y="1006204"/>
                </a:lnTo>
                <a:lnTo>
                  <a:pt x="2106627" y="1044556"/>
                </a:lnTo>
                <a:lnTo>
                  <a:pt x="2076376" y="1074788"/>
                </a:lnTo>
                <a:lnTo>
                  <a:pt x="2038030" y="1094608"/>
                </a:lnTo>
                <a:lnTo>
                  <a:pt x="1993900" y="1101725"/>
                </a:lnTo>
                <a:lnTo>
                  <a:pt x="889000" y="1101725"/>
                </a:lnTo>
                <a:lnTo>
                  <a:pt x="355600" y="1101725"/>
                </a:lnTo>
                <a:lnTo>
                  <a:pt x="139700" y="1101725"/>
                </a:lnTo>
                <a:lnTo>
                  <a:pt x="95520" y="1094608"/>
                </a:lnTo>
                <a:lnTo>
                  <a:pt x="57168" y="1074788"/>
                </a:lnTo>
                <a:lnTo>
                  <a:pt x="26936" y="1044556"/>
                </a:lnTo>
                <a:lnTo>
                  <a:pt x="7116" y="1006204"/>
                </a:lnTo>
                <a:lnTo>
                  <a:pt x="0" y="962025"/>
                </a:lnTo>
                <a:lnTo>
                  <a:pt x="0" y="612775"/>
                </a:lnTo>
                <a:lnTo>
                  <a:pt x="0" y="403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726307" y="2889249"/>
            <a:ext cx="154114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PDDL 1.2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(1998)</a:t>
            </a:r>
            <a:endParaRPr sz="1600">
              <a:latin typeface="Arial"/>
              <a:cs typeface="Arial"/>
            </a:endParaRPr>
          </a:p>
          <a:p>
            <a:pPr marL="205740" marR="44450" indent="-155575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Arial"/>
                <a:cs typeface="Arial"/>
              </a:rPr>
              <a:t>McDermott </a:t>
            </a:r>
            <a:r>
              <a:rPr dirty="0" sz="1600" spc="-5" i="1">
                <a:latin typeface="Arial"/>
                <a:cs typeface="Arial"/>
              </a:rPr>
              <a:t>et al  </a:t>
            </a:r>
            <a:r>
              <a:rPr dirty="0" sz="1600" spc="-25" i="1">
                <a:latin typeface="Arial"/>
                <a:cs typeface="Arial"/>
              </a:rPr>
              <a:t>Univ. </a:t>
            </a:r>
            <a:r>
              <a:rPr dirty="0" sz="1600" spc="-5" i="1">
                <a:latin typeface="Arial"/>
                <a:cs typeface="Arial"/>
              </a:rPr>
              <a:t>Effects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14800" y="1066800"/>
            <a:ext cx="2133600" cy="1374775"/>
          </a:xfrm>
          <a:custGeom>
            <a:avLst/>
            <a:gdLst/>
            <a:ahLst/>
            <a:cxnLst/>
            <a:rect l="l" t="t" r="r" b="b"/>
            <a:pathLst>
              <a:path w="2133600" h="1374775">
                <a:moveTo>
                  <a:pt x="1778000" y="1143000"/>
                </a:moveTo>
                <a:lnTo>
                  <a:pt x="1244600" y="1143000"/>
                </a:lnTo>
                <a:lnTo>
                  <a:pt x="1431925" y="1374775"/>
                </a:lnTo>
                <a:lnTo>
                  <a:pt x="1778000" y="1143000"/>
                </a:lnTo>
                <a:close/>
              </a:path>
              <a:path w="2133600" h="1374775">
                <a:moveTo>
                  <a:pt x="1943100" y="0"/>
                </a:move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0" y="952500"/>
                </a:lnTo>
                <a:lnTo>
                  <a:pt x="5034" y="996162"/>
                </a:lnTo>
                <a:lnTo>
                  <a:pt x="19372" y="1036253"/>
                </a:lnTo>
                <a:lnTo>
                  <a:pt x="41867" y="1071625"/>
                </a:lnTo>
                <a:lnTo>
                  <a:pt x="71374" y="1101132"/>
                </a:lnTo>
                <a:lnTo>
                  <a:pt x="106746" y="1123627"/>
                </a:lnTo>
                <a:lnTo>
                  <a:pt x="146837" y="1137965"/>
                </a:lnTo>
                <a:lnTo>
                  <a:pt x="190500" y="1143000"/>
                </a:lnTo>
                <a:lnTo>
                  <a:pt x="1943100" y="1143000"/>
                </a:lnTo>
                <a:lnTo>
                  <a:pt x="1986762" y="1137965"/>
                </a:lnTo>
                <a:lnTo>
                  <a:pt x="2026853" y="1123627"/>
                </a:lnTo>
                <a:lnTo>
                  <a:pt x="2062225" y="1101132"/>
                </a:lnTo>
                <a:lnTo>
                  <a:pt x="2091732" y="1071625"/>
                </a:lnTo>
                <a:lnTo>
                  <a:pt x="2114227" y="1036253"/>
                </a:lnTo>
                <a:lnTo>
                  <a:pt x="2128565" y="996162"/>
                </a:lnTo>
                <a:lnTo>
                  <a:pt x="2133600" y="952500"/>
                </a:lnTo>
                <a:lnTo>
                  <a:pt x="2133600" y="190500"/>
                </a:lnTo>
                <a:lnTo>
                  <a:pt x="2128565" y="146837"/>
                </a:lnTo>
                <a:lnTo>
                  <a:pt x="2114227" y="106746"/>
                </a:lnTo>
                <a:lnTo>
                  <a:pt x="2091732" y="71374"/>
                </a:lnTo>
                <a:lnTo>
                  <a:pt x="2062225" y="41867"/>
                </a:lnTo>
                <a:lnTo>
                  <a:pt x="2026853" y="19372"/>
                </a:lnTo>
                <a:lnTo>
                  <a:pt x="1986762" y="5034"/>
                </a:lnTo>
                <a:lnTo>
                  <a:pt x="19431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14800" y="1066800"/>
            <a:ext cx="2133600" cy="1374775"/>
          </a:xfrm>
          <a:custGeom>
            <a:avLst/>
            <a:gdLst/>
            <a:ahLst/>
            <a:cxnLst/>
            <a:rect l="l" t="t" r="r" b="b"/>
            <a:pathLst>
              <a:path w="2133600" h="1374775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1244600" y="0"/>
                </a:lnTo>
                <a:lnTo>
                  <a:pt x="1778000" y="0"/>
                </a:lnTo>
                <a:lnTo>
                  <a:pt x="1943100" y="0"/>
                </a:lnTo>
                <a:lnTo>
                  <a:pt x="1986762" y="5034"/>
                </a:lnTo>
                <a:lnTo>
                  <a:pt x="2026853" y="19372"/>
                </a:lnTo>
                <a:lnTo>
                  <a:pt x="2062225" y="41867"/>
                </a:lnTo>
                <a:lnTo>
                  <a:pt x="2091732" y="71374"/>
                </a:lnTo>
                <a:lnTo>
                  <a:pt x="2114227" y="106746"/>
                </a:lnTo>
                <a:lnTo>
                  <a:pt x="2128565" y="146837"/>
                </a:lnTo>
                <a:lnTo>
                  <a:pt x="2133600" y="190500"/>
                </a:lnTo>
                <a:lnTo>
                  <a:pt x="2133600" y="666750"/>
                </a:lnTo>
                <a:lnTo>
                  <a:pt x="2133600" y="952500"/>
                </a:lnTo>
                <a:lnTo>
                  <a:pt x="2128565" y="996162"/>
                </a:lnTo>
                <a:lnTo>
                  <a:pt x="2114227" y="1036253"/>
                </a:lnTo>
                <a:lnTo>
                  <a:pt x="2091732" y="1071625"/>
                </a:lnTo>
                <a:lnTo>
                  <a:pt x="2062225" y="1101132"/>
                </a:lnTo>
                <a:lnTo>
                  <a:pt x="2026853" y="1123627"/>
                </a:lnTo>
                <a:lnTo>
                  <a:pt x="1986762" y="1137965"/>
                </a:lnTo>
                <a:lnTo>
                  <a:pt x="1943100" y="1143000"/>
                </a:lnTo>
                <a:lnTo>
                  <a:pt x="1778000" y="1143000"/>
                </a:lnTo>
                <a:lnTo>
                  <a:pt x="1431925" y="1374775"/>
                </a:lnTo>
                <a:lnTo>
                  <a:pt x="1244600" y="1143000"/>
                </a:lnTo>
                <a:lnTo>
                  <a:pt x="190500" y="1143000"/>
                </a:lnTo>
                <a:lnTo>
                  <a:pt x="146837" y="1137965"/>
                </a:lnTo>
                <a:lnTo>
                  <a:pt x="106746" y="1123627"/>
                </a:lnTo>
                <a:lnTo>
                  <a:pt x="71374" y="1101132"/>
                </a:lnTo>
                <a:lnTo>
                  <a:pt x="41867" y="1071625"/>
                </a:lnTo>
                <a:lnTo>
                  <a:pt x="19372" y="1036253"/>
                </a:lnTo>
                <a:lnTo>
                  <a:pt x="5034" y="996162"/>
                </a:lnTo>
                <a:lnTo>
                  <a:pt x="0" y="952500"/>
                </a:lnTo>
                <a:lnTo>
                  <a:pt x="0" y="66675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294759" y="1151381"/>
            <a:ext cx="1774189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PDDL 2.1, +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(2003)</a:t>
            </a:r>
            <a:endParaRPr sz="1600">
              <a:latin typeface="Arial"/>
              <a:cs typeface="Arial"/>
            </a:endParaRPr>
          </a:p>
          <a:p>
            <a:pPr algn="ctr" marL="56515" marR="48260" indent="-1905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Fox &amp; Long  </a:t>
            </a:r>
            <a:r>
              <a:rPr dirty="0" sz="1600" spc="-5" i="1">
                <a:latin typeface="Arial"/>
                <a:cs typeface="Arial"/>
              </a:rPr>
              <a:t>Numerical fluents,  </a:t>
            </a:r>
            <a:r>
              <a:rPr dirty="0" sz="1600" spc="-5" i="1">
                <a:latin typeface="Arial"/>
                <a:cs typeface="Arial"/>
              </a:rPr>
              <a:t>Conc.,</a:t>
            </a:r>
            <a:r>
              <a:rPr dirty="0" sz="1600" spc="-3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Exogenous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19800" y="2543175"/>
            <a:ext cx="2895600" cy="1190625"/>
          </a:xfrm>
          <a:custGeom>
            <a:avLst/>
            <a:gdLst/>
            <a:ahLst/>
            <a:cxnLst/>
            <a:rect l="l" t="t" r="r" b="b"/>
            <a:pathLst>
              <a:path w="2895600" h="1190625">
                <a:moveTo>
                  <a:pt x="2743200" y="276225"/>
                </a:moveTo>
                <a:lnTo>
                  <a:pt x="152400" y="276225"/>
                </a:lnTo>
                <a:lnTo>
                  <a:pt x="104217" y="283991"/>
                </a:lnTo>
                <a:lnTo>
                  <a:pt x="62380" y="305619"/>
                </a:lnTo>
                <a:lnTo>
                  <a:pt x="29394" y="338605"/>
                </a:lnTo>
                <a:lnTo>
                  <a:pt x="7766" y="380442"/>
                </a:lnTo>
                <a:lnTo>
                  <a:pt x="0" y="428625"/>
                </a:lnTo>
                <a:lnTo>
                  <a:pt x="0" y="1038225"/>
                </a:lnTo>
                <a:lnTo>
                  <a:pt x="7766" y="1086407"/>
                </a:lnTo>
                <a:lnTo>
                  <a:pt x="29394" y="1128244"/>
                </a:lnTo>
                <a:lnTo>
                  <a:pt x="62380" y="1161230"/>
                </a:lnTo>
                <a:lnTo>
                  <a:pt x="104217" y="1182858"/>
                </a:lnTo>
                <a:lnTo>
                  <a:pt x="152400" y="1190625"/>
                </a:lnTo>
                <a:lnTo>
                  <a:pt x="2743200" y="1190625"/>
                </a:lnTo>
                <a:lnTo>
                  <a:pt x="2791382" y="1182858"/>
                </a:lnTo>
                <a:lnTo>
                  <a:pt x="2833219" y="1161230"/>
                </a:lnTo>
                <a:lnTo>
                  <a:pt x="2866205" y="1128244"/>
                </a:lnTo>
                <a:lnTo>
                  <a:pt x="2887833" y="1086407"/>
                </a:lnTo>
                <a:lnTo>
                  <a:pt x="2895600" y="1038225"/>
                </a:lnTo>
                <a:lnTo>
                  <a:pt x="2895600" y="428625"/>
                </a:lnTo>
                <a:lnTo>
                  <a:pt x="2887833" y="380442"/>
                </a:lnTo>
                <a:lnTo>
                  <a:pt x="2866205" y="338605"/>
                </a:lnTo>
                <a:lnTo>
                  <a:pt x="2833219" y="305619"/>
                </a:lnTo>
                <a:lnTo>
                  <a:pt x="2791382" y="283991"/>
                </a:lnTo>
                <a:lnTo>
                  <a:pt x="2743200" y="276225"/>
                </a:lnTo>
                <a:close/>
              </a:path>
              <a:path w="2895600" h="1190625">
                <a:moveTo>
                  <a:pt x="390525" y="0"/>
                </a:moveTo>
                <a:lnTo>
                  <a:pt x="482600" y="276225"/>
                </a:lnTo>
                <a:lnTo>
                  <a:pt x="1206500" y="276225"/>
                </a:lnTo>
                <a:lnTo>
                  <a:pt x="390525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19800" y="2543175"/>
            <a:ext cx="2895600" cy="1190625"/>
          </a:xfrm>
          <a:custGeom>
            <a:avLst/>
            <a:gdLst/>
            <a:ahLst/>
            <a:cxnLst/>
            <a:rect l="l" t="t" r="r" b="b"/>
            <a:pathLst>
              <a:path w="2895600" h="1190625">
                <a:moveTo>
                  <a:pt x="0" y="428625"/>
                </a:moveTo>
                <a:lnTo>
                  <a:pt x="7766" y="380442"/>
                </a:lnTo>
                <a:lnTo>
                  <a:pt x="29394" y="338605"/>
                </a:lnTo>
                <a:lnTo>
                  <a:pt x="62380" y="305619"/>
                </a:lnTo>
                <a:lnTo>
                  <a:pt x="104217" y="283991"/>
                </a:lnTo>
                <a:lnTo>
                  <a:pt x="152400" y="276225"/>
                </a:lnTo>
                <a:lnTo>
                  <a:pt x="482600" y="276225"/>
                </a:lnTo>
                <a:lnTo>
                  <a:pt x="390525" y="0"/>
                </a:lnTo>
                <a:lnTo>
                  <a:pt x="1206500" y="276225"/>
                </a:lnTo>
                <a:lnTo>
                  <a:pt x="2743200" y="276225"/>
                </a:lnTo>
                <a:lnTo>
                  <a:pt x="2791382" y="283991"/>
                </a:lnTo>
                <a:lnTo>
                  <a:pt x="2833219" y="305619"/>
                </a:lnTo>
                <a:lnTo>
                  <a:pt x="2866205" y="338605"/>
                </a:lnTo>
                <a:lnTo>
                  <a:pt x="2887833" y="380442"/>
                </a:lnTo>
                <a:lnTo>
                  <a:pt x="2895600" y="428625"/>
                </a:lnTo>
                <a:lnTo>
                  <a:pt x="2895600" y="657225"/>
                </a:lnTo>
                <a:lnTo>
                  <a:pt x="2895600" y="1038225"/>
                </a:lnTo>
                <a:lnTo>
                  <a:pt x="2887833" y="1086407"/>
                </a:lnTo>
                <a:lnTo>
                  <a:pt x="2866205" y="1128244"/>
                </a:lnTo>
                <a:lnTo>
                  <a:pt x="2833219" y="1161230"/>
                </a:lnTo>
                <a:lnTo>
                  <a:pt x="2791382" y="1182858"/>
                </a:lnTo>
                <a:lnTo>
                  <a:pt x="2743200" y="1190625"/>
                </a:lnTo>
                <a:lnTo>
                  <a:pt x="1206500" y="1190625"/>
                </a:lnTo>
                <a:lnTo>
                  <a:pt x="482600" y="1190625"/>
                </a:lnTo>
                <a:lnTo>
                  <a:pt x="152400" y="1190625"/>
                </a:lnTo>
                <a:lnTo>
                  <a:pt x="104217" y="1182858"/>
                </a:lnTo>
                <a:lnTo>
                  <a:pt x="62380" y="1161230"/>
                </a:lnTo>
                <a:lnTo>
                  <a:pt x="29394" y="1128244"/>
                </a:lnTo>
                <a:lnTo>
                  <a:pt x="7766" y="1086407"/>
                </a:lnTo>
                <a:lnTo>
                  <a:pt x="0" y="1038225"/>
                </a:lnTo>
                <a:lnTo>
                  <a:pt x="0" y="657225"/>
                </a:lnTo>
                <a:lnTo>
                  <a:pt x="0" y="428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388734" y="2893313"/>
            <a:ext cx="215963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PDDL 2.2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(2004)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Edelkamp &amp;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Hoffmann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600" spc="-5" i="1">
                <a:latin typeface="Arial"/>
                <a:cs typeface="Arial"/>
              </a:rPr>
              <a:t>Derived Pred,</a:t>
            </a:r>
            <a:r>
              <a:rPr dirty="0" sz="1600" spc="-30" i="1">
                <a:latin typeface="Arial"/>
                <a:cs typeface="Arial"/>
              </a:rPr>
              <a:t> </a:t>
            </a:r>
            <a:r>
              <a:rPr dirty="0" sz="1600" spc="-25" i="1">
                <a:latin typeface="Arial"/>
                <a:cs typeface="Arial"/>
              </a:rPr>
              <a:t>Temporal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53200" y="1066800"/>
            <a:ext cx="1981200" cy="1400175"/>
          </a:xfrm>
          <a:custGeom>
            <a:avLst/>
            <a:gdLst/>
            <a:ahLst/>
            <a:cxnLst/>
            <a:rect l="l" t="t" r="r" b="b"/>
            <a:pathLst>
              <a:path w="1981200" h="1400175">
                <a:moveTo>
                  <a:pt x="825500" y="1143000"/>
                </a:moveTo>
                <a:lnTo>
                  <a:pt x="330200" y="1143000"/>
                </a:lnTo>
                <a:lnTo>
                  <a:pt x="657225" y="1400175"/>
                </a:lnTo>
                <a:lnTo>
                  <a:pt x="825500" y="1143000"/>
                </a:lnTo>
                <a:close/>
              </a:path>
              <a:path w="1981200" h="1400175">
                <a:moveTo>
                  <a:pt x="1790700" y="0"/>
                </a:move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0" y="952500"/>
                </a:lnTo>
                <a:lnTo>
                  <a:pt x="5034" y="996162"/>
                </a:lnTo>
                <a:lnTo>
                  <a:pt x="19372" y="1036253"/>
                </a:lnTo>
                <a:lnTo>
                  <a:pt x="41867" y="1071625"/>
                </a:lnTo>
                <a:lnTo>
                  <a:pt x="71374" y="1101132"/>
                </a:lnTo>
                <a:lnTo>
                  <a:pt x="106746" y="1123627"/>
                </a:lnTo>
                <a:lnTo>
                  <a:pt x="146837" y="1137965"/>
                </a:lnTo>
                <a:lnTo>
                  <a:pt x="190500" y="1143000"/>
                </a:lnTo>
                <a:lnTo>
                  <a:pt x="1790700" y="1143000"/>
                </a:lnTo>
                <a:lnTo>
                  <a:pt x="1834362" y="1137965"/>
                </a:lnTo>
                <a:lnTo>
                  <a:pt x="1874453" y="1123627"/>
                </a:lnTo>
                <a:lnTo>
                  <a:pt x="1909825" y="1101132"/>
                </a:lnTo>
                <a:lnTo>
                  <a:pt x="1939332" y="1071625"/>
                </a:lnTo>
                <a:lnTo>
                  <a:pt x="1961827" y="1036253"/>
                </a:lnTo>
                <a:lnTo>
                  <a:pt x="1976165" y="996162"/>
                </a:lnTo>
                <a:lnTo>
                  <a:pt x="1981200" y="952500"/>
                </a:lnTo>
                <a:lnTo>
                  <a:pt x="1981200" y="190500"/>
                </a:lnTo>
                <a:lnTo>
                  <a:pt x="1976165" y="146837"/>
                </a:lnTo>
                <a:lnTo>
                  <a:pt x="1961827" y="106746"/>
                </a:lnTo>
                <a:lnTo>
                  <a:pt x="1939332" y="71374"/>
                </a:lnTo>
                <a:lnTo>
                  <a:pt x="1909825" y="41867"/>
                </a:lnTo>
                <a:lnTo>
                  <a:pt x="1874453" y="19372"/>
                </a:lnTo>
                <a:lnTo>
                  <a:pt x="1834362" y="5034"/>
                </a:lnTo>
                <a:lnTo>
                  <a:pt x="17907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53200" y="1066800"/>
            <a:ext cx="1981200" cy="1400175"/>
          </a:xfrm>
          <a:custGeom>
            <a:avLst/>
            <a:gdLst/>
            <a:ahLst/>
            <a:cxnLst/>
            <a:rect l="l" t="t" r="r" b="b"/>
            <a:pathLst>
              <a:path w="1981200" h="1400175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330200" y="0"/>
                </a:lnTo>
                <a:lnTo>
                  <a:pt x="825500" y="0"/>
                </a:lnTo>
                <a:lnTo>
                  <a:pt x="1790700" y="0"/>
                </a:lnTo>
                <a:lnTo>
                  <a:pt x="1834362" y="5034"/>
                </a:lnTo>
                <a:lnTo>
                  <a:pt x="1874453" y="19372"/>
                </a:lnTo>
                <a:lnTo>
                  <a:pt x="1909825" y="41867"/>
                </a:lnTo>
                <a:lnTo>
                  <a:pt x="1939332" y="71374"/>
                </a:lnTo>
                <a:lnTo>
                  <a:pt x="1961827" y="106746"/>
                </a:lnTo>
                <a:lnTo>
                  <a:pt x="1976165" y="146837"/>
                </a:lnTo>
                <a:lnTo>
                  <a:pt x="1981200" y="190500"/>
                </a:lnTo>
                <a:lnTo>
                  <a:pt x="1981200" y="666750"/>
                </a:lnTo>
                <a:lnTo>
                  <a:pt x="1981200" y="952500"/>
                </a:lnTo>
                <a:lnTo>
                  <a:pt x="1976165" y="996162"/>
                </a:lnTo>
                <a:lnTo>
                  <a:pt x="1961827" y="1036253"/>
                </a:lnTo>
                <a:lnTo>
                  <a:pt x="1939332" y="1071625"/>
                </a:lnTo>
                <a:lnTo>
                  <a:pt x="1909825" y="1101132"/>
                </a:lnTo>
                <a:lnTo>
                  <a:pt x="1874453" y="1123627"/>
                </a:lnTo>
                <a:lnTo>
                  <a:pt x="1834362" y="1137965"/>
                </a:lnTo>
                <a:lnTo>
                  <a:pt x="1790700" y="1143000"/>
                </a:lnTo>
                <a:lnTo>
                  <a:pt x="825500" y="1143000"/>
                </a:lnTo>
                <a:lnTo>
                  <a:pt x="657225" y="1400175"/>
                </a:lnTo>
                <a:lnTo>
                  <a:pt x="330200" y="1143000"/>
                </a:lnTo>
                <a:lnTo>
                  <a:pt x="190500" y="1143000"/>
                </a:lnTo>
                <a:lnTo>
                  <a:pt x="146837" y="1137965"/>
                </a:lnTo>
                <a:lnTo>
                  <a:pt x="106746" y="1123627"/>
                </a:lnTo>
                <a:lnTo>
                  <a:pt x="71374" y="1101132"/>
                </a:lnTo>
                <a:lnTo>
                  <a:pt x="41867" y="1071625"/>
                </a:lnTo>
                <a:lnTo>
                  <a:pt x="19372" y="1036253"/>
                </a:lnTo>
                <a:lnTo>
                  <a:pt x="5034" y="996162"/>
                </a:lnTo>
                <a:lnTo>
                  <a:pt x="0" y="952500"/>
                </a:lnTo>
                <a:lnTo>
                  <a:pt x="0" y="66675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765417" y="1151381"/>
            <a:ext cx="155829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PDDL 3.0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(2004)</a:t>
            </a:r>
            <a:endParaRPr sz="1600">
              <a:latin typeface="Arial"/>
              <a:cs typeface="Arial"/>
            </a:endParaRPr>
          </a:p>
          <a:p>
            <a:pPr algn="ctr" marL="12065" marR="5080" indent="635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Gerevini &amp; Long  </a:t>
            </a:r>
            <a:r>
              <a:rPr dirty="0" sz="1600" spc="-30" i="1">
                <a:latin typeface="Arial"/>
                <a:cs typeface="Arial"/>
              </a:rPr>
              <a:t>Traj. </a:t>
            </a:r>
            <a:r>
              <a:rPr dirty="0" sz="1600" spc="-5" i="1">
                <a:latin typeface="Arial"/>
                <a:cs typeface="Arial"/>
              </a:rPr>
              <a:t>Constraints,  </a:t>
            </a:r>
            <a:r>
              <a:rPr dirty="0" sz="1600" spc="-5" i="1">
                <a:latin typeface="Arial"/>
                <a:cs typeface="Arial"/>
              </a:rPr>
              <a:t>Preferences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24000" y="5017642"/>
            <a:ext cx="7315200" cy="175895"/>
          </a:xfrm>
          <a:custGeom>
            <a:avLst/>
            <a:gdLst/>
            <a:ahLst/>
            <a:cxnLst/>
            <a:rect l="l" t="t" r="r" b="b"/>
            <a:pathLst>
              <a:path w="7315200" h="175895">
                <a:moveTo>
                  <a:pt x="7256445" y="87756"/>
                </a:moveTo>
                <a:lnTo>
                  <a:pt x="7143369" y="150494"/>
                </a:lnTo>
                <a:lnTo>
                  <a:pt x="7140829" y="159257"/>
                </a:lnTo>
                <a:lnTo>
                  <a:pt x="7144639" y="166115"/>
                </a:lnTo>
                <a:lnTo>
                  <a:pt x="7148576" y="172973"/>
                </a:lnTo>
                <a:lnTo>
                  <a:pt x="7157211" y="175513"/>
                </a:lnTo>
                <a:lnTo>
                  <a:pt x="7289592" y="101980"/>
                </a:lnTo>
                <a:lnTo>
                  <a:pt x="7285863" y="101980"/>
                </a:lnTo>
                <a:lnTo>
                  <a:pt x="7285863" y="100202"/>
                </a:lnTo>
                <a:lnTo>
                  <a:pt x="7278878" y="100202"/>
                </a:lnTo>
                <a:lnTo>
                  <a:pt x="7256445" y="87756"/>
                </a:lnTo>
                <a:close/>
              </a:path>
              <a:path w="7315200" h="175895">
                <a:moveTo>
                  <a:pt x="7230580" y="73405"/>
                </a:moveTo>
                <a:lnTo>
                  <a:pt x="0" y="73405"/>
                </a:lnTo>
                <a:lnTo>
                  <a:pt x="0" y="101980"/>
                </a:lnTo>
                <a:lnTo>
                  <a:pt x="7230808" y="101980"/>
                </a:lnTo>
                <a:lnTo>
                  <a:pt x="7256445" y="87756"/>
                </a:lnTo>
                <a:lnTo>
                  <a:pt x="7230580" y="73405"/>
                </a:lnTo>
                <a:close/>
              </a:path>
              <a:path w="7315200" h="175895">
                <a:moveTo>
                  <a:pt x="7289363" y="73405"/>
                </a:moveTo>
                <a:lnTo>
                  <a:pt x="7285863" y="73405"/>
                </a:lnTo>
                <a:lnTo>
                  <a:pt x="7285863" y="101980"/>
                </a:lnTo>
                <a:lnTo>
                  <a:pt x="7289592" y="101980"/>
                </a:lnTo>
                <a:lnTo>
                  <a:pt x="7315200" y="87756"/>
                </a:lnTo>
                <a:lnTo>
                  <a:pt x="7289363" y="73405"/>
                </a:lnTo>
                <a:close/>
              </a:path>
              <a:path w="7315200" h="175895">
                <a:moveTo>
                  <a:pt x="7278878" y="75310"/>
                </a:moveTo>
                <a:lnTo>
                  <a:pt x="7256445" y="87756"/>
                </a:lnTo>
                <a:lnTo>
                  <a:pt x="7278878" y="100202"/>
                </a:lnTo>
                <a:lnTo>
                  <a:pt x="7278878" y="75310"/>
                </a:lnTo>
                <a:close/>
              </a:path>
              <a:path w="7315200" h="175895">
                <a:moveTo>
                  <a:pt x="7285863" y="75310"/>
                </a:moveTo>
                <a:lnTo>
                  <a:pt x="7278878" y="75310"/>
                </a:lnTo>
                <a:lnTo>
                  <a:pt x="7278878" y="100202"/>
                </a:lnTo>
                <a:lnTo>
                  <a:pt x="7285863" y="100202"/>
                </a:lnTo>
                <a:lnTo>
                  <a:pt x="7285863" y="75310"/>
                </a:lnTo>
                <a:close/>
              </a:path>
              <a:path w="7315200" h="175895">
                <a:moveTo>
                  <a:pt x="7157211" y="0"/>
                </a:moveTo>
                <a:lnTo>
                  <a:pt x="7148576" y="2539"/>
                </a:lnTo>
                <a:lnTo>
                  <a:pt x="7144639" y="9397"/>
                </a:lnTo>
                <a:lnTo>
                  <a:pt x="7140829" y="16255"/>
                </a:lnTo>
                <a:lnTo>
                  <a:pt x="7143369" y="25018"/>
                </a:lnTo>
                <a:lnTo>
                  <a:pt x="7256445" y="87756"/>
                </a:lnTo>
                <a:lnTo>
                  <a:pt x="7278878" y="75310"/>
                </a:lnTo>
                <a:lnTo>
                  <a:pt x="7285863" y="75310"/>
                </a:lnTo>
                <a:lnTo>
                  <a:pt x="7285863" y="73405"/>
                </a:lnTo>
                <a:lnTo>
                  <a:pt x="7289363" y="73405"/>
                </a:lnTo>
                <a:lnTo>
                  <a:pt x="7157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43600" y="3874642"/>
            <a:ext cx="1143000" cy="175895"/>
          </a:xfrm>
          <a:custGeom>
            <a:avLst/>
            <a:gdLst/>
            <a:ahLst/>
            <a:cxnLst/>
            <a:rect l="l" t="t" r="r" b="b"/>
            <a:pathLst>
              <a:path w="1143000" h="175895">
                <a:moveTo>
                  <a:pt x="1084245" y="87756"/>
                </a:moveTo>
                <a:lnTo>
                  <a:pt x="971169" y="150494"/>
                </a:lnTo>
                <a:lnTo>
                  <a:pt x="968628" y="159257"/>
                </a:lnTo>
                <a:lnTo>
                  <a:pt x="972439" y="166115"/>
                </a:lnTo>
                <a:lnTo>
                  <a:pt x="976376" y="172973"/>
                </a:lnTo>
                <a:lnTo>
                  <a:pt x="985011" y="175513"/>
                </a:lnTo>
                <a:lnTo>
                  <a:pt x="1117392" y="101980"/>
                </a:lnTo>
                <a:lnTo>
                  <a:pt x="1113535" y="101980"/>
                </a:lnTo>
                <a:lnTo>
                  <a:pt x="1113535" y="100202"/>
                </a:lnTo>
                <a:lnTo>
                  <a:pt x="1106677" y="100202"/>
                </a:lnTo>
                <a:lnTo>
                  <a:pt x="1084245" y="87756"/>
                </a:lnTo>
                <a:close/>
              </a:path>
              <a:path w="1143000" h="175895">
                <a:moveTo>
                  <a:pt x="1058380" y="73405"/>
                </a:moveTo>
                <a:lnTo>
                  <a:pt x="0" y="73405"/>
                </a:lnTo>
                <a:lnTo>
                  <a:pt x="0" y="101980"/>
                </a:lnTo>
                <a:lnTo>
                  <a:pt x="1058608" y="101980"/>
                </a:lnTo>
                <a:lnTo>
                  <a:pt x="1084245" y="87756"/>
                </a:lnTo>
                <a:lnTo>
                  <a:pt x="1058380" y="73405"/>
                </a:lnTo>
                <a:close/>
              </a:path>
              <a:path w="1143000" h="175895">
                <a:moveTo>
                  <a:pt x="1117163" y="73405"/>
                </a:moveTo>
                <a:lnTo>
                  <a:pt x="1113535" y="73405"/>
                </a:lnTo>
                <a:lnTo>
                  <a:pt x="1113535" y="101980"/>
                </a:lnTo>
                <a:lnTo>
                  <a:pt x="1117392" y="101980"/>
                </a:lnTo>
                <a:lnTo>
                  <a:pt x="1143000" y="87756"/>
                </a:lnTo>
                <a:lnTo>
                  <a:pt x="1117163" y="73405"/>
                </a:lnTo>
                <a:close/>
              </a:path>
              <a:path w="1143000" h="175895">
                <a:moveTo>
                  <a:pt x="1106677" y="75310"/>
                </a:moveTo>
                <a:lnTo>
                  <a:pt x="1084245" y="87756"/>
                </a:lnTo>
                <a:lnTo>
                  <a:pt x="1106677" y="100202"/>
                </a:lnTo>
                <a:lnTo>
                  <a:pt x="1106677" y="75310"/>
                </a:lnTo>
                <a:close/>
              </a:path>
              <a:path w="1143000" h="175895">
                <a:moveTo>
                  <a:pt x="1113535" y="75310"/>
                </a:moveTo>
                <a:lnTo>
                  <a:pt x="1106677" y="75310"/>
                </a:lnTo>
                <a:lnTo>
                  <a:pt x="1106677" y="100202"/>
                </a:lnTo>
                <a:lnTo>
                  <a:pt x="1113535" y="100202"/>
                </a:lnTo>
                <a:lnTo>
                  <a:pt x="1113535" y="75310"/>
                </a:lnTo>
                <a:close/>
              </a:path>
              <a:path w="1143000" h="175895">
                <a:moveTo>
                  <a:pt x="985011" y="0"/>
                </a:moveTo>
                <a:lnTo>
                  <a:pt x="976376" y="2539"/>
                </a:lnTo>
                <a:lnTo>
                  <a:pt x="972439" y="9397"/>
                </a:lnTo>
                <a:lnTo>
                  <a:pt x="968628" y="16255"/>
                </a:lnTo>
                <a:lnTo>
                  <a:pt x="971169" y="25018"/>
                </a:lnTo>
                <a:lnTo>
                  <a:pt x="1084245" y="87756"/>
                </a:lnTo>
                <a:lnTo>
                  <a:pt x="1106677" y="75310"/>
                </a:lnTo>
                <a:lnTo>
                  <a:pt x="1113535" y="75310"/>
                </a:lnTo>
                <a:lnTo>
                  <a:pt x="1113535" y="73405"/>
                </a:lnTo>
                <a:lnTo>
                  <a:pt x="1117163" y="73405"/>
                </a:lnTo>
                <a:lnTo>
                  <a:pt x="985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562600" y="2514600"/>
            <a:ext cx="361950" cy="1447800"/>
          </a:xfrm>
          <a:custGeom>
            <a:avLst/>
            <a:gdLst/>
            <a:ahLst/>
            <a:cxnLst/>
            <a:rect l="l" t="t" r="r" b="b"/>
            <a:pathLst>
              <a:path w="361950" h="1447800">
                <a:moveTo>
                  <a:pt x="0" y="0"/>
                </a:moveTo>
                <a:lnTo>
                  <a:pt x="361950" y="1447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10000" y="3978275"/>
            <a:ext cx="2473325" cy="898525"/>
          </a:xfrm>
          <a:custGeom>
            <a:avLst/>
            <a:gdLst/>
            <a:ahLst/>
            <a:cxnLst/>
            <a:rect l="l" t="t" r="r" b="b"/>
            <a:pathLst>
              <a:path w="2473325" h="898525">
                <a:moveTo>
                  <a:pt x="2146300" y="60325"/>
                </a:moveTo>
                <a:lnTo>
                  <a:pt x="139700" y="60325"/>
                </a:lnTo>
                <a:lnTo>
                  <a:pt x="95520" y="67441"/>
                </a:lnTo>
                <a:lnTo>
                  <a:pt x="57168" y="87261"/>
                </a:lnTo>
                <a:lnTo>
                  <a:pt x="26936" y="117493"/>
                </a:lnTo>
                <a:lnTo>
                  <a:pt x="7116" y="155845"/>
                </a:lnTo>
                <a:lnTo>
                  <a:pt x="0" y="200025"/>
                </a:lnTo>
                <a:lnTo>
                  <a:pt x="0" y="758825"/>
                </a:lnTo>
                <a:lnTo>
                  <a:pt x="7116" y="802955"/>
                </a:lnTo>
                <a:lnTo>
                  <a:pt x="26936" y="841301"/>
                </a:lnTo>
                <a:lnTo>
                  <a:pt x="57168" y="871552"/>
                </a:lnTo>
                <a:lnTo>
                  <a:pt x="95520" y="891396"/>
                </a:lnTo>
                <a:lnTo>
                  <a:pt x="139700" y="898525"/>
                </a:lnTo>
                <a:lnTo>
                  <a:pt x="2146300" y="898525"/>
                </a:lnTo>
                <a:lnTo>
                  <a:pt x="2190430" y="891396"/>
                </a:lnTo>
                <a:lnTo>
                  <a:pt x="2228776" y="871552"/>
                </a:lnTo>
                <a:lnTo>
                  <a:pt x="2259027" y="841301"/>
                </a:lnTo>
                <a:lnTo>
                  <a:pt x="2278871" y="802955"/>
                </a:lnTo>
                <a:lnTo>
                  <a:pt x="2286000" y="758825"/>
                </a:lnTo>
                <a:lnTo>
                  <a:pt x="2286000" y="409575"/>
                </a:lnTo>
                <a:lnTo>
                  <a:pt x="2381840" y="200025"/>
                </a:lnTo>
                <a:lnTo>
                  <a:pt x="2286000" y="200025"/>
                </a:lnTo>
                <a:lnTo>
                  <a:pt x="2278871" y="155845"/>
                </a:lnTo>
                <a:lnTo>
                  <a:pt x="2259027" y="117493"/>
                </a:lnTo>
                <a:lnTo>
                  <a:pt x="2228776" y="87261"/>
                </a:lnTo>
                <a:lnTo>
                  <a:pt x="2190430" y="67441"/>
                </a:lnTo>
                <a:lnTo>
                  <a:pt x="2146300" y="60325"/>
                </a:lnTo>
                <a:close/>
              </a:path>
              <a:path w="2473325" h="898525">
                <a:moveTo>
                  <a:pt x="2473325" y="0"/>
                </a:moveTo>
                <a:lnTo>
                  <a:pt x="2286000" y="200025"/>
                </a:lnTo>
                <a:lnTo>
                  <a:pt x="2381840" y="200025"/>
                </a:lnTo>
                <a:lnTo>
                  <a:pt x="2473325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10000" y="3978275"/>
            <a:ext cx="2473325" cy="898525"/>
          </a:xfrm>
          <a:custGeom>
            <a:avLst/>
            <a:gdLst/>
            <a:ahLst/>
            <a:cxnLst/>
            <a:rect l="l" t="t" r="r" b="b"/>
            <a:pathLst>
              <a:path w="2473325" h="898525">
                <a:moveTo>
                  <a:pt x="0" y="200025"/>
                </a:moveTo>
                <a:lnTo>
                  <a:pt x="7116" y="155845"/>
                </a:lnTo>
                <a:lnTo>
                  <a:pt x="26936" y="117493"/>
                </a:lnTo>
                <a:lnTo>
                  <a:pt x="57168" y="87261"/>
                </a:lnTo>
                <a:lnTo>
                  <a:pt x="95520" y="67441"/>
                </a:lnTo>
                <a:lnTo>
                  <a:pt x="139700" y="60325"/>
                </a:lnTo>
                <a:lnTo>
                  <a:pt x="1333500" y="60325"/>
                </a:lnTo>
                <a:lnTo>
                  <a:pt x="1905000" y="60325"/>
                </a:lnTo>
                <a:lnTo>
                  <a:pt x="2146300" y="60325"/>
                </a:lnTo>
                <a:lnTo>
                  <a:pt x="2190430" y="67441"/>
                </a:lnTo>
                <a:lnTo>
                  <a:pt x="2228776" y="87261"/>
                </a:lnTo>
                <a:lnTo>
                  <a:pt x="2259027" y="117493"/>
                </a:lnTo>
                <a:lnTo>
                  <a:pt x="2278871" y="155845"/>
                </a:lnTo>
                <a:lnTo>
                  <a:pt x="2286000" y="200025"/>
                </a:lnTo>
                <a:lnTo>
                  <a:pt x="2473325" y="0"/>
                </a:lnTo>
                <a:lnTo>
                  <a:pt x="2286000" y="409575"/>
                </a:lnTo>
                <a:lnTo>
                  <a:pt x="2286000" y="758825"/>
                </a:lnTo>
                <a:lnTo>
                  <a:pt x="2278871" y="802955"/>
                </a:lnTo>
                <a:lnTo>
                  <a:pt x="2259027" y="841301"/>
                </a:lnTo>
                <a:lnTo>
                  <a:pt x="2228776" y="871552"/>
                </a:lnTo>
                <a:lnTo>
                  <a:pt x="2190430" y="891396"/>
                </a:lnTo>
                <a:lnTo>
                  <a:pt x="2146300" y="898525"/>
                </a:lnTo>
                <a:lnTo>
                  <a:pt x="1905000" y="898525"/>
                </a:lnTo>
                <a:lnTo>
                  <a:pt x="1333500" y="898525"/>
                </a:lnTo>
                <a:lnTo>
                  <a:pt x="139700" y="898525"/>
                </a:lnTo>
                <a:lnTo>
                  <a:pt x="95520" y="891396"/>
                </a:lnTo>
                <a:lnTo>
                  <a:pt x="57168" y="871552"/>
                </a:lnTo>
                <a:lnTo>
                  <a:pt x="26936" y="841301"/>
                </a:lnTo>
                <a:lnTo>
                  <a:pt x="7116" y="802955"/>
                </a:lnTo>
                <a:lnTo>
                  <a:pt x="0" y="758825"/>
                </a:lnTo>
                <a:lnTo>
                  <a:pt x="0" y="409575"/>
                </a:lnTo>
                <a:lnTo>
                  <a:pt x="0" y="200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093590" y="4108830"/>
            <a:ext cx="1717039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PPDDL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(2004)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Littmann &amp;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Younes</a:t>
            </a:r>
            <a:endParaRPr sz="16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</a:pPr>
            <a:r>
              <a:rPr dirty="0" sz="1600" spc="-5" b="1" i="1">
                <a:latin typeface="Arial"/>
                <a:cs typeface="Arial"/>
              </a:rPr>
              <a:t>Prob. </a:t>
            </a:r>
            <a:r>
              <a:rPr dirty="0" sz="1600" spc="-10" b="1" i="1">
                <a:latin typeface="Arial"/>
                <a:cs typeface="Arial"/>
              </a:rPr>
              <a:t>Effects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10400" y="2514600"/>
            <a:ext cx="647700" cy="2590800"/>
          </a:xfrm>
          <a:custGeom>
            <a:avLst/>
            <a:gdLst/>
            <a:ahLst/>
            <a:cxnLst/>
            <a:rect l="l" t="t" r="r" b="b"/>
            <a:pathLst>
              <a:path w="647700" h="2590800">
                <a:moveTo>
                  <a:pt x="0" y="0"/>
                </a:moveTo>
                <a:lnTo>
                  <a:pt x="647700" y="259080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58000" y="5133975"/>
            <a:ext cx="2209800" cy="1038225"/>
          </a:xfrm>
          <a:custGeom>
            <a:avLst/>
            <a:gdLst/>
            <a:ahLst/>
            <a:cxnLst/>
            <a:rect l="l" t="t" r="r" b="b"/>
            <a:pathLst>
              <a:path w="2209800" h="1038225">
                <a:moveTo>
                  <a:pt x="2070100" y="200025"/>
                </a:moveTo>
                <a:lnTo>
                  <a:pt x="139700" y="200025"/>
                </a:lnTo>
                <a:lnTo>
                  <a:pt x="95520" y="207141"/>
                </a:lnTo>
                <a:lnTo>
                  <a:pt x="57168" y="226961"/>
                </a:lnTo>
                <a:lnTo>
                  <a:pt x="26936" y="257193"/>
                </a:lnTo>
                <a:lnTo>
                  <a:pt x="7116" y="295545"/>
                </a:lnTo>
                <a:lnTo>
                  <a:pt x="0" y="339725"/>
                </a:lnTo>
                <a:lnTo>
                  <a:pt x="0" y="898525"/>
                </a:lnTo>
                <a:lnTo>
                  <a:pt x="7116" y="942680"/>
                </a:lnTo>
                <a:lnTo>
                  <a:pt x="26936" y="981029"/>
                </a:lnTo>
                <a:lnTo>
                  <a:pt x="57168" y="1011270"/>
                </a:lnTo>
                <a:lnTo>
                  <a:pt x="95520" y="1031102"/>
                </a:lnTo>
                <a:lnTo>
                  <a:pt x="139700" y="1038225"/>
                </a:lnTo>
                <a:lnTo>
                  <a:pt x="2070100" y="1038225"/>
                </a:lnTo>
                <a:lnTo>
                  <a:pt x="2114230" y="1031102"/>
                </a:lnTo>
                <a:lnTo>
                  <a:pt x="2152576" y="1011270"/>
                </a:lnTo>
                <a:lnTo>
                  <a:pt x="2182827" y="981029"/>
                </a:lnTo>
                <a:lnTo>
                  <a:pt x="2202671" y="942680"/>
                </a:lnTo>
                <a:lnTo>
                  <a:pt x="2209800" y="898525"/>
                </a:lnTo>
                <a:lnTo>
                  <a:pt x="2209800" y="339725"/>
                </a:lnTo>
                <a:lnTo>
                  <a:pt x="2202671" y="295545"/>
                </a:lnTo>
                <a:lnTo>
                  <a:pt x="2182827" y="257193"/>
                </a:lnTo>
                <a:lnTo>
                  <a:pt x="2152576" y="226961"/>
                </a:lnTo>
                <a:lnTo>
                  <a:pt x="2114230" y="207141"/>
                </a:lnTo>
                <a:lnTo>
                  <a:pt x="2070100" y="200025"/>
                </a:lnTo>
                <a:close/>
              </a:path>
              <a:path w="2209800" h="1038225">
                <a:moveTo>
                  <a:pt x="1622425" y="0"/>
                </a:moveTo>
                <a:lnTo>
                  <a:pt x="1289050" y="200025"/>
                </a:lnTo>
                <a:lnTo>
                  <a:pt x="1841500" y="200025"/>
                </a:lnTo>
                <a:lnTo>
                  <a:pt x="1622425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58000" y="5133975"/>
            <a:ext cx="2209800" cy="1038225"/>
          </a:xfrm>
          <a:custGeom>
            <a:avLst/>
            <a:gdLst/>
            <a:ahLst/>
            <a:cxnLst/>
            <a:rect l="l" t="t" r="r" b="b"/>
            <a:pathLst>
              <a:path w="2209800" h="1038225">
                <a:moveTo>
                  <a:pt x="0" y="339725"/>
                </a:moveTo>
                <a:lnTo>
                  <a:pt x="7116" y="295545"/>
                </a:lnTo>
                <a:lnTo>
                  <a:pt x="26936" y="257193"/>
                </a:lnTo>
                <a:lnTo>
                  <a:pt x="57168" y="226961"/>
                </a:lnTo>
                <a:lnTo>
                  <a:pt x="95520" y="207141"/>
                </a:lnTo>
                <a:lnTo>
                  <a:pt x="139700" y="200025"/>
                </a:lnTo>
                <a:lnTo>
                  <a:pt x="1289050" y="200025"/>
                </a:lnTo>
                <a:lnTo>
                  <a:pt x="1622425" y="0"/>
                </a:lnTo>
                <a:lnTo>
                  <a:pt x="1841500" y="200025"/>
                </a:lnTo>
                <a:lnTo>
                  <a:pt x="2070100" y="200025"/>
                </a:lnTo>
                <a:lnTo>
                  <a:pt x="2114230" y="207141"/>
                </a:lnTo>
                <a:lnTo>
                  <a:pt x="2152576" y="226961"/>
                </a:lnTo>
                <a:lnTo>
                  <a:pt x="2182827" y="257193"/>
                </a:lnTo>
                <a:lnTo>
                  <a:pt x="2202671" y="295545"/>
                </a:lnTo>
                <a:lnTo>
                  <a:pt x="2209800" y="339725"/>
                </a:lnTo>
                <a:lnTo>
                  <a:pt x="2209800" y="549275"/>
                </a:lnTo>
                <a:lnTo>
                  <a:pt x="2209800" y="898525"/>
                </a:lnTo>
                <a:lnTo>
                  <a:pt x="2202671" y="942680"/>
                </a:lnTo>
                <a:lnTo>
                  <a:pt x="2182827" y="981029"/>
                </a:lnTo>
                <a:lnTo>
                  <a:pt x="2152576" y="1011270"/>
                </a:lnTo>
                <a:lnTo>
                  <a:pt x="2114230" y="1031102"/>
                </a:lnTo>
                <a:lnTo>
                  <a:pt x="2070100" y="1038225"/>
                </a:lnTo>
                <a:lnTo>
                  <a:pt x="1841500" y="1038225"/>
                </a:lnTo>
                <a:lnTo>
                  <a:pt x="1289050" y="1038225"/>
                </a:lnTo>
                <a:lnTo>
                  <a:pt x="139700" y="1038225"/>
                </a:lnTo>
                <a:lnTo>
                  <a:pt x="95520" y="1031102"/>
                </a:lnTo>
                <a:lnTo>
                  <a:pt x="57168" y="1011270"/>
                </a:lnTo>
                <a:lnTo>
                  <a:pt x="26936" y="981029"/>
                </a:lnTo>
                <a:lnTo>
                  <a:pt x="7116" y="942680"/>
                </a:lnTo>
                <a:lnTo>
                  <a:pt x="0" y="898525"/>
                </a:lnTo>
                <a:lnTo>
                  <a:pt x="0" y="549275"/>
                </a:lnTo>
                <a:lnTo>
                  <a:pt x="0" y="339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056881" y="5404510"/>
            <a:ext cx="1814195" cy="759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RDDL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(2010)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895"/>
              </a:lnSpc>
            </a:pPr>
            <a:r>
              <a:rPr dirty="0" sz="1600" spc="-5">
                <a:latin typeface="Arial"/>
                <a:cs typeface="Arial"/>
              </a:rPr>
              <a:t>Sanner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955"/>
              </a:lnSpc>
            </a:pPr>
            <a:r>
              <a:rPr dirty="0" sz="1600" spc="-5" b="1" i="1">
                <a:latin typeface="Arial"/>
                <a:cs typeface="Arial"/>
              </a:rPr>
              <a:t>PDDL 2.2 </a:t>
            </a:r>
            <a:r>
              <a:rPr dirty="0" sz="1650" spc="-30" b="1" i="1">
                <a:latin typeface="Symbol"/>
                <a:cs typeface="Symbol"/>
              </a:rPr>
              <a:t></a:t>
            </a:r>
            <a:r>
              <a:rPr dirty="0" sz="1650" spc="-50" b="1" i="1">
                <a:latin typeface="Times New Roman"/>
                <a:cs typeface="Times New Roman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DBN++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2400" y="5121275"/>
            <a:ext cx="3276600" cy="1050925"/>
          </a:xfrm>
          <a:custGeom>
            <a:avLst/>
            <a:gdLst/>
            <a:ahLst/>
            <a:cxnLst/>
            <a:rect l="l" t="t" r="r" b="b"/>
            <a:pathLst>
              <a:path w="3276600" h="1050925">
                <a:moveTo>
                  <a:pt x="3136900" y="212725"/>
                </a:moveTo>
                <a:lnTo>
                  <a:pt x="139700" y="212725"/>
                </a:lnTo>
                <a:lnTo>
                  <a:pt x="95544" y="219841"/>
                </a:lnTo>
                <a:lnTo>
                  <a:pt x="57195" y="239661"/>
                </a:lnTo>
                <a:lnTo>
                  <a:pt x="26954" y="269893"/>
                </a:lnTo>
                <a:lnTo>
                  <a:pt x="7122" y="308245"/>
                </a:lnTo>
                <a:lnTo>
                  <a:pt x="0" y="352425"/>
                </a:lnTo>
                <a:lnTo>
                  <a:pt x="0" y="911225"/>
                </a:lnTo>
                <a:lnTo>
                  <a:pt x="7122" y="955380"/>
                </a:lnTo>
                <a:lnTo>
                  <a:pt x="26954" y="993729"/>
                </a:lnTo>
                <a:lnTo>
                  <a:pt x="57195" y="1023970"/>
                </a:lnTo>
                <a:lnTo>
                  <a:pt x="95544" y="1043802"/>
                </a:lnTo>
                <a:lnTo>
                  <a:pt x="139700" y="1050925"/>
                </a:lnTo>
                <a:lnTo>
                  <a:pt x="3136900" y="1050925"/>
                </a:lnTo>
                <a:lnTo>
                  <a:pt x="3181079" y="1043802"/>
                </a:lnTo>
                <a:lnTo>
                  <a:pt x="3219431" y="1023970"/>
                </a:lnTo>
                <a:lnTo>
                  <a:pt x="3249663" y="993729"/>
                </a:lnTo>
                <a:lnTo>
                  <a:pt x="3269483" y="955380"/>
                </a:lnTo>
                <a:lnTo>
                  <a:pt x="3276600" y="911225"/>
                </a:lnTo>
                <a:lnTo>
                  <a:pt x="3276600" y="352425"/>
                </a:lnTo>
                <a:lnTo>
                  <a:pt x="3269483" y="308245"/>
                </a:lnTo>
                <a:lnTo>
                  <a:pt x="3249663" y="269893"/>
                </a:lnTo>
                <a:lnTo>
                  <a:pt x="3219431" y="239661"/>
                </a:lnTo>
                <a:lnTo>
                  <a:pt x="3181079" y="219841"/>
                </a:lnTo>
                <a:lnTo>
                  <a:pt x="3136900" y="212725"/>
                </a:lnTo>
                <a:close/>
              </a:path>
              <a:path w="3276600" h="1050925">
                <a:moveTo>
                  <a:pt x="2574798" y="0"/>
                </a:moveTo>
                <a:lnTo>
                  <a:pt x="1911350" y="212725"/>
                </a:lnTo>
                <a:lnTo>
                  <a:pt x="2730500" y="212725"/>
                </a:lnTo>
                <a:lnTo>
                  <a:pt x="2574798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52400" y="5121275"/>
            <a:ext cx="3276600" cy="1050925"/>
          </a:xfrm>
          <a:custGeom>
            <a:avLst/>
            <a:gdLst/>
            <a:ahLst/>
            <a:cxnLst/>
            <a:rect l="l" t="t" r="r" b="b"/>
            <a:pathLst>
              <a:path w="3276600" h="1050925">
                <a:moveTo>
                  <a:pt x="0" y="352425"/>
                </a:moveTo>
                <a:lnTo>
                  <a:pt x="7122" y="308245"/>
                </a:lnTo>
                <a:lnTo>
                  <a:pt x="26954" y="269893"/>
                </a:lnTo>
                <a:lnTo>
                  <a:pt x="57195" y="239661"/>
                </a:lnTo>
                <a:lnTo>
                  <a:pt x="95544" y="219841"/>
                </a:lnTo>
                <a:lnTo>
                  <a:pt x="139700" y="212725"/>
                </a:lnTo>
                <a:lnTo>
                  <a:pt x="1911350" y="212725"/>
                </a:lnTo>
                <a:lnTo>
                  <a:pt x="2574798" y="0"/>
                </a:lnTo>
                <a:lnTo>
                  <a:pt x="2730500" y="212725"/>
                </a:lnTo>
                <a:lnTo>
                  <a:pt x="3136900" y="212725"/>
                </a:lnTo>
                <a:lnTo>
                  <a:pt x="3181079" y="219841"/>
                </a:lnTo>
                <a:lnTo>
                  <a:pt x="3219431" y="239661"/>
                </a:lnTo>
                <a:lnTo>
                  <a:pt x="3249663" y="269893"/>
                </a:lnTo>
                <a:lnTo>
                  <a:pt x="3269483" y="308245"/>
                </a:lnTo>
                <a:lnTo>
                  <a:pt x="3276600" y="352425"/>
                </a:lnTo>
                <a:lnTo>
                  <a:pt x="3276600" y="561975"/>
                </a:lnTo>
                <a:lnTo>
                  <a:pt x="3276600" y="911225"/>
                </a:lnTo>
                <a:lnTo>
                  <a:pt x="3269483" y="955380"/>
                </a:lnTo>
                <a:lnTo>
                  <a:pt x="3249663" y="993729"/>
                </a:lnTo>
                <a:lnTo>
                  <a:pt x="3219431" y="1023970"/>
                </a:lnTo>
                <a:lnTo>
                  <a:pt x="3181079" y="1043802"/>
                </a:lnTo>
                <a:lnTo>
                  <a:pt x="3136900" y="1050925"/>
                </a:lnTo>
                <a:lnTo>
                  <a:pt x="2730500" y="1050925"/>
                </a:lnTo>
                <a:lnTo>
                  <a:pt x="1911350" y="1050925"/>
                </a:lnTo>
                <a:lnTo>
                  <a:pt x="139700" y="1050925"/>
                </a:lnTo>
                <a:lnTo>
                  <a:pt x="95544" y="1043802"/>
                </a:lnTo>
                <a:lnTo>
                  <a:pt x="57195" y="1023970"/>
                </a:lnTo>
                <a:lnTo>
                  <a:pt x="26954" y="993729"/>
                </a:lnTo>
                <a:lnTo>
                  <a:pt x="7122" y="955380"/>
                </a:lnTo>
                <a:lnTo>
                  <a:pt x="0" y="911225"/>
                </a:lnTo>
                <a:lnTo>
                  <a:pt x="0" y="561975"/>
                </a:lnTo>
                <a:lnTo>
                  <a:pt x="0" y="3524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75920" y="5404510"/>
            <a:ext cx="282638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44780" marR="135255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D</a:t>
            </a:r>
            <a:r>
              <a:rPr dirty="0" sz="1600" spc="-10">
                <a:latin typeface="Arial"/>
                <a:cs typeface="Arial"/>
              </a:rPr>
              <a:t>ynamic </a:t>
            </a:r>
            <a:r>
              <a:rPr dirty="0" sz="1600" spc="-10" b="1">
                <a:latin typeface="Arial"/>
                <a:cs typeface="Arial"/>
              </a:rPr>
              <a:t>B</a:t>
            </a:r>
            <a:r>
              <a:rPr dirty="0" sz="1600" spc="-10">
                <a:latin typeface="Arial"/>
                <a:cs typeface="Arial"/>
              </a:rPr>
              <a:t>ayes </a:t>
            </a:r>
            <a:r>
              <a:rPr dirty="0" sz="1600" spc="-5" b="1">
                <a:latin typeface="Arial"/>
                <a:cs typeface="Arial"/>
              </a:rPr>
              <a:t>N</a:t>
            </a:r>
            <a:r>
              <a:rPr dirty="0" sz="1600" spc="-5">
                <a:latin typeface="Arial"/>
                <a:cs typeface="Arial"/>
              </a:rPr>
              <a:t>ets (1989)  </a:t>
            </a:r>
            <a:r>
              <a:rPr dirty="0" sz="1600" spc="-10">
                <a:latin typeface="Arial"/>
                <a:cs typeface="Arial"/>
              </a:rPr>
              <a:t>Dean </a:t>
            </a:r>
            <a:r>
              <a:rPr dirty="0" sz="1600" spc="-5">
                <a:latin typeface="Arial"/>
                <a:cs typeface="Arial"/>
              </a:rPr>
              <a:t>and </a:t>
            </a:r>
            <a:r>
              <a:rPr dirty="0" sz="1600" spc="-10">
                <a:latin typeface="Arial"/>
                <a:cs typeface="Arial"/>
              </a:rPr>
              <a:t>Kanazawa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600" spc="-5" i="1">
                <a:latin typeface="Arial"/>
                <a:cs typeface="Arial"/>
              </a:rPr>
              <a:t>Factored Stochastic</a:t>
            </a:r>
            <a:r>
              <a:rPr dirty="0" sz="1600" spc="2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Processes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8200" y="2514600"/>
            <a:ext cx="647700" cy="2590800"/>
          </a:xfrm>
          <a:custGeom>
            <a:avLst/>
            <a:gdLst/>
            <a:ahLst/>
            <a:cxnLst/>
            <a:rect l="l" t="t" r="r" b="b"/>
            <a:pathLst>
              <a:path w="647700" h="2590800">
                <a:moveTo>
                  <a:pt x="0" y="0"/>
                </a:moveTo>
                <a:lnTo>
                  <a:pt x="647700" y="2590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8600" y="1905000"/>
            <a:ext cx="1143000" cy="1219200"/>
          </a:xfrm>
          <a:custGeom>
            <a:avLst/>
            <a:gdLst/>
            <a:ahLst/>
            <a:cxnLst/>
            <a:rect l="l" t="t" r="r" b="b"/>
            <a:pathLst>
              <a:path w="1143000" h="1219200">
                <a:moveTo>
                  <a:pt x="546087" y="882014"/>
                </a:moveTo>
                <a:lnTo>
                  <a:pt x="408254" y="882014"/>
                </a:lnTo>
                <a:lnTo>
                  <a:pt x="448995" y="1219200"/>
                </a:lnTo>
                <a:lnTo>
                  <a:pt x="546087" y="882014"/>
                </a:lnTo>
                <a:close/>
              </a:path>
              <a:path w="1143000" h="1219200">
                <a:moveTo>
                  <a:pt x="738183" y="843026"/>
                </a:moveTo>
                <a:lnTo>
                  <a:pt x="557314" y="843026"/>
                </a:lnTo>
                <a:lnTo>
                  <a:pt x="700989" y="1114044"/>
                </a:lnTo>
                <a:lnTo>
                  <a:pt x="738183" y="843026"/>
                </a:lnTo>
                <a:close/>
              </a:path>
              <a:path w="1143000" h="1219200">
                <a:moveTo>
                  <a:pt x="911297" y="815975"/>
                </a:moveTo>
                <a:lnTo>
                  <a:pt x="741895" y="815975"/>
                </a:lnTo>
                <a:lnTo>
                  <a:pt x="960170" y="1021334"/>
                </a:lnTo>
                <a:lnTo>
                  <a:pt x="911297" y="815975"/>
                </a:lnTo>
                <a:close/>
              </a:path>
              <a:path w="1143000" h="1219200">
                <a:moveTo>
                  <a:pt x="904315" y="786638"/>
                </a:moveTo>
                <a:lnTo>
                  <a:pt x="299872" y="786638"/>
                </a:lnTo>
                <a:lnTo>
                  <a:pt x="251993" y="994410"/>
                </a:lnTo>
                <a:lnTo>
                  <a:pt x="408254" y="882014"/>
                </a:lnTo>
                <a:lnTo>
                  <a:pt x="546087" y="882014"/>
                </a:lnTo>
                <a:lnTo>
                  <a:pt x="557314" y="843026"/>
                </a:lnTo>
                <a:lnTo>
                  <a:pt x="738183" y="843026"/>
                </a:lnTo>
                <a:lnTo>
                  <a:pt x="741895" y="815975"/>
                </a:lnTo>
                <a:lnTo>
                  <a:pt x="911297" y="815975"/>
                </a:lnTo>
                <a:lnTo>
                  <a:pt x="904315" y="786638"/>
                </a:lnTo>
                <a:close/>
              </a:path>
              <a:path w="1143000" h="1219200">
                <a:moveTo>
                  <a:pt x="19583" y="129539"/>
                </a:moveTo>
                <a:lnTo>
                  <a:pt x="244843" y="429895"/>
                </a:lnTo>
                <a:lnTo>
                  <a:pt x="0" y="486283"/>
                </a:lnTo>
                <a:lnTo>
                  <a:pt x="196951" y="664590"/>
                </a:lnTo>
                <a:lnTo>
                  <a:pt x="7137" y="823340"/>
                </a:lnTo>
                <a:lnTo>
                  <a:pt x="299872" y="786638"/>
                </a:lnTo>
                <a:lnTo>
                  <a:pt x="904315" y="786638"/>
                </a:lnTo>
                <a:lnTo>
                  <a:pt x="890955" y="730503"/>
                </a:lnTo>
                <a:lnTo>
                  <a:pt x="1116819" y="730503"/>
                </a:lnTo>
                <a:lnTo>
                  <a:pt x="931697" y="591312"/>
                </a:lnTo>
                <a:lnTo>
                  <a:pt x="1116330" y="459232"/>
                </a:lnTo>
                <a:lnTo>
                  <a:pt x="883818" y="412876"/>
                </a:lnTo>
                <a:lnTo>
                  <a:pt x="914718" y="356742"/>
                </a:lnTo>
                <a:lnTo>
                  <a:pt x="386930" y="356742"/>
                </a:lnTo>
                <a:lnTo>
                  <a:pt x="19583" y="129539"/>
                </a:lnTo>
                <a:close/>
              </a:path>
              <a:path w="1143000" h="1219200">
                <a:moveTo>
                  <a:pt x="1116819" y="730503"/>
                </a:moveTo>
                <a:lnTo>
                  <a:pt x="890955" y="730503"/>
                </a:lnTo>
                <a:lnTo>
                  <a:pt x="1143000" y="750188"/>
                </a:lnTo>
                <a:lnTo>
                  <a:pt x="1116819" y="730503"/>
                </a:lnTo>
                <a:close/>
              </a:path>
              <a:path w="1143000" h="1219200">
                <a:moveTo>
                  <a:pt x="441959" y="129539"/>
                </a:moveTo>
                <a:lnTo>
                  <a:pt x="386930" y="356742"/>
                </a:lnTo>
                <a:lnTo>
                  <a:pt x="914718" y="356742"/>
                </a:lnTo>
                <a:lnTo>
                  <a:pt x="930867" y="327405"/>
                </a:lnTo>
                <a:lnTo>
                  <a:pt x="571500" y="327405"/>
                </a:lnTo>
                <a:lnTo>
                  <a:pt x="441959" y="129539"/>
                </a:lnTo>
                <a:close/>
              </a:path>
              <a:path w="1143000" h="1219200">
                <a:moveTo>
                  <a:pt x="768451" y="0"/>
                </a:moveTo>
                <a:lnTo>
                  <a:pt x="571500" y="327405"/>
                </a:lnTo>
                <a:lnTo>
                  <a:pt x="930867" y="327405"/>
                </a:lnTo>
                <a:lnTo>
                  <a:pt x="945618" y="300609"/>
                </a:lnTo>
                <a:lnTo>
                  <a:pt x="749033" y="300609"/>
                </a:lnTo>
                <a:lnTo>
                  <a:pt x="768451" y="0"/>
                </a:lnTo>
                <a:close/>
              </a:path>
              <a:path w="1143000" h="1219200">
                <a:moveTo>
                  <a:pt x="972604" y="251587"/>
                </a:moveTo>
                <a:lnTo>
                  <a:pt x="749033" y="300609"/>
                </a:lnTo>
                <a:lnTo>
                  <a:pt x="945618" y="300609"/>
                </a:lnTo>
                <a:lnTo>
                  <a:pt x="972604" y="2515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8600" y="1905000"/>
            <a:ext cx="1143000" cy="1219200"/>
          </a:xfrm>
          <a:custGeom>
            <a:avLst/>
            <a:gdLst/>
            <a:ahLst/>
            <a:cxnLst/>
            <a:rect l="l" t="t" r="r" b="b"/>
            <a:pathLst>
              <a:path w="1143000" h="1219200">
                <a:moveTo>
                  <a:pt x="571500" y="327405"/>
                </a:moveTo>
                <a:lnTo>
                  <a:pt x="768451" y="0"/>
                </a:lnTo>
                <a:lnTo>
                  <a:pt x="749033" y="300609"/>
                </a:lnTo>
                <a:lnTo>
                  <a:pt x="972604" y="251587"/>
                </a:lnTo>
                <a:lnTo>
                  <a:pt x="883818" y="412876"/>
                </a:lnTo>
                <a:lnTo>
                  <a:pt x="1116330" y="459232"/>
                </a:lnTo>
                <a:lnTo>
                  <a:pt x="931697" y="591312"/>
                </a:lnTo>
                <a:lnTo>
                  <a:pt x="1143000" y="750188"/>
                </a:lnTo>
                <a:lnTo>
                  <a:pt x="890955" y="730503"/>
                </a:lnTo>
                <a:lnTo>
                  <a:pt x="960170" y="1021334"/>
                </a:lnTo>
                <a:lnTo>
                  <a:pt x="741895" y="815975"/>
                </a:lnTo>
                <a:lnTo>
                  <a:pt x="700989" y="1114044"/>
                </a:lnTo>
                <a:lnTo>
                  <a:pt x="557314" y="843026"/>
                </a:lnTo>
                <a:lnTo>
                  <a:pt x="448995" y="1219200"/>
                </a:lnTo>
                <a:lnTo>
                  <a:pt x="408254" y="882014"/>
                </a:lnTo>
                <a:lnTo>
                  <a:pt x="251993" y="994410"/>
                </a:lnTo>
                <a:lnTo>
                  <a:pt x="299872" y="786638"/>
                </a:lnTo>
                <a:lnTo>
                  <a:pt x="7137" y="823340"/>
                </a:lnTo>
                <a:lnTo>
                  <a:pt x="196951" y="664590"/>
                </a:lnTo>
                <a:lnTo>
                  <a:pt x="0" y="486283"/>
                </a:lnTo>
                <a:lnTo>
                  <a:pt x="244843" y="429895"/>
                </a:lnTo>
                <a:lnTo>
                  <a:pt x="19583" y="129539"/>
                </a:lnTo>
                <a:lnTo>
                  <a:pt x="386930" y="356742"/>
                </a:lnTo>
                <a:lnTo>
                  <a:pt x="441959" y="129539"/>
                </a:lnTo>
                <a:lnTo>
                  <a:pt x="571500" y="3274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43255" y="2216023"/>
            <a:ext cx="49974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Big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Bang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05200" y="5121275"/>
            <a:ext cx="3276600" cy="1050925"/>
          </a:xfrm>
          <a:custGeom>
            <a:avLst/>
            <a:gdLst/>
            <a:ahLst/>
            <a:cxnLst/>
            <a:rect l="l" t="t" r="r" b="b"/>
            <a:pathLst>
              <a:path w="3276600" h="1050925">
                <a:moveTo>
                  <a:pt x="3136900" y="212725"/>
                </a:moveTo>
                <a:lnTo>
                  <a:pt x="139700" y="212725"/>
                </a:lnTo>
                <a:lnTo>
                  <a:pt x="95520" y="219841"/>
                </a:lnTo>
                <a:lnTo>
                  <a:pt x="57168" y="239661"/>
                </a:lnTo>
                <a:lnTo>
                  <a:pt x="26936" y="269893"/>
                </a:lnTo>
                <a:lnTo>
                  <a:pt x="7116" y="308245"/>
                </a:lnTo>
                <a:lnTo>
                  <a:pt x="0" y="352425"/>
                </a:lnTo>
                <a:lnTo>
                  <a:pt x="0" y="911225"/>
                </a:lnTo>
                <a:lnTo>
                  <a:pt x="7116" y="955380"/>
                </a:lnTo>
                <a:lnTo>
                  <a:pt x="26936" y="993729"/>
                </a:lnTo>
                <a:lnTo>
                  <a:pt x="57168" y="1023970"/>
                </a:lnTo>
                <a:lnTo>
                  <a:pt x="95520" y="1043802"/>
                </a:lnTo>
                <a:lnTo>
                  <a:pt x="139700" y="1050925"/>
                </a:lnTo>
                <a:lnTo>
                  <a:pt x="3136900" y="1050925"/>
                </a:lnTo>
                <a:lnTo>
                  <a:pt x="3181030" y="1043802"/>
                </a:lnTo>
                <a:lnTo>
                  <a:pt x="3219376" y="1023970"/>
                </a:lnTo>
                <a:lnTo>
                  <a:pt x="3249627" y="993729"/>
                </a:lnTo>
                <a:lnTo>
                  <a:pt x="3269471" y="955380"/>
                </a:lnTo>
                <a:lnTo>
                  <a:pt x="3276600" y="911225"/>
                </a:lnTo>
                <a:lnTo>
                  <a:pt x="3276600" y="352425"/>
                </a:lnTo>
                <a:lnTo>
                  <a:pt x="3269471" y="308245"/>
                </a:lnTo>
                <a:lnTo>
                  <a:pt x="3249627" y="269893"/>
                </a:lnTo>
                <a:lnTo>
                  <a:pt x="3219376" y="239661"/>
                </a:lnTo>
                <a:lnTo>
                  <a:pt x="3181030" y="219841"/>
                </a:lnTo>
                <a:lnTo>
                  <a:pt x="3136900" y="212725"/>
                </a:lnTo>
                <a:close/>
              </a:path>
              <a:path w="3276600" h="1050925">
                <a:moveTo>
                  <a:pt x="962025" y="0"/>
                </a:moveTo>
                <a:lnTo>
                  <a:pt x="546100" y="212725"/>
                </a:lnTo>
                <a:lnTo>
                  <a:pt x="1365250" y="212725"/>
                </a:lnTo>
                <a:lnTo>
                  <a:pt x="962025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05200" y="5121275"/>
            <a:ext cx="3276600" cy="1050925"/>
          </a:xfrm>
          <a:custGeom>
            <a:avLst/>
            <a:gdLst/>
            <a:ahLst/>
            <a:cxnLst/>
            <a:rect l="l" t="t" r="r" b="b"/>
            <a:pathLst>
              <a:path w="3276600" h="1050925">
                <a:moveTo>
                  <a:pt x="0" y="352425"/>
                </a:moveTo>
                <a:lnTo>
                  <a:pt x="7116" y="308245"/>
                </a:lnTo>
                <a:lnTo>
                  <a:pt x="26936" y="269893"/>
                </a:lnTo>
                <a:lnTo>
                  <a:pt x="57168" y="239661"/>
                </a:lnTo>
                <a:lnTo>
                  <a:pt x="95520" y="219841"/>
                </a:lnTo>
                <a:lnTo>
                  <a:pt x="139700" y="212725"/>
                </a:lnTo>
                <a:lnTo>
                  <a:pt x="546100" y="212725"/>
                </a:lnTo>
                <a:lnTo>
                  <a:pt x="962025" y="0"/>
                </a:lnTo>
                <a:lnTo>
                  <a:pt x="1365250" y="212725"/>
                </a:lnTo>
                <a:lnTo>
                  <a:pt x="3136900" y="212725"/>
                </a:lnTo>
                <a:lnTo>
                  <a:pt x="3181030" y="219841"/>
                </a:lnTo>
                <a:lnTo>
                  <a:pt x="3219376" y="239661"/>
                </a:lnTo>
                <a:lnTo>
                  <a:pt x="3249627" y="269893"/>
                </a:lnTo>
                <a:lnTo>
                  <a:pt x="3269471" y="308245"/>
                </a:lnTo>
                <a:lnTo>
                  <a:pt x="3276600" y="352425"/>
                </a:lnTo>
                <a:lnTo>
                  <a:pt x="3276600" y="561975"/>
                </a:lnTo>
                <a:lnTo>
                  <a:pt x="3276600" y="911225"/>
                </a:lnTo>
                <a:lnTo>
                  <a:pt x="3269471" y="955380"/>
                </a:lnTo>
                <a:lnTo>
                  <a:pt x="3249627" y="993729"/>
                </a:lnTo>
                <a:lnTo>
                  <a:pt x="3219376" y="1023970"/>
                </a:lnTo>
                <a:lnTo>
                  <a:pt x="3181030" y="1043802"/>
                </a:lnTo>
                <a:lnTo>
                  <a:pt x="3136900" y="1050925"/>
                </a:lnTo>
                <a:lnTo>
                  <a:pt x="1365250" y="1050925"/>
                </a:lnTo>
                <a:lnTo>
                  <a:pt x="546100" y="1050925"/>
                </a:lnTo>
                <a:lnTo>
                  <a:pt x="139700" y="1050925"/>
                </a:lnTo>
                <a:lnTo>
                  <a:pt x="95520" y="1043802"/>
                </a:lnTo>
                <a:lnTo>
                  <a:pt x="57168" y="1023970"/>
                </a:lnTo>
                <a:lnTo>
                  <a:pt x="26936" y="993729"/>
                </a:lnTo>
                <a:lnTo>
                  <a:pt x="7116" y="955380"/>
                </a:lnTo>
                <a:lnTo>
                  <a:pt x="0" y="911225"/>
                </a:lnTo>
                <a:lnTo>
                  <a:pt x="0" y="561975"/>
                </a:lnTo>
                <a:lnTo>
                  <a:pt x="0" y="3524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772027" y="5404510"/>
            <a:ext cx="274383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4765" marR="5080" indent="-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SPUDD, </a:t>
            </a:r>
            <a:r>
              <a:rPr dirty="0" sz="1600" spc="-10">
                <a:latin typeface="Arial"/>
                <a:cs typeface="Arial"/>
              </a:rPr>
              <a:t>Sym. </a:t>
            </a:r>
            <a:r>
              <a:rPr dirty="0" sz="1600" spc="-5">
                <a:latin typeface="Arial"/>
                <a:cs typeface="Arial"/>
              </a:rPr>
              <a:t>Perseus (1999,  2004) </a:t>
            </a:r>
            <a:r>
              <a:rPr dirty="0" sz="1600" spc="-35">
                <a:latin typeface="Arial"/>
                <a:cs typeface="Arial"/>
              </a:rPr>
              <a:t>Hoey, </a:t>
            </a:r>
            <a:r>
              <a:rPr dirty="0" sz="1600" spc="-15">
                <a:latin typeface="Arial"/>
                <a:cs typeface="Arial"/>
              </a:rPr>
              <a:t>Boutilier, </a:t>
            </a:r>
            <a:r>
              <a:rPr dirty="0" sz="1600" spc="-5">
                <a:latin typeface="Arial"/>
                <a:cs typeface="Arial"/>
              </a:rPr>
              <a:t>Poupart  </a:t>
            </a:r>
            <a:r>
              <a:rPr dirty="0" sz="1600" spc="-5" i="1">
                <a:latin typeface="Arial"/>
                <a:cs typeface="Arial"/>
              </a:rPr>
              <a:t>DBN + Utility: Fact.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(PO)MDP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50594" y="2161159"/>
            <a:ext cx="711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ICAPS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02994" y="4766564"/>
            <a:ext cx="4070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UAI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614664" y="2175205"/>
            <a:ext cx="3429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3</a:t>
            </a:r>
            <a:r>
              <a:rPr dirty="0" sz="1800">
                <a:latin typeface="Arial"/>
                <a:cs typeface="Arial"/>
              </a:rPr>
              <a:t>.2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24064" y="4295013"/>
            <a:ext cx="11010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R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5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tio</a:t>
            </a:r>
            <a:r>
              <a:rPr dirty="0" sz="1800" spc="-15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2710" y="360629"/>
            <a:ext cx="388175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What is</a:t>
            </a:r>
            <a:r>
              <a:rPr dirty="0" sz="4400" spc="-65"/>
              <a:t> </a:t>
            </a:r>
            <a:r>
              <a:rPr dirty="0" sz="4400"/>
              <a:t>RDDL?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9740" y="1471929"/>
            <a:ext cx="4411980" cy="2112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98425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Relational</a:t>
            </a:r>
            <a:r>
              <a:rPr dirty="0" sz="28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Dynamic 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Influence </a:t>
            </a: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Diagram 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Language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dirty="0" sz="2400">
                <a:latin typeface="Arial"/>
                <a:cs typeface="Arial"/>
              </a:rPr>
              <a:t>–</a:t>
            </a:r>
            <a:r>
              <a:rPr dirty="0" sz="2400" spc="2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Relational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[DBN + Influence</a:t>
            </a:r>
            <a:r>
              <a:rPr dirty="0" sz="2400" spc="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Diagram]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4154804"/>
            <a:ext cx="3492500" cy="1746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Think of it as  Relational </a:t>
            </a:r>
            <a:r>
              <a:rPr dirty="0" sz="2800" spc="-10">
                <a:solidFill>
                  <a:srgbClr val="333399"/>
                </a:solidFill>
                <a:latin typeface="Arial"/>
                <a:cs typeface="Arial"/>
              </a:rPr>
              <a:t>SPUDD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/ 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Symbolic</a:t>
            </a:r>
            <a:r>
              <a:rPr dirty="0" sz="2800" spc="-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Perseus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-5">
                <a:latin typeface="Arial"/>
                <a:cs typeface="Arial"/>
              </a:rPr>
              <a:t>on</a:t>
            </a:r>
            <a:r>
              <a:rPr dirty="0" sz="2400" spc="-4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speed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4678" y="1243329"/>
            <a:ext cx="13874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0585" algn="l"/>
              </a:tabLst>
            </a:pPr>
            <a:r>
              <a:rPr dirty="0" sz="2800" spc="-5">
                <a:latin typeface="Arial"/>
                <a:cs typeface="Arial"/>
              </a:rPr>
              <a:t>t</a:t>
            </a:r>
            <a:r>
              <a:rPr dirty="0" sz="2800" spc="-5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t+1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37226" y="2830576"/>
            <a:ext cx="471805" cy="471805"/>
          </a:xfrm>
          <a:custGeom>
            <a:avLst/>
            <a:gdLst/>
            <a:ahLst/>
            <a:cxnLst/>
            <a:rect l="l" t="t" r="r" b="b"/>
            <a:pathLst>
              <a:path w="471804" h="471804">
                <a:moveTo>
                  <a:pt x="235712" y="0"/>
                </a:moveTo>
                <a:lnTo>
                  <a:pt x="188209" y="4789"/>
                </a:lnTo>
                <a:lnTo>
                  <a:pt x="143964" y="18524"/>
                </a:lnTo>
                <a:lnTo>
                  <a:pt x="103925" y="40257"/>
                </a:lnTo>
                <a:lnTo>
                  <a:pt x="69040" y="69040"/>
                </a:lnTo>
                <a:lnTo>
                  <a:pt x="40257" y="103925"/>
                </a:lnTo>
                <a:lnTo>
                  <a:pt x="18524" y="143964"/>
                </a:lnTo>
                <a:lnTo>
                  <a:pt x="4789" y="188209"/>
                </a:lnTo>
                <a:lnTo>
                  <a:pt x="0" y="235712"/>
                </a:lnTo>
                <a:lnTo>
                  <a:pt x="4789" y="283214"/>
                </a:lnTo>
                <a:lnTo>
                  <a:pt x="18524" y="327459"/>
                </a:lnTo>
                <a:lnTo>
                  <a:pt x="40257" y="367498"/>
                </a:lnTo>
                <a:lnTo>
                  <a:pt x="69040" y="402383"/>
                </a:lnTo>
                <a:lnTo>
                  <a:pt x="103925" y="431166"/>
                </a:lnTo>
                <a:lnTo>
                  <a:pt x="143964" y="452899"/>
                </a:lnTo>
                <a:lnTo>
                  <a:pt x="188209" y="466634"/>
                </a:lnTo>
                <a:lnTo>
                  <a:pt x="235712" y="471424"/>
                </a:lnTo>
                <a:lnTo>
                  <a:pt x="283214" y="466634"/>
                </a:lnTo>
                <a:lnTo>
                  <a:pt x="327459" y="452899"/>
                </a:lnTo>
                <a:lnTo>
                  <a:pt x="367498" y="431166"/>
                </a:lnTo>
                <a:lnTo>
                  <a:pt x="402383" y="402383"/>
                </a:lnTo>
                <a:lnTo>
                  <a:pt x="431166" y="367498"/>
                </a:lnTo>
                <a:lnTo>
                  <a:pt x="452899" y="327459"/>
                </a:lnTo>
                <a:lnTo>
                  <a:pt x="466634" y="283214"/>
                </a:lnTo>
                <a:lnTo>
                  <a:pt x="471424" y="235712"/>
                </a:lnTo>
                <a:lnTo>
                  <a:pt x="466634" y="188209"/>
                </a:lnTo>
                <a:lnTo>
                  <a:pt x="452899" y="143964"/>
                </a:lnTo>
                <a:lnTo>
                  <a:pt x="431166" y="103925"/>
                </a:lnTo>
                <a:lnTo>
                  <a:pt x="402383" y="69040"/>
                </a:lnTo>
                <a:lnTo>
                  <a:pt x="367498" y="40257"/>
                </a:lnTo>
                <a:lnTo>
                  <a:pt x="327459" y="18524"/>
                </a:lnTo>
                <a:lnTo>
                  <a:pt x="283214" y="4789"/>
                </a:lnTo>
                <a:lnTo>
                  <a:pt x="235712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37226" y="2830576"/>
            <a:ext cx="471805" cy="471805"/>
          </a:xfrm>
          <a:custGeom>
            <a:avLst/>
            <a:gdLst/>
            <a:ahLst/>
            <a:cxnLst/>
            <a:rect l="l" t="t" r="r" b="b"/>
            <a:pathLst>
              <a:path w="471804" h="471804">
                <a:moveTo>
                  <a:pt x="0" y="235712"/>
                </a:moveTo>
                <a:lnTo>
                  <a:pt x="4789" y="188209"/>
                </a:lnTo>
                <a:lnTo>
                  <a:pt x="18524" y="143964"/>
                </a:lnTo>
                <a:lnTo>
                  <a:pt x="40257" y="103925"/>
                </a:lnTo>
                <a:lnTo>
                  <a:pt x="69040" y="69040"/>
                </a:lnTo>
                <a:lnTo>
                  <a:pt x="103925" y="40257"/>
                </a:lnTo>
                <a:lnTo>
                  <a:pt x="143964" y="18524"/>
                </a:lnTo>
                <a:lnTo>
                  <a:pt x="188209" y="4789"/>
                </a:lnTo>
                <a:lnTo>
                  <a:pt x="235712" y="0"/>
                </a:lnTo>
                <a:lnTo>
                  <a:pt x="283214" y="4789"/>
                </a:lnTo>
                <a:lnTo>
                  <a:pt x="327459" y="18524"/>
                </a:lnTo>
                <a:lnTo>
                  <a:pt x="367498" y="40257"/>
                </a:lnTo>
                <a:lnTo>
                  <a:pt x="402383" y="69040"/>
                </a:lnTo>
                <a:lnTo>
                  <a:pt x="431166" y="103925"/>
                </a:lnTo>
                <a:lnTo>
                  <a:pt x="452899" y="143964"/>
                </a:lnTo>
                <a:lnTo>
                  <a:pt x="466634" y="188209"/>
                </a:lnTo>
                <a:lnTo>
                  <a:pt x="471424" y="235712"/>
                </a:lnTo>
                <a:lnTo>
                  <a:pt x="466634" y="283214"/>
                </a:lnTo>
                <a:lnTo>
                  <a:pt x="452899" y="327459"/>
                </a:lnTo>
                <a:lnTo>
                  <a:pt x="431166" y="367498"/>
                </a:lnTo>
                <a:lnTo>
                  <a:pt x="402383" y="402383"/>
                </a:lnTo>
                <a:lnTo>
                  <a:pt x="367498" y="431166"/>
                </a:lnTo>
                <a:lnTo>
                  <a:pt x="327459" y="452899"/>
                </a:lnTo>
                <a:lnTo>
                  <a:pt x="283214" y="466634"/>
                </a:lnTo>
                <a:lnTo>
                  <a:pt x="235712" y="471424"/>
                </a:lnTo>
                <a:lnTo>
                  <a:pt x="188209" y="466634"/>
                </a:lnTo>
                <a:lnTo>
                  <a:pt x="143964" y="452899"/>
                </a:lnTo>
                <a:lnTo>
                  <a:pt x="103925" y="431166"/>
                </a:lnTo>
                <a:lnTo>
                  <a:pt x="69040" y="402383"/>
                </a:lnTo>
                <a:lnTo>
                  <a:pt x="40257" y="367498"/>
                </a:lnTo>
                <a:lnTo>
                  <a:pt x="18524" y="327459"/>
                </a:lnTo>
                <a:lnTo>
                  <a:pt x="4789" y="283214"/>
                </a:lnTo>
                <a:lnTo>
                  <a:pt x="0" y="23571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37226" y="3614673"/>
            <a:ext cx="471805" cy="471805"/>
          </a:xfrm>
          <a:custGeom>
            <a:avLst/>
            <a:gdLst/>
            <a:ahLst/>
            <a:cxnLst/>
            <a:rect l="l" t="t" r="r" b="b"/>
            <a:pathLst>
              <a:path w="471804" h="471804">
                <a:moveTo>
                  <a:pt x="235712" y="0"/>
                </a:moveTo>
                <a:lnTo>
                  <a:pt x="188209" y="4794"/>
                </a:lnTo>
                <a:lnTo>
                  <a:pt x="143964" y="18543"/>
                </a:lnTo>
                <a:lnTo>
                  <a:pt x="103925" y="40297"/>
                </a:lnTo>
                <a:lnTo>
                  <a:pt x="69040" y="69103"/>
                </a:lnTo>
                <a:lnTo>
                  <a:pt x="40257" y="104012"/>
                </a:lnTo>
                <a:lnTo>
                  <a:pt x="18524" y="144071"/>
                </a:lnTo>
                <a:lnTo>
                  <a:pt x="4789" y="188330"/>
                </a:lnTo>
                <a:lnTo>
                  <a:pt x="0" y="235838"/>
                </a:lnTo>
                <a:lnTo>
                  <a:pt x="4789" y="283341"/>
                </a:lnTo>
                <a:lnTo>
                  <a:pt x="18524" y="327586"/>
                </a:lnTo>
                <a:lnTo>
                  <a:pt x="40257" y="367625"/>
                </a:lnTo>
                <a:lnTo>
                  <a:pt x="69040" y="402510"/>
                </a:lnTo>
                <a:lnTo>
                  <a:pt x="103925" y="431293"/>
                </a:lnTo>
                <a:lnTo>
                  <a:pt x="143964" y="453026"/>
                </a:lnTo>
                <a:lnTo>
                  <a:pt x="188209" y="466761"/>
                </a:lnTo>
                <a:lnTo>
                  <a:pt x="235712" y="471550"/>
                </a:lnTo>
                <a:lnTo>
                  <a:pt x="283214" y="466761"/>
                </a:lnTo>
                <a:lnTo>
                  <a:pt x="327459" y="453026"/>
                </a:lnTo>
                <a:lnTo>
                  <a:pt x="367498" y="431293"/>
                </a:lnTo>
                <a:lnTo>
                  <a:pt x="402383" y="402510"/>
                </a:lnTo>
                <a:lnTo>
                  <a:pt x="431166" y="367625"/>
                </a:lnTo>
                <a:lnTo>
                  <a:pt x="452899" y="327586"/>
                </a:lnTo>
                <a:lnTo>
                  <a:pt x="466634" y="283341"/>
                </a:lnTo>
                <a:lnTo>
                  <a:pt x="471424" y="235838"/>
                </a:lnTo>
                <a:lnTo>
                  <a:pt x="466634" y="188330"/>
                </a:lnTo>
                <a:lnTo>
                  <a:pt x="452899" y="144071"/>
                </a:lnTo>
                <a:lnTo>
                  <a:pt x="431166" y="104012"/>
                </a:lnTo>
                <a:lnTo>
                  <a:pt x="402383" y="69103"/>
                </a:lnTo>
                <a:lnTo>
                  <a:pt x="367498" y="40297"/>
                </a:lnTo>
                <a:lnTo>
                  <a:pt x="327459" y="18543"/>
                </a:lnTo>
                <a:lnTo>
                  <a:pt x="283214" y="4794"/>
                </a:lnTo>
                <a:lnTo>
                  <a:pt x="235712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37226" y="3614673"/>
            <a:ext cx="471805" cy="471805"/>
          </a:xfrm>
          <a:custGeom>
            <a:avLst/>
            <a:gdLst/>
            <a:ahLst/>
            <a:cxnLst/>
            <a:rect l="l" t="t" r="r" b="b"/>
            <a:pathLst>
              <a:path w="471804" h="471804">
                <a:moveTo>
                  <a:pt x="0" y="235838"/>
                </a:moveTo>
                <a:lnTo>
                  <a:pt x="4789" y="188330"/>
                </a:lnTo>
                <a:lnTo>
                  <a:pt x="18524" y="144071"/>
                </a:lnTo>
                <a:lnTo>
                  <a:pt x="40257" y="104012"/>
                </a:lnTo>
                <a:lnTo>
                  <a:pt x="69040" y="69103"/>
                </a:lnTo>
                <a:lnTo>
                  <a:pt x="103925" y="40297"/>
                </a:lnTo>
                <a:lnTo>
                  <a:pt x="143964" y="18543"/>
                </a:lnTo>
                <a:lnTo>
                  <a:pt x="188209" y="4794"/>
                </a:lnTo>
                <a:lnTo>
                  <a:pt x="235712" y="0"/>
                </a:lnTo>
                <a:lnTo>
                  <a:pt x="283214" y="4794"/>
                </a:lnTo>
                <a:lnTo>
                  <a:pt x="327459" y="18543"/>
                </a:lnTo>
                <a:lnTo>
                  <a:pt x="367498" y="40297"/>
                </a:lnTo>
                <a:lnTo>
                  <a:pt x="402383" y="69103"/>
                </a:lnTo>
                <a:lnTo>
                  <a:pt x="431166" y="104012"/>
                </a:lnTo>
                <a:lnTo>
                  <a:pt x="452899" y="144071"/>
                </a:lnTo>
                <a:lnTo>
                  <a:pt x="466634" y="188330"/>
                </a:lnTo>
                <a:lnTo>
                  <a:pt x="471424" y="235838"/>
                </a:lnTo>
                <a:lnTo>
                  <a:pt x="466634" y="283341"/>
                </a:lnTo>
                <a:lnTo>
                  <a:pt x="452899" y="327586"/>
                </a:lnTo>
                <a:lnTo>
                  <a:pt x="431166" y="367625"/>
                </a:lnTo>
                <a:lnTo>
                  <a:pt x="402383" y="402510"/>
                </a:lnTo>
                <a:lnTo>
                  <a:pt x="367498" y="431293"/>
                </a:lnTo>
                <a:lnTo>
                  <a:pt x="327459" y="453026"/>
                </a:lnTo>
                <a:lnTo>
                  <a:pt x="283214" y="466761"/>
                </a:lnTo>
                <a:lnTo>
                  <a:pt x="235712" y="471550"/>
                </a:lnTo>
                <a:lnTo>
                  <a:pt x="188209" y="466761"/>
                </a:lnTo>
                <a:lnTo>
                  <a:pt x="143964" y="453026"/>
                </a:lnTo>
                <a:lnTo>
                  <a:pt x="103925" y="431293"/>
                </a:lnTo>
                <a:lnTo>
                  <a:pt x="69040" y="402510"/>
                </a:lnTo>
                <a:lnTo>
                  <a:pt x="40257" y="367625"/>
                </a:lnTo>
                <a:lnTo>
                  <a:pt x="18524" y="327586"/>
                </a:lnTo>
                <a:lnTo>
                  <a:pt x="4789" y="283341"/>
                </a:lnTo>
                <a:lnTo>
                  <a:pt x="0" y="23583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35776" y="2830576"/>
            <a:ext cx="471805" cy="471805"/>
          </a:xfrm>
          <a:custGeom>
            <a:avLst/>
            <a:gdLst/>
            <a:ahLst/>
            <a:cxnLst/>
            <a:rect l="l" t="t" r="r" b="b"/>
            <a:pathLst>
              <a:path w="471804" h="471804">
                <a:moveTo>
                  <a:pt x="235712" y="0"/>
                </a:moveTo>
                <a:lnTo>
                  <a:pt x="188209" y="4789"/>
                </a:lnTo>
                <a:lnTo>
                  <a:pt x="143964" y="18524"/>
                </a:lnTo>
                <a:lnTo>
                  <a:pt x="103925" y="40257"/>
                </a:lnTo>
                <a:lnTo>
                  <a:pt x="69040" y="69040"/>
                </a:lnTo>
                <a:lnTo>
                  <a:pt x="40257" y="103925"/>
                </a:lnTo>
                <a:lnTo>
                  <a:pt x="18524" y="143964"/>
                </a:lnTo>
                <a:lnTo>
                  <a:pt x="4789" y="188209"/>
                </a:lnTo>
                <a:lnTo>
                  <a:pt x="0" y="235712"/>
                </a:lnTo>
                <a:lnTo>
                  <a:pt x="4789" y="283214"/>
                </a:lnTo>
                <a:lnTo>
                  <a:pt x="18524" y="327459"/>
                </a:lnTo>
                <a:lnTo>
                  <a:pt x="40257" y="367498"/>
                </a:lnTo>
                <a:lnTo>
                  <a:pt x="69040" y="402383"/>
                </a:lnTo>
                <a:lnTo>
                  <a:pt x="103925" y="431166"/>
                </a:lnTo>
                <a:lnTo>
                  <a:pt x="143964" y="452899"/>
                </a:lnTo>
                <a:lnTo>
                  <a:pt x="188209" y="466634"/>
                </a:lnTo>
                <a:lnTo>
                  <a:pt x="235712" y="471424"/>
                </a:lnTo>
                <a:lnTo>
                  <a:pt x="283214" y="466634"/>
                </a:lnTo>
                <a:lnTo>
                  <a:pt x="327459" y="452899"/>
                </a:lnTo>
                <a:lnTo>
                  <a:pt x="367498" y="431166"/>
                </a:lnTo>
                <a:lnTo>
                  <a:pt x="402383" y="402383"/>
                </a:lnTo>
                <a:lnTo>
                  <a:pt x="431166" y="367498"/>
                </a:lnTo>
                <a:lnTo>
                  <a:pt x="452899" y="327459"/>
                </a:lnTo>
                <a:lnTo>
                  <a:pt x="466634" y="283214"/>
                </a:lnTo>
                <a:lnTo>
                  <a:pt x="471424" y="235712"/>
                </a:lnTo>
                <a:lnTo>
                  <a:pt x="466634" y="188209"/>
                </a:lnTo>
                <a:lnTo>
                  <a:pt x="452899" y="143964"/>
                </a:lnTo>
                <a:lnTo>
                  <a:pt x="431166" y="103925"/>
                </a:lnTo>
                <a:lnTo>
                  <a:pt x="402383" y="69040"/>
                </a:lnTo>
                <a:lnTo>
                  <a:pt x="367498" y="40257"/>
                </a:lnTo>
                <a:lnTo>
                  <a:pt x="327459" y="18524"/>
                </a:lnTo>
                <a:lnTo>
                  <a:pt x="283214" y="4789"/>
                </a:lnTo>
                <a:lnTo>
                  <a:pt x="235712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35776" y="2830576"/>
            <a:ext cx="471805" cy="471805"/>
          </a:xfrm>
          <a:custGeom>
            <a:avLst/>
            <a:gdLst/>
            <a:ahLst/>
            <a:cxnLst/>
            <a:rect l="l" t="t" r="r" b="b"/>
            <a:pathLst>
              <a:path w="471804" h="471804">
                <a:moveTo>
                  <a:pt x="0" y="235712"/>
                </a:moveTo>
                <a:lnTo>
                  <a:pt x="4789" y="188209"/>
                </a:lnTo>
                <a:lnTo>
                  <a:pt x="18524" y="143964"/>
                </a:lnTo>
                <a:lnTo>
                  <a:pt x="40257" y="103925"/>
                </a:lnTo>
                <a:lnTo>
                  <a:pt x="69040" y="69040"/>
                </a:lnTo>
                <a:lnTo>
                  <a:pt x="103925" y="40257"/>
                </a:lnTo>
                <a:lnTo>
                  <a:pt x="143964" y="18524"/>
                </a:lnTo>
                <a:lnTo>
                  <a:pt x="188209" y="4789"/>
                </a:lnTo>
                <a:lnTo>
                  <a:pt x="235712" y="0"/>
                </a:lnTo>
                <a:lnTo>
                  <a:pt x="283214" y="4789"/>
                </a:lnTo>
                <a:lnTo>
                  <a:pt x="327459" y="18524"/>
                </a:lnTo>
                <a:lnTo>
                  <a:pt x="367498" y="40257"/>
                </a:lnTo>
                <a:lnTo>
                  <a:pt x="402383" y="69040"/>
                </a:lnTo>
                <a:lnTo>
                  <a:pt x="431166" y="103925"/>
                </a:lnTo>
                <a:lnTo>
                  <a:pt x="452899" y="143964"/>
                </a:lnTo>
                <a:lnTo>
                  <a:pt x="466634" y="188209"/>
                </a:lnTo>
                <a:lnTo>
                  <a:pt x="471424" y="235712"/>
                </a:lnTo>
                <a:lnTo>
                  <a:pt x="466634" y="283214"/>
                </a:lnTo>
                <a:lnTo>
                  <a:pt x="452899" y="327459"/>
                </a:lnTo>
                <a:lnTo>
                  <a:pt x="431166" y="367498"/>
                </a:lnTo>
                <a:lnTo>
                  <a:pt x="402383" y="402383"/>
                </a:lnTo>
                <a:lnTo>
                  <a:pt x="367498" y="431166"/>
                </a:lnTo>
                <a:lnTo>
                  <a:pt x="327459" y="452899"/>
                </a:lnTo>
                <a:lnTo>
                  <a:pt x="283214" y="466634"/>
                </a:lnTo>
                <a:lnTo>
                  <a:pt x="235712" y="471424"/>
                </a:lnTo>
                <a:lnTo>
                  <a:pt x="188209" y="466634"/>
                </a:lnTo>
                <a:lnTo>
                  <a:pt x="143964" y="452899"/>
                </a:lnTo>
                <a:lnTo>
                  <a:pt x="103925" y="431166"/>
                </a:lnTo>
                <a:lnTo>
                  <a:pt x="69040" y="402383"/>
                </a:lnTo>
                <a:lnTo>
                  <a:pt x="40257" y="367498"/>
                </a:lnTo>
                <a:lnTo>
                  <a:pt x="18524" y="327459"/>
                </a:lnTo>
                <a:lnTo>
                  <a:pt x="4789" y="283214"/>
                </a:lnTo>
                <a:lnTo>
                  <a:pt x="0" y="23571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35776" y="3614673"/>
            <a:ext cx="471805" cy="471805"/>
          </a:xfrm>
          <a:custGeom>
            <a:avLst/>
            <a:gdLst/>
            <a:ahLst/>
            <a:cxnLst/>
            <a:rect l="l" t="t" r="r" b="b"/>
            <a:pathLst>
              <a:path w="471804" h="471804">
                <a:moveTo>
                  <a:pt x="235712" y="0"/>
                </a:moveTo>
                <a:lnTo>
                  <a:pt x="188209" y="4794"/>
                </a:lnTo>
                <a:lnTo>
                  <a:pt x="143964" y="18543"/>
                </a:lnTo>
                <a:lnTo>
                  <a:pt x="103925" y="40297"/>
                </a:lnTo>
                <a:lnTo>
                  <a:pt x="69040" y="69103"/>
                </a:lnTo>
                <a:lnTo>
                  <a:pt x="40257" y="104012"/>
                </a:lnTo>
                <a:lnTo>
                  <a:pt x="18524" y="144071"/>
                </a:lnTo>
                <a:lnTo>
                  <a:pt x="4789" y="188330"/>
                </a:lnTo>
                <a:lnTo>
                  <a:pt x="0" y="235838"/>
                </a:lnTo>
                <a:lnTo>
                  <a:pt x="4789" y="283341"/>
                </a:lnTo>
                <a:lnTo>
                  <a:pt x="18524" y="327586"/>
                </a:lnTo>
                <a:lnTo>
                  <a:pt x="40257" y="367625"/>
                </a:lnTo>
                <a:lnTo>
                  <a:pt x="69040" y="402510"/>
                </a:lnTo>
                <a:lnTo>
                  <a:pt x="103925" y="431293"/>
                </a:lnTo>
                <a:lnTo>
                  <a:pt x="143964" y="453026"/>
                </a:lnTo>
                <a:lnTo>
                  <a:pt x="188209" y="466761"/>
                </a:lnTo>
                <a:lnTo>
                  <a:pt x="235712" y="471550"/>
                </a:lnTo>
                <a:lnTo>
                  <a:pt x="283214" y="466761"/>
                </a:lnTo>
                <a:lnTo>
                  <a:pt x="327459" y="453026"/>
                </a:lnTo>
                <a:lnTo>
                  <a:pt x="367498" y="431293"/>
                </a:lnTo>
                <a:lnTo>
                  <a:pt x="402383" y="402510"/>
                </a:lnTo>
                <a:lnTo>
                  <a:pt x="431166" y="367625"/>
                </a:lnTo>
                <a:lnTo>
                  <a:pt x="452899" y="327586"/>
                </a:lnTo>
                <a:lnTo>
                  <a:pt x="466634" y="283341"/>
                </a:lnTo>
                <a:lnTo>
                  <a:pt x="471424" y="235838"/>
                </a:lnTo>
                <a:lnTo>
                  <a:pt x="466634" y="188330"/>
                </a:lnTo>
                <a:lnTo>
                  <a:pt x="452899" y="144071"/>
                </a:lnTo>
                <a:lnTo>
                  <a:pt x="431166" y="104012"/>
                </a:lnTo>
                <a:lnTo>
                  <a:pt x="402383" y="69103"/>
                </a:lnTo>
                <a:lnTo>
                  <a:pt x="367498" y="40297"/>
                </a:lnTo>
                <a:lnTo>
                  <a:pt x="327459" y="18543"/>
                </a:lnTo>
                <a:lnTo>
                  <a:pt x="283214" y="4794"/>
                </a:lnTo>
                <a:lnTo>
                  <a:pt x="235712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35776" y="3614673"/>
            <a:ext cx="471805" cy="471805"/>
          </a:xfrm>
          <a:custGeom>
            <a:avLst/>
            <a:gdLst/>
            <a:ahLst/>
            <a:cxnLst/>
            <a:rect l="l" t="t" r="r" b="b"/>
            <a:pathLst>
              <a:path w="471804" h="471804">
                <a:moveTo>
                  <a:pt x="0" y="235838"/>
                </a:moveTo>
                <a:lnTo>
                  <a:pt x="4789" y="188330"/>
                </a:lnTo>
                <a:lnTo>
                  <a:pt x="18524" y="144071"/>
                </a:lnTo>
                <a:lnTo>
                  <a:pt x="40257" y="104012"/>
                </a:lnTo>
                <a:lnTo>
                  <a:pt x="69040" y="69103"/>
                </a:lnTo>
                <a:lnTo>
                  <a:pt x="103925" y="40297"/>
                </a:lnTo>
                <a:lnTo>
                  <a:pt x="143964" y="18543"/>
                </a:lnTo>
                <a:lnTo>
                  <a:pt x="188209" y="4794"/>
                </a:lnTo>
                <a:lnTo>
                  <a:pt x="235712" y="0"/>
                </a:lnTo>
                <a:lnTo>
                  <a:pt x="283214" y="4794"/>
                </a:lnTo>
                <a:lnTo>
                  <a:pt x="327459" y="18543"/>
                </a:lnTo>
                <a:lnTo>
                  <a:pt x="367498" y="40297"/>
                </a:lnTo>
                <a:lnTo>
                  <a:pt x="402383" y="69103"/>
                </a:lnTo>
                <a:lnTo>
                  <a:pt x="431166" y="104012"/>
                </a:lnTo>
                <a:lnTo>
                  <a:pt x="452899" y="144071"/>
                </a:lnTo>
                <a:lnTo>
                  <a:pt x="466634" y="188330"/>
                </a:lnTo>
                <a:lnTo>
                  <a:pt x="471424" y="235838"/>
                </a:lnTo>
                <a:lnTo>
                  <a:pt x="466634" y="283341"/>
                </a:lnTo>
                <a:lnTo>
                  <a:pt x="452899" y="327586"/>
                </a:lnTo>
                <a:lnTo>
                  <a:pt x="431166" y="367625"/>
                </a:lnTo>
                <a:lnTo>
                  <a:pt x="402383" y="402510"/>
                </a:lnTo>
                <a:lnTo>
                  <a:pt x="367498" y="431293"/>
                </a:lnTo>
                <a:lnTo>
                  <a:pt x="327459" y="453026"/>
                </a:lnTo>
                <a:lnTo>
                  <a:pt x="283214" y="466761"/>
                </a:lnTo>
                <a:lnTo>
                  <a:pt x="235712" y="471550"/>
                </a:lnTo>
                <a:lnTo>
                  <a:pt x="188209" y="466761"/>
                </a:lnTo>
                <a:lnTo>
                  <a:pt x="143964" y="453026"/>
                </a:lnTo>
                <a:lnTo>
                  <a:pt x="103925" y="431293"/>
                </a:lnTo>
                <a:lnTo>
                  <a:pt x="69040" y="402510"/>
                </a:lnTo>
                <a:lnTo>
                  <a:pt x="40257" y="367625"/>
                </a:lnTo>
                <a:lnTo>
                  <a:pt x="18524" y="327586"/>
                </a:lnTo>
                <a:lnTo>
                  <a:pt x="4789" y="283341"/>
                </a:lnTo>
                <a:lnTo>
                  <a:pt x="0" y="23583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08650" y="2994025"/>
            <a:ext cx="627380" cy="190500"/>
          </a:xfrm>
          <a:custGeom>
            <a:avLst/>
            <a:gdLst/>
            <a:ahLst/>
            <a:cxnLst/>
            <a:rect l="l" t="t" r="r" b="b"/>
            <a:pathLst>
              <a:path w="627379" h="190500">
                <a:moveTo>
                  <a:pt x="512699" y="0"/>
                </a:moveTo>
                <a:lnTo>
                  <a:pt x="512699" y="190500"/>
                </a:lnTo>
                <a:lnTo>
                  <a:pt x="604138" y="114300"/>
                </a:lnTo>
                <a:lnTo>
                  <a:pt x="531749" y="114300"/>
                </a:lnTo>
                <a:lnTo>
                  <a:pt x="531749" y="76200"/>
                </a:lnTo>
                <a:lnTo>
                  <a:pt x="604138" y="76200"/>
                </a:lnTo>
                <a:lnTo>
                  <a:pt x="512699" y="0"/>
                </a:lnTo>
                <a:close/>
              </a:path>
              <a:path w="627379" h="190500">
                <a:moveTo>
                  <a:pt x="512699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512699" y="114300"/>
                </a:lnTo>
                <a:lnTo>
                  <a:pt x="512699" y="76200"/>
                </a:lnTo>
                <a:close/>
              </a:path>
              <a:path w="627379" h="190500">
                <a:moveTo>
                  <a:pt x="604138" y="76200"/>
                </a:moveTo>
                <a:lnTo>
                  <a:pt x="531749" y="76200"/>
                </a:lnTo>
                <a:lnTo>
                  <a:pt x="531749" y="114300"/>
                </a:lnTo>
                <a:lnTo>
                  <a:pt x="604138" y="114300"/>
                </a:lnTo>
                <a:lnTo>
                  <a:pt x="626999" y="95250"/>
                </a:lnTo>
                <a:lnTo>
                  <a:pt x="60413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08650" y="3778250"/>
            <a:ext cx="627380" cy="190500"/>
          </a:xfrm>
          <a:custGeom>
            <a:avLst/>
            <a:gdLst/>
            <a:ahLst/>
            <a:cxnLst/>
            <a:rect l="l" t="t" r="r" b="b"/>
            <a:pathLst>
              <a:path w="627379" h="190500">
                <a:moveTo>
                  <a:pt x="512699" y="0"/>
                </a:moveTo>
                <a:lnTo>
                  <a:pt x="512699" y="190500"/>
                </a:lnTo>
                <a:lnTo>
                  <a:pt x="604138" y="114300"/>
                </a:lnTo>
                <a:lnTo>
                  <a:pt x="531749" y="114300"/>
                </a:lnTo>
                <a:lnTo>
                  <a:pt x="531749" y="76200"/>
                </a:lnTo>
                <a:lnTo>
                  <a:pt x="604138" y="76200"/>
                </a:lnTo>
                <a:lnTo>
                  <a:pt x="512699" y="0"/>
                </a:lnTo>
                <a:close/>
              </a:path>
              <a:path w="627379" h="190500">
                <a:moveTo>
                  <a:pt x="512699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512699" y="114300"/>
                </a:lnTo>
                <a:lnTo>
                  <a:pt x="512699" y="76200"/>
                </a:lnTo>
                <a:close/>
              </a:path>
              <a:path w="627379" h="190500">
                <a:moveTo>
                  <a:pt x="604138" y="76200"/>
                </a:moveTo>
                <a:lnTo>
                  <a:pt x="531749" y="76200"/>
                </a:lnTo>
                <a:lnTo>
                  <a:pt x="531749" y="114300"/>
                </a:lnTo>
                <a:lnTo>
                  <a:pt x="604138" y="114300"/>
                </a:lnTo>
                <a:lnTo>
                  <a:pt x="626999" y="95250"/>
                </a:lnTo>
                <a:lnTo>
                  <a:pt x="60413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54775" y="4100448"/>
            <a:ext cx="190500" cy="700405"/>
          </a:xfrm>
          <a:custGeom>
            <a:avLst/>
            <a:gdLst/>
            <a:ahLst/>
            <a:cxnLst/>
            <a:rect l="l" t="t" r="r" b="b"/>
            <a:pathLst>
              <a:path w="190500" h="700404">
                <a:moveTo>
                  <a:pt x="76200" y="585851"/>
                </a:moveTo>
                <a:lnTo>
                  <a:pt x="0" y="585851"/>
                </a:lnTo>
                <a:lnTo>
                  <a:pt x="95250" y="700151"/>
                </a:lnTo>
                <a:lnTo>
                  <a:pt x="174625" y="604901"/>
                </a:lnTo>
                <a:lnTo>
                  <a:pt x="76200" y="604901"/>
                </a:lnTo>
                <a:lnTo>
                  <a:pt x="76200" y="585851"/>
                </a:lnTo>
                <a:close/>
              </a:path>
              <a:path w="190500" h="700404">
                <a:moveTo>
                  <a:pt x="114300" y="0"/>
                </a:moveTo>
                <a:lnTo>
                  <a:pt x="76200" y="0"/>
                </a:lnTo>
                <a:lnTo>
                  <a:pt x="76200" y="604901"/>
                </a:lnTo>
                <a:lnTo>
                  <a:pt x="114300" y="604901"/>
                </a:lnTo>
                <a:lnTo>
                  <a:pt x="114300" y="0"/>
                </a:lnTo>
                <a:close/>
              </a:path>
              <a:path w="190500" h="700404">
                <a:moveTo>
                  <a:pt x="190500" y="585851"/>
                </a:moveTo>
                <a:lnTo>
                  <a:pt x="114300" y="585851"/>
                </a:lnTo>
                <a:lnTo>
                  <a:pt x="114300" y="604901"/>
                </a:lnTo>
                <a:lnTo>
                  <a:pt x="174625" y="604901"/>
                </a:lnTo>
                <a:lnTo>
                  <a:pt x="190500" y="58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97220" y="2343785"/>
            <a:ext cx="638810" cy="494665"/>
          </a:xfrm>
          <a:custGeom>
            <a:avLst/>
            <a:gdLst/>
            <a:ahLst/>
            <a:cxnLst/>
            <a:rect l="l" t="t" r="r" b="b"/>
            <a:pathLst>
              <a:path w="638810" h="494664">
                <a:moveTo>
                  <a:pt x="535647" y="433265"/>
                </a:moveTo>
                <a:lnTo>
                  <a:pt x="489838" y="494156"/>
                </a:lnTo>
                <a:lnTo>
                  <a:pt x="638428" y="486663"/>
                </a:lnTo>
                <a:lnTo>
                  <a:pt x="628576" y="444753"/>
                </a:lnTo>
                <a:lnTo>
                  <a:pt x="550926" y="444753"/>
                </a:lnTo>
                <a:lnTo>
                  <a:pt x="535647" y="433265"/>
                </a:lnTo>
                <a:close/>
              </a:path>
              <a:path w="638810" h="494664">
                <a:moveTo>
                  <a:pt x="558552" y="402818"/>
                </a:moveTo>
                <a:lnTo>
                  <a:pt x="535647" y="433265"/>
                </a:lnTo>
                <a:lnTo>
                  <a:pt x="550926" y="444753"/>
                </a:lnTo>
                <a:lnTo>
                  <a:pt x="573785" y="414274"/>
                </a:lnTo>
                <a:lnTo>
                  <a:pt x="558552" y="402818"/>
                </a:lnTo>
                <a:close/>
              </a:path>
              <a:path w="638810" h="494664">
                <a:moveTo>
                  <a:pt x="604392" y="341884"/>
                </a:moveTo>
                <a:lnTo>
                  <a:pt x="558552" y="402818"/>
                </a:lnTo>
                <a:lnTo>
                  <a:pt x="573785" y="414274"/>
                </a:lnTo>
                <a:lnTo>
                  <a:pt x="550926" y="444753"/>
                </a:lnTo>
                <a:lnTo>
                  <a:pt x="628576" y="444753"/>
                </a:lnTo>
                <a:lnTo>
                  <a:pt x="604392" y="341884"/>
                </a:lnTo>
                <a:close/>
              </a:path>
              <a:path w="638810" h="494664">
                <a:moveTo>
                  <a:pt x="22859" y="0"/>
                </a:moveTo>
                <a:lnTo>
                  <a:pt x="0" y="30479"/>
                </a:lnTo>
                <a:lnTo>
                  <a:pt x="535647" y="433265"/>
                </a:lnTo>
                <a:lnTo>
                  <a:pt x="558552" y="402818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95188" y="3131311"/>
            <a:ext cx="640715" cy="640715"/>
          </a:xfrm>
          <a:custGeom>
            <a:avLst/>
            <a:gdLst/>
            <a:ahLst/>
            <a:cxnLst/>
            <a:rect l="l" t="t" r="r" b="b"/>
            <a:pathLst>
              <a:path w="640714" h="640714">
                <a:moveTo>
                  <a:pt x="546201" y="573252"/>
                </a:moveTo>
                <a:lnTo>
                  <a:pt x="492378" y="627126"/>
                </a:lnTo>
                <a:lnTo>
                  <a:pt x="640461" y="640588"/>
                </a:lnTo>
                <a:lnTo>
                  <a:pt x="635569" y="586739"/>
                </a:lnTo>
                <a:lnTo>
                  <a:pt x="559688" y="586739"/>
                </a:lnTo>
                <a:lnTo>
                  <a:pt x="546201" y="573252"/>
                </a:lnTo>
                <a:close/>
              </a:path>
              <a:path w="640714" h="640714">
                <a:moveTo>
                  <a:pt x="573114" y="546314"/>
                </a:moveTo>
                <a:lnTo>
                  <a:pt x="546201" y="573252"/>
                </a:lnTo>
                <a:lnTo>
                  <a:pt x="559688" y="586739"/>
                </a:lnTo>
                <a:lnTo>
                  <a:pt x="586613" y="559815"/>
                </a:lnTo>
                <a:lnTo>
                  <a:pt x="573114" y="546314"/>
                </a:lnTo>
                <a:close/>
              </a:path>
              <a:path w="640714" h="640714">
                <a:moveTo>
                  <a:pt x="626999" y="492379"/>
                </a:moveTo>
                <a:lnTo>
                  <a:pt x="573114" y="546314"/>
                </a:lnTo>
                <a:lnTo>
                  <a:pt x="586613" y="559815"/>
                </a:lnTo>
                <a:lnTo>
                  <a:pt x="559688" y="586739"/>
                </a:lnTo>
                <a:lnTo>
                  <a:pt x="635569" y="586739"/>
                </a:lnTo>
                <a:lnTo>
                  <a:pt x="626999" y="492379"/>
                </a:lnTo>
                <a:close/>
              </a:path>
              <a:path w="640714" h="640714">
                <a:moveTo>
                  <a:pt x="26924" y="0"/>
                </a:moveTo>
                <a:lnTo>
                  <a:pt x="0" y="27050"/>
                </a:lnTo>
                <a:lnTo>
                  <a:pt x="546201" y="573252"/>
                </a:lnTo>
                <a:lnTo>
                  <a:pt x="573114" y="546314"/>
                </a:lnTo>
                <a:lnTo>
                  <a:pt x="26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237226" y="1889125"/>
            <a:ext cx="471805" cy="469900"/>
          </a:xfrm>
          <a:prstGeom prst="rect">
            <a:avLst/>
          </a:prstGeom>
          <a:solidFill>
            <a:srgbClr val="99CC00"/>
          </a:solidFill>
          <a:ln w="38100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10"/>
              </a:spcBef>
            </a:pPr>
            <a:r>
              <a:rPr dirty="0" sz="2800" spc="-5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45429" y="2764662"/>
            <a:ext cx="2978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Arial"/>
                <a:cs typeface="Arial"/>
              </a:rPr>
              <a:t>x</a:t>
            </a:r>
            <a:r>
              <a:rPr dirty="0" baseline="-21367" sz="1950" spc="22">
                <a:latin typeface="Arial"/>
                <a:cs typeface="Arial"/>
              </a:rPr>
              <a:t>1</a:t>
            </a:r>
            <a:endParaRPr baseline="-21367" sz="1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45429" y="3560190"/>
            <a:ext cx="2889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Arial"/>
                <a:cs typeface="Arial"/>
              </a:rPr>
              <a:t>x</a:t>
            </a:r>
            <a:r>
              <a:rPr dirty="0" baseline="-20833" sz="1800" spc="-7">
                <a:latin typeface="Arial"/>
                <a:cs typeface="Arial"/>
              </a:rPr>
              <a:t>2</a:t>
            </a:r>
            <a:endParaRPr baseline="-20833"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43701" y="5643562"/>
            <a:ext cx="627380" cy="627380"/>
          </a:xfrm>
          <a:custGeom>
            <a:avLst/>
            <a:gdLst/>
            <a:ahLst/>
            <a:cxnLst/>
            <a:rect l="l" t="t" r="r" b="b"/>
            <a:pathLst>
              <a:path w="627379" h="627379">
                <a:moveTo>
                  <a:pt x="313435" y="0"/>
                </a:moveTo>
                <a:lnTo>
                  <a:pt x="0" y="313537"/>
                </a:lnTo>
                <a:lnTo>
                  <a:pt x="313435" y="627062"/>
                </a:lnTo>
                <a:lnTo>
                  <a:pt x="626999" y="313537"/>
                </a:lnTo>
                <a:lnTo>
                  <a:pt x="31343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43701" y="5643562"/>
            <a:ext cx="627380" cy="627380"/>
          </a:xfrm>
          <a:custGeom>
            <a:avLst/>
            <a:gdLst/>
            <a:ahLst/>
            <a:cxnLst/>
            <a:rect l="l" t="t" r="r" b="b"/>
            <a:pathLst>
              <a:path w="627379" h="627379">
                <a:moveTo>
                  <a:pt x="0" y="313537"/>
                </a:moveTo>
                <a:lnTo>
                  <a:pt x="313435" y="0"/>
                </a:lnTo>
                <a:lnTo>
                  <a:pt x="626999" y="313537"/>
                </a:lnTo>
                <a:lnTo>
                  <a:pt x="313435" y="627062"/>
                </a:lnTo>
                <a:lnTo>
                  <a:pt x="0" y="3135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498082" y="5692546"/>
            <a:ext cx="1441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31407" y="2800934"/>
            <a:ext cx="3549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x</a:t>
            </a:r>
            <a:r>
              <a:rPr dirty="0" baseline="-21367" sz="1950" spc="22">
                <a:latin typeface="Arial"/>
                <a:cs typeface="Arial"/>
              </a:rPr>
              <a:t>1</a:t>
            </a:r>
            <a:r>
              <a:rPr dirty="0" sz="2000">
                <a:latin typeface="Arial"/>
                <a:cs typeface="Arial"/>
              </a:rPr>
              <a:t>’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34709" y="3572636"/>
            <a:ext cx="3460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Arial"/>
                <a:cs typeface="Arial"/>
              </a:rPr>
              <a:t>x</a:t>
            </a:r>
            <a:r>
              <a:rPr dirty="0" baseline="-20833" sz="1800" spc="-7">
                <a:latin typeface="Arial"/>
                <a:cs typeface="Arial"/>
              </a:rPr>
              <a:t>2</a:t>
            </a:r>
            <a:r>
              <a:rPr dirty="0" sz="2000">
                <a:latin typeface="Arial"/>
                <a:cs typeface="Arial"/>
              </a:rPr>
              <a:t>’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34051" y="4824348"/>
            <a:ext cx="457200" cy="500380"/>
          </a:xfrm>
          <a:custGeom>
            <a:avLst/>
            <a:gdLst/>
            <a:ahLst/>
            <a:cxnLst/>
            <a:rect l="l" t="t" r="r" b="b"/>
            <a:pathLst>
              <a:path w="457200" h="500379">
                <a:moveTo>
                  <a:pt x="228600" y="0"/>
                </a:moveTo>
                <a:lnTo>
                  <a:pt x="182496" y="5082"/>
                </a:lnTo>
                <a:lnTo>
                  <a:pt x="139571" y="19659"/>
                </a:lnTo>
                <a:lnTo>
                  <a:pt x="100738" y="42721"/>
                </a:lnTo>
                <a:lnTo>
                  <a:pt x="66913" y="73263"/>
                </a:lnTo>
                <a:lnTo>
                  <a:pt x="39011" y="110275"/>
                </a:lnTo>
                <a:lnTo>
                  <a:pt x="17948" y="152751"/>
                </a:lnTo>
                <a:lnTo>
                  <a:pt x="4639" y="199682"/>
                </a:lnTo>
                <a:lnTo>
                  <a:pt x="0" y="250062"/>
                </a:lnTo>
                <a:lnTo>
                  <a:pt x="4639" y="300479"/>
                </a:lnTo>
                <a:lnTo>
                  <a:pt x="17948" y="347428"/>
                </a:lnTo>
                <a:lnTo>
                  <a:pt x="39011" y="389906"/>
                </a:lnTo>
                <a:lnTo>
                  <a:pt x="66913" y="426910"/>
                </a:lnTo>
                <a:lnTo>
                  <a:pt x="100738" y="457437"/>
                </a:lnTo>
                <a:lnTo>
                  <a:pt x="139571" y="480484"/>
                </a:lnTo>
                <a:lnTo>
                  <a:pt x="182496" y="495048"/>
                </a:lnTo>
                <a:lnTo>
                  <a:pt x="228600" y="500125"/>
                </a:lnTo>
                <a:lnTo>
                  <a:pt x="274666" y="495048"/>
                </a:lnTo>
                <a:lnTo>
                  <a:pt x="317575" y="480484"/>
                </a:lnTo>
                <a:lnTo>
                  <a:pt x="356406" y="457437"/>
                </a:lnTo>
                <a:lnTo>
                  <a:pt x="390239" y="426910"/>
                </a:lnTo>
                <a:lnTo>
                  <a:pt x="418154" y="389906"/>
                </a:lnTo>
                <a:lnTo>
                  <a:pt x="439233" y="347428"/>
                </a:lnTo>
                <a:lnTo>
                  <a:pt x="452555" y="300479"/>
                </a:lnTo>
                <a:lnTo>
                  <a:pt x="457200" y="250062"/>
                </a:lnTo>
                <a:lnTo>
                  <a:pt x="452555" y="199682"/>
                </a:lnTo>
                <a:lnTo>
                  <a:pt x="439233" y="152751"/>
                </a:lnTo>
                <a:lnTo>
                  <a:pt x="418154" y="110275"/>
                </a:lnTo>
                <a:lnTo>
                  <a:pt x="390239" y="73263"/>
                </a:lnTo>
                <a:lnTo>
                  <a:pt x="356406" y="42721"/>
                </a:lnTo>
                <a:lnTo>
                  <a:pt x="317575" y="19659"/>
                </a:lnTo>
                <a:lnTo>
                  <a:pt x="274666" y="5082"/>
                </a:lnTo>
                <a:lnTo>
                  <a:pt x="2286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234051" y="4824348"/>
            <a:ext cx="457200" cy="500380"/>
          </a:xfrm>
          <a:custGeom>
            <a:avLst/>
            <a:gdLst/>
            <a:ahLst/>
            <a:cxnLst/>
            <a:rect l="l" t="t" r="r" b="b"/>
            <a:pathLst>
              <a:path w="457200" h="500379">
                <a:moveTo>
                  <a:pt x="0" y="250062"/>
                </a:moveTo>
                <a:lnTo>
                  <a:pt x="4639" y="199682"/>
                </a:lnTo>
                <a:lnTo>
                  <a:pt x="17948" y="152751"/>
                </a:lnTo>
                <a:lnTo>
                  <a:pt x="39011" y="110275"/>
                </a:lnTo>
                <a:lnTo>
                  <a:pt x="66913" y="73263"/>
                </a:lnTo>
                <a:lnTo>
                  <a:pt x="100738" y="42721"/>
                </a:lnTo>
                <a:lnTo>
                  <a:pt x="139571" y="19659"/>
                </a:lnTo>
                <a:lnTo>
                  <a:pt x="182496" y="5082"/>
                </a:lnTo>
                <a:lnTo>
                  <a:pt x="228600" y="0"/>
                </a:lnTo>
                <a:lnTo>
                  <a:pt x="274666" y="5082"/>
                </a:lnTo>
                <a:lnTo>
                  <a:pt x="317575" y="19659"/>
                </a:lnTo>
                <a:lnTo>
                  <a:pt x="356406" y="42721"/>
                </a:lnTo>
                <a:lnTo>
                  <a:pt x="390239" y="73263"/>
                </a:lnTo>
                <a:lnTo>
                  <a:pt x="418154" y="110275"/>
                </a:lnTo>
                <a:lnTo>
                  <a:pt x="439233" y="152751"/>
                </a:lnTo>
                <a:lnTo>
                  <a:pt x="452555" y="199682"/>
                </a:lnTo>
                <a:lnTo>
                  <a:pt x="457200" y="250062"/>
                </a:lnTo>
                <a:lnTo>
                  <a:pt x="452555" y="300479"/>
                </a:lnTo>
                <a:lnTo>
                  <a:pt x="439233" y="347428"/>
                </a:lnTo>
                <a:lnTo>
                  <a:pt x="418154" y="389906"/>
                </a:lnTo>
                <a:lnTo>
                  <a:pt x="390239" y="426910"/>
                </a:lnTo>
                <a:lnTo>
                  <a:pt x="356406" y="457437"/>
                </a:lnTo>
                <a:lnTo>
                  <a:pt x="317575" y="480484"/>
                </a:lnTo>
                <a:lnTo>
                  <a:pt x="274666" y="495048"/>
                </a:lnTo>
                <a:lnTo>
                  <a:pt x="228600" y="500125"/>
                </a:lnTo>
                <a:lnTo>
                  <a:pt x="182496" y="495048"/>
                </a:lnTo>
                <a:lnTo>
                  <a:pt x="139571" y="480484"/>
                </a:lnTo>
                <a:lnTo>
                  <a:pt x="100738" y="457437"/>
                </a:lnTo>
                <a:lnTo>
                  <a:pt x="66913" y="426910"/>
                </a:lnTo>
                <a:lnTo>
                  <a:pt x="39011" y="389906"/>
                </a:lnTo>
                <a:lnTo>
                  <a:pt x="17948" y="347428"/>
                </a:lnTo>
                <a:lnTo>
                  <a:pt x="4639" y="300479"/>
                </a:lnTo>
                <a:lnTo>
                  <a:pt x="0" y="25006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313679" y="4812919"/>
            <a:ext cx="2228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11800" y="507199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94501" y="4818126"/>
            <a:ext cx="471805" cy="471805"/>
          </a:xfrm>
          <a:custGeom>
            <a:avLst/>
            <a:gdLst/>
            <a:ahLst/>
            <a:cxnLst/>
            <a:rect l="l" t="t" r="r" b="b"/>
            <a:pathLst>
              <a:path w="471804" h="471804">
                <a:moveTo>
                  <a:pt x="235712" y="0"/>
                </a:moveTo>
                <a:lnTo>
                  <a:pt x="188209" y="4789"/>
                </a:lnTo>
                <a:lnTo>
                  <a:pt x="143964" y="18524"/>
                </a:lnTo>
                <a:lnTo>
                  <a:pt x="103925" y="40257"/>
                </a:lnTo>
                <a:lnTo>
                  <a:pt x="69040" y="69040"/>
                </a:lnTo>
                <a:lnTo>
                  <a:pt x="40257" y="103925"/>
                </a:lnTo>
                <a:lnTo>
                  <a:pt x="18524" y="143964"/>
                </a:lnTo>
                <a:lnTo>
                  <a:pt x="4789" y="188209"/>
                </a:lnTo>
                <a:lnTo>
                  <a:pt x="0" y="235712"/>
                </a:lnTo>
                <a:lnTo>
                  <a:pt x="4789" y="283214"/>
                </a:lnTo>
                <a:lnTo>
                  <a:pt x="18524" y="327459"/>
                </a:lnTo>
                <a:lnTo>
                  <a:pt x="40257" y="367498"/>
                </a:lnTo>
                <a:lnTo>
                  <a:pt x="69040" y="402383"/>
                </a:lnTo>
                <a:lnTo>
                  <a:pt x="103925" y="431166"/>
                </a:lnTo>
                <a:lnTo>
                  <a:pt x="143964" y="452899"/>
                </a:lnTo>
                <a:lnTo>
                  <a:pt x="188209" y="466634"/>
                </a:lnTo>
                <a:lnTo>
                  <a:pt x="235712" y="471424"/>
                </a:lnTo>
                <a:lnTo>
                  <a:pt x="283214" y="466634"/>
                </a:lnTo>
                <a:lnTo>
                  <a:pt x="327459" y="452899"/>
                </a:lnTo>
                <a:lnTo>
                  <a:pt x="367498" y="431166"/>
                </a:lnTo>
                <a:lnTo>
                  <a:pt x="402383" y="402383"/>
                </a:lnTo>
                <a:lnTo>
                  <a:pt x="431166" y="367498"/>
                </a:lnTo>
                <a:lnTo>
                  <a:pt x="452899" y="327459"/>
                </a:lnTo>
                <a:lnTo>
                  <a:pt x="466634" y="283214"/>
                </a:lnTo>
                <a:lnTo>
                  <a:pt x="471424" y="235712"/>
                </a:lnTo>
                <a:lnTo>
                  <a:pt x="466634" y="188209"/>
                </a:lnTo>
                <a:lnTo>
                  <a:pt x="452899" y="143964"/>
                </a:lnTo>
                <a:lnTo>
                  <a:pt x="431166" y="103925"/>
                </a:lnTo>
                <a:lnTo>
                  <a:pt x="402383" y="69040"/>
                </a:lnTo>
                <a:lnTo>
                  <a:pt x="367498" y="40257"/>
                </a:lnTo>
                <a:lnTo>
                  <a:pt x="327459" y="18524"/>
                </a:lnTo>
                <a:lnTo>
                  <a:pt x="283214" y="4789"/>
                </a:lnTo>
                <a:lnTo>
                  <a:pt x="23571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294501" y="4818126"/>
            <a:ext cx="471805" cy="471805"/>
          </a:xfrm>
          <a:custGeom>
            <a:avLst/>
            <a:gdLst/>
            <a:ahLst/>
            <a:cxnLst/>
            <a:rect l="l" t="t" r="r" b="b"/>
            <a:pathLst>
              <a:path w="471804" h="471804">
                <a:moveTo>
                  <a:pt x="0" y="235712"/>
                </a:moveTo>
                <a:lnTo>
                  <a:pt x="4789" y="188209"/>
                </a:lnTo>
                <a:lnTo>
                  <a:pt x="18524" y="143964"/>
                </a:lnTo>
                <a:lnTo>
                  <a:pt x="40257" y="103925"/>
                </a:lnTo>
                <a:lnTo>
                  <a:pt x="69040" y="69040"/>
                </a:lnTo>
                <a:lnTo>
                  <a:pt x="103925" y="40257"/>
                </a:lnTo>
                <a:lnTo>
                  <a:pt x="143964" y="18524"/>
                </a:lnTo>
                <a:lnTo>
                  <a:pt x="188209" y="4789"/>
                </a:lnTo>
                <a:lnTo>
                  <a:pt x="235712" y="0"/>
                </a:lnTo>
                <a:lnTo>
                  <a:pt x="283214" y="4789"/>
                </a:lnTo>
                <a:lnTo>
                  <a:pt x="327459" y="18524"/>
                </a:lnTo>
                <a:lnTo>
                  <a:pt x="367498" y="40257"/>
                </a:lnTo>
                <a:lnTo>
                  <a:pt x="402383" y="69040"/>
                </a:lnTo>
                <a:lnTo>
                  <a:pt x="431166" y="103925"/>
                </a:lnTo>
                <a:lnTo>
                  <a:pt x="452899" y="143964"/>
                </a:lnTo>
                <a:lnTo>
                  <a:pt x="466634" y="188209"/>
                </a:lnTo>
                <a:lnTo>
                  <a:pt x="471424" y="235712"/>
                </a:lnTo>
                <a:lnTo>
                  <a:pt x="466634" y="283214"/>
                </a:lnTo>
                <a:lnTo>
                  <a:pt x="452899" y="327459"/>
                </a:lnTo>
                <a:lnTo>
                  <a:pt x="431166" y="367498"/>
                </a:lnTo>
                <a:lnTo>
                  <a:pt x="402383" y="402383"/>
                </a:lnTo>
                <a:lnTo>
                  <a:pt x="367498" y="431166"/>
                </a:lnTo>
                <a:lnTo>
                  <a:pt x="327459" y="452899"/>
                </a:lnTo>
                <a:lnTo>
                  <a:pt x="283214" y="466634"/>
                </a:lnTo>
                <a:lnTo>
                  <a:pt x="235712" y="471424"/>
                </a:lnTo>
                <a:lnTo>
                  <a:pt x="188209" y="466634"/>
                </a:lnTo>
                <a:lnTo>
                  <a:pt x="143964" y="452899"/>
                </a:lnTo>
                <a:lnTo>
                  <a:pt x="103925" y="431166"/>
                </a:lnTo>
                <a:lnTo>
                  <a:pt x="69040" y="402383"/>
                </a:lnTo>
                <a:lnTo>
                  <a:pt x="40257" y="367498"/>
                </a:lnTo>
                <a:lnTo>
                  <a:pt x="18524" y="327459"/>
                </a:lnTo>
                <a:lnTo>
                  <a:pt x="4789" y="283214"/>
                </a:lnTo>
                <a:lnTo>
                  <a:pt x="0" y="23571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361557" y="4765294"/>
            <a:ext cx="2228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59677" y="5024373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704203" y="3079876"/>
            <a:ext cx="237490" cy="1979930"/>
          </a:xfrm>
          <a:custGeom>
            <a:avLst/>
            <a:gdLst/>
            <a:ahLst/>
            <a:cxnLst/>
            <a:rect l="l" t="t" r="r" b="b"/>
            <a:pathLst>
              <a:path w="237490" h="1979929">
                <a:moveTo>
                  <a:pt x="0" y="1849755"/>
                </a:moveTo>
                <a:lnTo>
                  <a:pt x="72771" y="1979549"/>
                </a:lnTo>
                <a:lnTo>
                  <a:pt x="181360" y="1889379"/>
                </a:lnTo>
                <a:lnTo>
                  <a:pt x="108839" y="1889379"/>
                </a:lnTo>
                <a:lnTo>
                  <a:pt x="71374" y="1882394"/>
                </a:lnTo>
                <a:lnTo>
                  <a:pt x="74852" y="1863609"/>
                </a:lnTo>
                <a:lnTo>
                  <a:pt x="0" y="1849755"/>
                </a:lnTo>
                <a:close/>
              </a:path>
              <a:path w="237490" h="1979929">
                <a:moveTo>
                  <a:pt x="74852" y="1863609"/>
                </a:moveTo>
                <a:lnTo>
                  <a:pt x="71374" y="1882394"/>
                </a:lnTo>
                <a:lnTo>
                  <a:pt x="108839" y="1889379"/>
                </a:lnTo>
                <a:lnTo>
                  <a:pt x="112354" y="1870550"/>
                </a:lnTo>
                <a:lnTo>
                  <a:pt x="74852" y="1863609"/>
                </a:lnTo>
                <a:close/>
              </a:path>
              <a:path w="237490" h="1979929">
                <a:moveTo>
                  <a:pt x="112354" y="1870550"/>
                </a:moveTo>
                <a:lnTo>
                  <a:pt x="108839" y="1889379"/>
                </a:lnTo>
                <a:lnTo>
                  <a:pt x="181360" y="1889379"/>
                </a:lnTo>
                <a:lnTo>
                  <a:pt x="187325" y="1884426"/>
                </a:lnTo>
                <a:lnTo>
                  <a:pt x="112354" y="1870550"/>
                </a:lnTo>
                <a:close/>
              </a:path>
              <a:path w="237490" h="1979929">
                <a:moveTo>
                  <a:pt x="97536" y="0"/>
                </a:moveTo>
                <a:lnTo>
                  <a:pt x="60705" y="9398"/>
                </a:lnTo>
                <a:lnTo>
                  <a:pt x="86741" y="111378"/>
                </a:lnTo>
                <a:lnTo>
                  <a:pt x="112014" y="213740"/>
                </a:lnTo>
                <a:lnTo>
                  <a:pt x="123951" y="265302"/>
                </a:lnTo>
                <a:lnTo>
                  <a:pt x="135508" y="317246"/>
                </a:lnTo>
                <a:lnTo>
                  <a:pt x="146303" y="369697"/>
                </a:lnTo>
                <a:lnTo>
                  <a:pt x="156464" y="422656"/>
                </a:lnTo>
                <a:lnTo>
                  <a:pt x="165735" y="476250"/>
                </a:lnTo>
                <a:lnTo>
                  <a:pt x="174117" y="530479"/>
                </a:lnTo>
                <a:lnTo>
                  <a:pt x="181482" y="585724"/>
                </a:lnTo>
                <a:lnTo>
                  <a:pt x="187705" y="641731"/>
                </a:lnTo>
                <a:lnTo>
                  <a:pt x="192786" y="698754"/>
                </a:lnTo>
                <a:lnTo>
                  <a:pt x="196342" y="756793"/>
                </a:lnTo>
                <a:lnTo>
                  <a:pt x="198627" y="815975"/>
                </a:lnTo>
                <a:lnTo>
                  <a:pt x="199263" y="876427"/>
                </a:lnTo>
                <a:lnTo>
                  <a:pt x="198226" y="938784"/>
                </a:lnTo>
                <a:lnTo>
                  <a:pt x="195706" y="1001268"/>
                </a:lnTo>
                <a:lnTo>
                  <a:pt x="191770" y="1065784"/>
                </a:lnTo>
                <a:lnTo>
                  <a:pt x="186308" y="1131189"/>
                </a:lnTo>
                <a:lnTo>
                  <a:pt x="179831" y="1197864"/>
                </a:lnTo>
                <a:lnTo>
                  <a:pt x="171957" y="1265428"/>
                </a:lnTo>
                <a:lnTo>
                  <a:pt x="163195" y="1333881"/>
                </a:lnTo>
                <a:lnTo>
                  <a:pt x="153416" y="1403223"/>
                </a:lnTo>
                <a:lnTo>
                  <a:pt x="142748" y="1473200"/>
                </a:lnTo>
                <a:lnTo>
                  <a:pt x="131445" y="1543812"/>
                </a:lnTo>
                <a:lnTo>
                  <a:pt x="119633" y="1615059"/>
                </a:lnTo>
                <a:lnTo>
                  <a:pt x="107061" y="1686687"/>
                </a:lnTo>
                <a:lnTo>
                  <a:pt x="80899" y="1830959"/>
                </a:lnTo>
                <a:lnTo>
                  <a:pt x="74852" y="1863609"/>
                </a:lnTo>
                <a:lnTo>
                  <a:pt x="112354" y="1870550"/>
                </a:lnTo>
                <a:lnTo>
                  <a:pt x="144525" y="1693291"/>
                </a:lnTo>
                <a:lnTo>
                  <a:pt x="157099" y="1621282"/>
                </a:lnTo>
                <a:lnTo>
                  <a:pt x="169037" y="1549781"/>
                </a:lnTo>
                <a:lnTo>
                  <a:pt x="180467" y="1478915"/>
                </a:lnTo>
                <a:lnTo>
                  <a:pt x="191135" y="1408430"/>
                </a:lnTo>
                <a:lnTo>
                  <a:pt x="201041" y="1338707"/>
                </a:lnTo>
                <a:lnTo>
                  <a:pt x="209930" y="1269746"/>
                </a:lnTo>
                <a:lnTo>
                  <a:pt x="217677" y="1201547"/>
                </a:lnTo>
                <a:lnTo>
                  <a:pt x="224281" y="1134364"/>
                </a:lnTo>
                <a:lnTo>
                  <a:pt x="229743" y="1068070"/>
                </a:lnTo>
                <a:lnTo>
                  <a:pt x="233806" y="1002792"/>
                </a:lnTo>
                <a:lnTo>
                  <a:pt x="236355" y="938276"/>
                </a:lnTo>
                <a:lnTo>
                  <a:pt x="237363" y="876046"/>
                </a:lnTo>
                <a:lnTo>
                  <a:pt x="236600" y="814578"/>
                </a:lnTo>
                <a:lnTo>
                  <a:pt x="234315" y="754380"/>
                </a:lnTo>
                <a:lnTo>
                  <a:pt x="230631" y="695452"/>
                </a:lnTo>
                <a:lnTo>
                  <a:pt x="225551" y="637540"/>
                </a:lnTo>
                <a:lnTo>
                  <a:pt x="219201" y="580644"/>
                </a:lnTo>
                <a:lnTo>
                  <a:pt x="211836" y="524763"/>
                </a:lnTo>
                <a:lnTo>
                  <a:pt x="203326" y="469646"/>
                </a:lnTo>
                <a:lnTo>
                  <a:pt x="193801" y="415417"/>
                </a:lnTo>
                <a:lnTo>
                  <a:pt x="183642" y="361950"/>
                </a:lnTo>
                <a:lnTo>
                  <a:pt x="172720" y="308990"/>
                </a:lnTo>
                <a:lnTo>
                  <a:pt x="161163" y="256539"/>
                </a:lnTo>
                <a:lnTo>
                  <a:pt x="148971" y="204597"/>
                </a:lnTo>
                <a:lnTo>
                  <a:pt x="123698" y="101853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735064" y="3123692"/>
            <a:ext cx="437515" cy="2675890"/>
          </a:xfrm>
          <a:custGeom>
            <a:avLst/>
            <a:gdLst/>
            <a:ahLst/>
            <a:cxnLst/>
            <a:rect l="l" t="t" r="r" b="b"/>
            <a:pathLst>
              <a:path w="437515" h="2675890">
                <a:moveTo>
                  <a:pt x="0" y="2527198"/>
                </a:moveTo>
                <a:lnTo>
                  <a:pt x="11810" y="2675509"/>
                </a:lnTo>
                <a:lnTo>
                  <a:pt x="155575" y="2637040"/>
                </a:lnTo>
                <a:lnTo>
                  <a:pt x="115390" y="2608668"/>
                </a:lnTo>
                <a:lnTo>
                  <a:pt x="82295" y="2608668"/>
                </a:lnTo>
                <a:lnTo>
                  <a:pt x="51180" y="2586697"/>
                </a:lnTo>
                <a:lnTo>
                  <a:pt x="62190" y="2571107"/>
                </a:lnTo>
                <a:lnTo>
                  <a:pt x="0" y="2527198"/>
                </a:lnTo>
                <a:close/>
              </a:path>
              <a:path w="437515" h="2675890">
                <a:moveTo>
                  <a:pt x="62190" y="2571107"/>
                </a:moveTo>
                <a:lnTo>
                  <a:pt x="51180" y="2586697"/>
                </a:lnTo>
                <a:lnTo>
                  <a:pt x="82295" y="2608668"/>
                </a:lnTo>
                <a:lnTo>
                  <a:pt x="93318" y="2593085"/>
                </a:lnTo>
                <a:lnTo>
                  <a:pt x="62190" y="2571107"/>
                </a:lnTo>
                <a:close/>
              </a:path>
              <a:path w="437515" h="2675890">
                <a:moveTo>
                  <a:pt x="93318" y="2593085"/>
                </a:moveTo>
                <a:lnTo>
                  <a:pt x="82295" y="2608668"/>
                </a:lnTo>
                <a:lnTo>
                  <a:pt x="115390" y="2608668"/>
                </a:lnTo>
                <a:lnTo>
                  <a:pt x="93318" y="2593085"/>
                </a:lnTo>
                <a:close/>
              </a:path>
              <a:path w="437515" h="2675890">
                <a:moveTo>
                  <a:pt x="88900" y="0"/>
                </a:moveTo>
                <a:lnTo>
                  <a:pt x="52196" y="10541"/>
                </a:lnTo>
                <a:lnTo>
                  <a:pt x="118617" y="239141"/>
                </a:lnTo>
                <a:lnTo>
                  <a:pt x="182879" y="465709"/>
                </a:lnTo>
                <a:lnTo>
                  <a:pt x="213486" y="577596"/>
                </a:lnTo>
                <a:lnTo>
                  <a:pt x="242824" y="688213"/>
                </a:lnTo>
                <a:lnTo>
                  <a:pt x="270382" y="797306"/>
                </a:lnTo>
                <a:lnTo>
                  <a:pt x="296163" y="904748"/>
                </a:lnTo>
                <a:lnTo>
                  <a:pt x="319658" y="1010158"/>
                </a:lnTo>
                <a:lnTo>
                  <a:pt x="340613" y="1113536"/>
                </a:lnTo>
                <a:lnTo>
                  <a:pt x="358901" y="1214247"/>
                </a:lnTo>
                <a:lnTo>
                  <a:pt x="374014" y="1312291"/>
                </a:lnTo>
                <a:lnTo>
                  <a:pt x="385952" y="1407287"/>
                </a:lnTo>
                <a:lnTo>
                  <a:pt x="394334" y="1499108"/>
                </a:lnTo>
                <a:lnTo>
                  <a:pt x="398779" y="1587500"/>
                </a:lnTo>
                <a:lnTo>
                  <a:pt x="399160" y="1672082"/>
                </a:lnTo>
                <a:lnTo>
                  <a:pt x="397763" y="1712595"/>
                </a:lnTo>
                <a:lnTo>
                  <a:pt x="395224" y="1752346"/>
                </a:lnTo>
                <a:lnTo>
                  <a:pt x="391667" y="1791335"/>
                </a:lnTo>
                <a:lnTo>
                  <a:pt x="387222" y="1829308"/>
                </a:lnTo>
                <a:lnTo>
                  <a:pt x="375411" y="1902968"/>
                </a:lnTo>
                <a:lnTo>
                  <a:pt x="360044" y="1973326"/>
                </a:lnTo>
                <a:lnTo>
                  <a:pt x="341375" y="2040763"/>
                </a:lnTo>
                <a:lnTo>
                  <a:pt x="319785" y="2105533"/>
                </a:lnTo>
                <a:lnTo>
                  <a:pt x="295401" y="2168017"/>
                </a:lnTo>
                <a:lnTo>
                  <a:pt x="268604" y="2228469"/>
                </a:lnTo>
                <a:lnTo>
                  <a:pt x="239394" y="2287016"/>
                </a:lnTo>
                <a:lnTo>
                  <a:pt x="208406" y="2343912"/>
                </a:lnTo>
                <a:lnTo>
                  <a:pt x="175640" y="2399284"/>
                </a:lnTo>
                <a:lnTo>
                  <a:pt x="141604" y="2453640"/>
                </a:lnTo>
                <a:lnTo>
                  <a:pt x="106299" y="2506980"/>
                </a:lnTo>
                <a:lnTo>
                  <a:pt x="70103" y="2559900"/>
                </a:lnTo>
                <a:lnTo>
                  <a:pt x="62190" y="2571107"/>
                </a:lnTo>
                <a:lnTo>
                  <a:pt x="93318" y="2593085"/>
                </a:lnTo>
                <a:lnTo>
                  <a:pt x="138049" y="2527998"/>
                </a:lnTo>
                <a:lnTo>
                  <a:pt x="173862" y="2473896"/>
                </a:lnTo>
                <a:lnTo>
                  <a:pt x="208533" y="2418715"/>
                </a:lnTo>
                <a:lnTo>
                  <a:pt x="241807" y="2362073"/>
                </a:lnTo>
                <a:lnTo>
                  <a:pt x="273557" y="2303907"/>
                </a:lnTo>
                <a:lnTo>
                  <a:pt x="303275" y="2244217"/>
                </a:lnTo>
                <a:lnTo>
                  <a:pt x="330707" y="2182241"/>
                </a:lnTo>
                <a:lnTo>
                  <a:pt x="355726" y="2118106"/>
                </a:lnTo>
                <a:lnTo>
                  <a:pt x="378078" y="2051431"/>
                </a:lnTo>
                <a:lnTo>
                  <a:pt x="397128" y="1981962"/>
                </a:lnTo>
                <a:lnTo>
                  <a:pt x="413003" y="1909445"/>
                </a:lnTo>
                <a:lnTo>
                  <a:pt x="425068" y="1833880"/>
                </a:lnTo>
                <a:lnTo>
                  <a:pt x="429640" y="1794764"/>
                </a:lnTo>
                <a:lnTo>
                  <a:pt x="433196" y="1754759"/>
                </a:lnTo>
                <a:lnTo>
                  <a:pt x="435863" y="1713992"/>
                </a:lnTo>
                <a:lnTo>
                  <a:pt x="437260" y="1671828"/>
                </a:lnTo>
                <a:lnTo>
                  <a:pt x="436879" y="1585595"/>
                </a:lnTo>
                <a:lnTo>
                  <a:pt x="432180" y="1495679"/>
                </a:lnTo>
                <a:lnTo>
                  <a:pt x="423799" y="1402588"/>
                </a:lnTo>
                <a:lnTo>
                  <a:pt x="411733" y="1306449"/>
                </a:lnTo>
                <a:lnTo>
                  <a:pt x="396366" y="1207389"/>
                </a:lnTo>
                <a:lnTo>
                  <a:pt x="377951" y="1105916"/>
                </a:lnTo>
                <a:lnTo>
                  <a:pt x="356742" y="1001903"/>
                </a:lnTo>
                <a:lnTo>
                  <a:pt x="333247" y="895858"/>
                </a:lnTo>
                <a:lnTo>
                  <a:pt x="307339" y="788035"/>
                </a:lnTo>
                <a:lnTo>
                  <a:pt x="279653" y="678434"/>
                </a:lnTo>
                <a:lnTo>
                  <a:pt x="250316" y="567563"/>
                </a:lnTo>
                <a:lnTo>
                  <a:pt x="219582" y="455422"/>
                </a:lnTo>
                <a:lnTo>
                  <a:pt x="155193" y="228600"/>
                </a:lnTo>
                <a:lnTo>
                  <a:pt x="88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64098" y="4102100"/>
            <a:ext cx="190500" cy="730250"/>
          </a:xfrm>
          <a:custGeom>
            <a:avLst/>
            <a:gdLst/>
            <a:ahLst/>
            <a:cxnLst/>
            <a:rect l="l" t="t" r="r" b="b"/>
            <a:pathLst>
              <a:path w="190500" h="730250">
                <a:moveTo>
                  <a:pt x="76200" y="615950"/>
                </a:moveTo>
                <a:lnTo>
                  <a:pt x="0" y="615950"/>
                </a:lnTo>
                <a:lnTo>
                  <a:pt x="95250" y="730250"/>
                </a:lnTo>
                <a:lnTo>
                  <a:pt x="174625" y="635000"/>
                </a:lnTo>
                <a:lnTo>
                  <a:pt x="76200" y="635000"/>
                </a:lnTo>
                <a:lnTo>
                  <a:pt x="76200" y="615950"/>
                </a:lnTo>
                <a:close/>
              </a:path>
              <a:path w="190500" h="730250">
                <a:moveTo>
                  <a:pt x="114300" y="0"/>
                </a:moveTo>
                <a:lnTo>
                  <a:pt x="76200" y="0"/>
                </a:lnTo>
                <a:lnTo>
                  <a:pt x="76200" y="635000"/>
                </a:lnTo>
                <a:lnTo>
                  <a:pt x="114300" y="635000"/>
                </a:lnTo>
                <a:lnTo>
                  <a:pt x="114300" y="0"/>
                </a:lnTo>
                <a:close/>
              </a:path>
              <a:path w="190500" h="730250">
                <a:moveTo>
                  <a:pt x="190500" y="615950"/>
                </a:moveTo>
                <a:lnTo>
                  <a:pt x="114300" y="615950"/>
                </a:lnTo>
                <a:lnTo>
                  <a:pt x="114300" y="635000"/>
                </a:lnTo>
                <a:lnTo>
                  <a:pt x="174625" y="635000"/>
                </a:lnTo>
                <a:lnTo>
                  <a:pt x="190500" y="615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954901" y="1435100"/>
            <a:ext cx="2049780" cy="1360805"/>
          </a:xfrm>
          <a:custGeom>
            <a:avLst/>
            <a:gdLst/>
            <a:ahLst/>
            <a:cxnLst/>
            <a:rect l="l" t="t" r="r" b="b"/>
            <a:pathLst>
              <a:path w="2049779" h="1360805">
                <a:moveTo>
                  <a:pt x="1822703" y="0"/>
                </a:moveTo>
                <a:lnTo>
                  <a:pt x="226695" y="0"/>
                </a:lnTo>
                <a:lnTo>
                  <a:pt x="181001" y="4604"/>
                </a:lnTo>
                <a:lnTo>
                  <a:pt x="138445" y="17811"/>
                </a:lnTo>
                <a:lnTo>
                  <a:pt x="99938" y="38710"/>
                </a:lnTo>
                <a:lnTo>
                  <a:pt x="66389" y="66389"/>
                </a:lnTo>
                <a:lnTo>
                  <a:pt x="38710" y="99938"/>
                </a:lnTo>
                <a:lnTo>
                  <a:pt x="17811" y="138445"/>
                </a:lnTo>
                <a:lnTo>
                  <a:pt x="4604" y="181001"/>
                </a:lnTo>
                <a:lnTo>
                  <a:pt x="0" y="226695"/>
                </a:lnTo>
                <a:lnTo>
                  <a:pt x="0" y="1133728"/>
                </a:lnTo>
                <a:lnTo>
                  <a:pt x="4604" y="1179427"/>
                </a:lnTo>
                <a:lnTo>
                  <a:pt x="17811" y="1221997"/>
                </a:lnTo>
                <a:lnTo>
                  <a:pt x="38710" y="1260526"/>
                </a:lnTo>
                <a:lnTo>
                  <a:pt x="66389" y="1294098"/>
                </a:lnTo>
                <a:lnTo>
                  <a:pt x="99938" y="1321800"/>
                </a:lnTo>
                <a:lnTo>
                  <a:pt x="138445" y="1342719"/>
                </a:lnTo>
                <a:lnTo>
                  <a:pt x="181001" y="1355940"/>
                </a:lnTo>
                <a:lnTo>
                  <a:pt x="226695" y="1360551"/>
                </a:lnTo>
                <a:lnTo>
                  <a:pt x="1822703" y="1360551"/>
                </a:lnTo>
                <a:lnTo>
                  <a:pt x="1868397" y="1355940"/>
                </a:lnTo>
                <a:lnTo>
                  <a:pt x="1910953" y="1342719"/>
                </a:lnTo>
                <a:lnTo>
                  <a:pt x="1949460" y="1321800"/>
                </a:lnTo>
                <a:lnTo>
                  <a:pt x="1983009" y="1294098"/>
                </a:lnTo>
                <a:lnTo>
                  <a:pt x="2010688" y="1260526"/>
                </a:lnTo>
                <a:lnTo>
                  <a:pt x="2031587" y="1221997"/>
                </a:lnTo>
                <a:lnTo>
                  <a:pt x="2044794" y="1179427"/>
                </a:lnTo>
                <a:lnTo>
                  <a:pt x="2049399" y="1133728"/>
                </a:lnTo>
                <a:lnTo>
                  <a:pt x="2049399" y="226695"/>
                </a:lnTo>
                <a:lnTo>
                  <a:pt x="2044794" y="181001"/>
                </a:lnTo>
                <a:lnTo>
                  <a:pt x="2031587" y="138445"/>
                </a:lnTo>
                <a:lnTo>
                  <a:pt x="2010688" y="99938"/>
                </a:lnTo>
                <a:lnTo>
                  <a:pt x="1983009" y="66389"/>
                </a:lnTo>
                <a:lnTo>
                  <a:pt x="1949460" y="38710"/>
                </a:lnTo>
                <a:lnTo>
                  <a:pt x="1910953" y="17811"/>
                </a:lnTo>
                <a:lnTo>
                  <a:pt x="1868397" y="4604"/>
                </a:lnTo>
                <a:lnTo>
                  <a:pt x="1822703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54901" y="1435100"/>
            <a:ext cx="2049780" cy="1360805"/>
          </a:xfrm>
          <a:custGeom>
            <a:avLst/>
            <a:gdLst/>
            <a:ahLst/>
            <a:cxnLst/>
            <a:rect l="l" t="t" r="r" b="b"/>
            <a:pathLst>
              <a:path w="2049779" h="1360805">
                <a:moveTo>
                  <a:pt x="0" y="226695"/>
                </a:moveTo>
                <a:lnTo>
                  <a:pt x="4604" y="181001"/>
                </a:lnTo>
                <a:lnTo>
                  <a:pt x="17811" y="138445"/>
                </a:lnTo>
                <a:lnTo>
                  <a:pt x="38710" y="99938"/>
                </a:lnTo>
                <a:lnTo>
                  <a:pt x="66389" y="66389"/>
                </a:lnTo>
                <a:lnTo>
                  <a:pt x="99938" y="38710"/>
                </a:lnTo>
                <a:lnTo>
                  <a:pt x="138445" y="17811"/>
                </a:lnTo>
                <a:lnTo>
                  <a:pt x="181001" y="4604"/>
                </a:lnTo>
                <a:lnTo>
                  <a:pt x="226695" y="0"/>
                </a:lnTo>
                <a:lnTo>
                  <a:pt x="341502" y="0"/>
                </a:lnTo>
                <a:lnTo>
                  <a:pt x="853821" y="0"/>
                </a:lnTo>
                <a:lnTo>
                  <a:pt x="1822703" y="0"/>
                </a:lnTo>
                <a:lnTo>
                  <a:pt x="1868397" y="4604"/>
                </a:lnTo>
                <a:lnTo>
                  <a:pt x="1910953" y="17811"/>
                </a:lnTo>
                <a:lnTo>
                  <a:pt x="1949460" y="38710"/>
                </a:lnTo>
                <a:lnTo>
                  <a:pt x="1983009" y="66389"/>
                </a:lnTo>
                <a:lnTo>
                  <a:pt x="2010688" y="99938"/>
                </a:lnTo>
                <a:lnTo>
                  <a:pt x="2031587" y="138445"/>
                </a:lnTo>
                <a:lnTo>
                  <a:pt x="2044794" y="181001"/>
                </a:lnTo>
                <a:lnTo>
                  <a:pt x="2049399" y="226695"/>
                </a:lnTo>
                <a:lnTo>
                  <a:pt x="2049399" y="793623"/>
                </a:lnTo>
                <a:lnTo>
                  <a:pt x="2049399" y="1133728"/>
                </a:lnTo>
                <a:lnTo>
                  <a:pt x="2044794" y="1179427"/>
                </a:lnTo>
                <a:lnTo>
                  <a:pt x="2031587" y="1221997"/>
                </a:lnTo>
                <a:lnTo>
                  <a:pt x="2010688" y="1260526"/>
                </a:lnTo>
                <a:lnTo>
                  <a:pt x="1983009" y="1294098"/>
                </a:lnTo>
                <a:lnTo>
                  <a:pt x="1949460" y="1321800"/>
                </a:lnTo>
                <a:lnTo>
                  <a:pt x="1910953" y="1342719"/>
                </a:lnTo>
                <a:lnTo>
                  <a:pt x="1868397" y="1355940"/>
                </a:lnTo>
                <a:lnTo>
                  <a:pt x="1822703" y="1360551"/>
                </a:lnTo>
                <a:lnTo>
                  <a:pt x="853821" y="1360551"/>
                </a:lnTo>
                <a:lnTo>
                  <a:pt x="654557" y="1360551"/>
                </a:lnTo>
                <a:lnTo>
                  <a:pt x="341502" y="1360551"/>
                </a:lnTo>
                <a:lnTo>
                  <a:pt x="226695" y="1360551"/>
                </a:lnTo>
                <a:lnTo>
                  <a:pt x="181001" y="1355940"/>
                </a:lnTo>
                <a:lnTo>
                  <a:pt x="138445" y="1342719"/>
                </a:lnTo>
                <a:lnTo>
                  <a:pt x="99938" y="1321800"/>
                </a:lnTo>
                <a:lnTo>
                  <a:pt x="66389" y="1294098"/>
                </a:lnTo>
                <a:lnTo>
                  <a:pt x="38710" y="1260526"/>
                </a:lnTo>
                <a:lnTo>
                  <a:pt x="17811" y="1221997"/>
                </a:lnTo>
                <a:lnTo>
                  <a:pt x="4604" y="1179427"/>
                </a:lnTo>
                <a:lnTo>
                  <a:pt x="0" y="1133728"/>
                </a:lnTo>
                <a:lnTo>
                  <a:pt x="0" y="793623"/>
                </a:lnTo>
                <a:lnTo>
                  <a:pt x="0" y="22669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136383" y="1528698"/>
            <a:ext cx="168783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571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Key task: </a:t>
            </a:r>
            <a:r>
              <a:rPr dirty="0" sz="1800" spc="-5">
                <a:latin typeface="Arial"/>
                <a:cs typeface="Arial"/>
              </a:rPr>
              <a:t>how 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specify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(lifted)  distributions </a:t>
            </a:r>
            <a:r>
              <a:rPr dirty="0" sz="1800">
                <a:latin typeface="Arial"/>
                <a:cs typeface="Arial"/>
              </a:rPr>
              <a:t>&amp;  </a:t>
            </a:r>
            <a:r>
              <a:rPr dirty="0" sz="1800" spc="-10">
                <a:latin typeface="Arial"/>
                <a:cs typeface="Arial"/>
              </a:rPr>
              <a:t>reward?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3436" y="482930"/>
            <a:ext cx="44386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RDDL Principles</a:t>
            </a:r>
            <a:r>
              <a:rPr dirty="0" sz="4400" spc="-80"/>
              <a:t> </a:t>
            </a:r>
            <a:r>
              <a:rPr dirty="0" sz="4400"/>
              <a:t>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399919"/>
            <a:ext cx="7791450" cy="482219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Everything is a fluent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(parameterized</a:t>
            </a:r>
            <a:r>
              <a:rPr dirty="0" sz="2400" spc="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variable)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State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fluents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Observation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fluents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2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partially observed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domains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34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Action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fluents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 spc="-5">
                <a:latin typeface="Arial"/>
                <a:cs typeface="Arial"/>
              </a:rPr>
              <a:t>supports factored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concurrency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3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Intermediate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fluents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2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 spc="-5">
                <a:latin typeface="Arial"/>
                <a:cs typeface="Arial"/>
              </a:rPr>
              <a:t>derived predicates, correlated effects,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2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Constant </a:t>
            </a:r>
            <a:r>
              <a:rPr dirty="0" sz="2000" spc="-5">
                <a:latin typeface="Arial"/>
                <a:cs typeface="Arial"/>
              </a:rPr>
              <a:t>nonfluents </a:t>
            </a:r>
            <a:r>
              <a:rPr dirty="0" sz="2000">
                <a:latin typeface="Arial"/>
                <a:cs typeface="Arial"/>
              </a:rPr>
              <a:t>(general constants, topology </a:t>
            </a:r>
            <a:r>
              <a:rPr dirty="0" sz="2000" spc="-5">
                <a:latin typeface="Arial"/>
                <a:cs typeface="Arial"/>
              </a:rPr>
              <a:t>relations,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…)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Flexible fluent</a:t>
            </a:r>
            <a:r>
              <a:rPr dirty="0" sz="2400" spc="4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Binary (predicate)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fluents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Multi-valued (enumerated)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fluents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Integer and continuous fluents (from PDDL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2.1)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1810" y="360629"/>
            <a:ext cx="30422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Observation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234186"/>
            <a:ext cx="7837170" cy="4721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Arial"/>
                <a:cs typeface="Arial"/>
              </a:rPr>
              <a:t>Planning languages direct 5+ years of</a:t>
            </a:r>
            <a:r>
              <a:rPr dirty="0" sz="2800" spc="1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research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PDDL and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variants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PPDDL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–"/>
            </a:pPr>
            <a:endParaRPr sz="2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Why?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Domain design is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time-consuming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ts val="2400"/>
              </a:lnSpc>
              <a:spcBef>
                <a:spcPts val="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So everyone uses the existing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benchmarks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ts val="2880"/>
              </a:lnSpc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Need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comparison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Planner code not always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released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Only means of comparison is on competition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benchmarks</a:t>
            </a:r>
            <a:endParaRPr sz="20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Implication: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We </a:t>
            </a:r>
            <a:r>
              <a:rPr dirty="0" sz="2400" spc="-5">
                <a:latin typeface="Arial"/>
                <a:cs typeface="Arial"/>
              </a:rPr>
              <a:t>should choose our </a:t>
            </a:r>
            <a:r>
              <a:rPr dirty="0" sz="2400" spc="-10">
                <a:latin typeface="Arial"/>
                <a:cs typeface="Arial"/>
              </a:rPr>
              <a:t>languages </a:t>
            </a:r>
            <a:r>
              <a:rPr dirty="0" sz="2400">
                <a:latin typeface="Arial"/>
                <a:cs typeface="Arial"/>
              </a:rPr>
              <a:t>&amp; </a:t>
            </a:r>
            <a:r>
              <a:rPr dirty="0" sz="2400" spc="-5">
                <a:latin typeface="Arial"/>
                <a:cs typeface="Arial"/>
              </a:rPr>
              <a:t>problems</a:t>
            </a:r>
            <a:r>
              <a:rPr dirty="0" sz="2400" spc="8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well…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3" y="360629"/>
            <a:ext cx="45954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RDDL Principles</a:t>
            </a:r>
            <a:r>
              <a:rPr dirty="0" sz="4400" spc="-65"/>
              <a:t> </a:t>
            </a:r>
            <a:r>
              <a:rPr dirty="0" sz="4400"/>
              <a:t>II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pc="-5"/>
              <a:t>Semantics is </a:t>
            </a:r>
            <a:r>
              <a:rPr dirty="0"/>
              <a:t>ground </a:t>
            </a:r>
            <a:r>
              <a:rPr dirty="0" spc="-5"/>
              <a:t>DBN / Influence</a:t>
            </a:r>
            <a:r>
              <a:rPr dirty="0" spc="60"/>
              <a:t> </a:t>
            </a:r>
            <a:r>
              <a:rPr dirty="0" spc="-5"/>
              <a:t>Diagram</a:t>
            </a: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Unambiguous specification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transition</a:t>
            </a:r>
            <a:r>
              <a:rPr dirty="0" sz="2400" spc="1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semantics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9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Supports unrestricted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concurrency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Naturally supports independent exogenous</a:t>
            </a:r>
            <a:r>
              <a:rPr dirty="0" sz="2400" spc="1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events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pc="-5">
                <a:solidFill>
                  <a:srgbClr val="333399"/>
                </a:solidFill>
              </a:rPr>
              <a:t>General </a:t>
            </a:r>
            <a:r>
              <a:rPr dirty="0">
                <a:solidFill>
                  <a:srgbClr val="333399"/>
                </a:solidFill>
              </a:rPr>
              <a:t>expressions </a:t>
            </a:r>
            <a:r>
              <a:rPr dirty="0" spc="-5">
                <a:solidFill>
                  <a:srgbClr val="333399"/>
                </a:solidFill>
              </a:rPr>
              <a:t>in </a:t>
            </a:r>
            <a:r>
              <a:rPr dirty="0">
                <a:solidFill>
                  <a:srgbClr val="333399"/>
                </a:solidFill>
              </a:rPr>
              <a:t>transition /</a:t>
            </a:r>
            <a:r>
              <a:rPr dirty="0" spc="20">
                <a:solidFill>
                  <a:srgbClr val="333399"/>
                </a:solidFill>
              </a:rPr>
              <a:t> </a:t>
            </a:r>
            <a:r>
              <a:rPr dirty="0" spc="-5">
                <a:solidFill>
                  <a:srgbClr val="333399"/>
                </a:solidFill>
              </a:rPr>
              <a:t>reward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444" y="3757040"/>
            <a:ext cx="5564505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299720" algn="l"/>
              </a:tabLst>
            </a:pPr>
            <a:r>
              <a:rPr dirty="0" sz="2400" spc="-5">
                <a:latin typeface="Arial"/>
                <a:cs typeface="Arial"/>
              </a:rPr>
              <a:t>Logical expressions </a:t>
            </a:r>
            <a:r>
              <a:rPr dirty="0" sz="2400" spc="5">
                <a:latin typeface="Arial"/>
                <a:cs typeface="Arial"/>
              </a:rPr>
              <a:t>(</a:t>
            </a:r>
            <a:r>
              <a:rPr dirty="0" sz="2400" spc="5">
                <a:latin typeface="Symbol"/>
                <a:cs typeface="Symbol"/>
              </a:rPr>
              <a:t></a:t>
            </a:r>
            <a:r>
              <a:rPr dirty="0" sz="2400" spc="5">
                <a:latin typeface="Arial"/>
                <a:cs typeface="Arial"/>
              </a:rPr>
              <a:t>, </a:t>
            </a:r>
            <a:r>
              <a:rPr dirty="0" sz="2400">
                <a:latin typeface="Symbol"/>
                <a:cs typeface="Symbol"/>
              </a:rPr>
              <a:t></a:t>
            </a:r>
            <a:r>
              <a:rPr dirty="0" sz="2400">
                <a:latin typeface="Arial"/>
                <a:cs typeface="Arial"/>
              </a:rPr>
              <a:t>, </a:t>
            </a:r>
            <a:r>
              <a:rPr dirty="0" sz="2400" spc="-5">
                <a:latin typeface="Symbol"/>
                <a:cs typeface="Symbol"/>
              </a:rPr>
              <a:t></a:t>
            </a:r>
            <a:r>
              <a:rPr dirty="0" sz="2400" spc="-5">
                <a:latin typeface="Arial"/>
                <a:cs typeface="Arial"/>
              </a:rPr>
              <a:t>, </a:t>
            </a:r>
            <a:r>
              <a:rPr dirty="0" sz="2400" spc="-5">
                <a:latin typeface="Symbol"/>
                <a:cs typeface="Symbol"/>
              </a:rPr>
              <a:t></a:t>
            </a:r>
            <a:r>
              <a:rPr dirty="0" sz="2400" spc="-5">
                <a:latin typeface="Arial"/>
                <a:cs typeface="Arial"/>
              </a:rPr>
              <a:t>, </a:t>
            </a:r>
            <a:r>
              <a:rPr dirty="0" sz="2400">
                <a:latin typeface="Symbol"/>
                <a:cs typeface="Symbol"/>
              </a:rPr>
              <a:t>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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299720" algn="l"/>
              </a:tabLst>
            </a:pPr>
            <a:r>
              <a:rPr dirty="0" sz="2400">
                <a:latin typeface="Arial"/>
                <a:cs typeface="Arial"/>
              </a:rPr>
              <a:t>Arithmetic </a:t>
            </a:r>
            <a:r>
              <a:rPr dirty="0" sz="2400" spc="-10">
                <a:latin typeface="Arial"/>
                <a:cs typeface="Arial"/>
              </a:rPr>
              <a:t>expressions </a:t>
            </a:r>
            <a:r>
              <a:rPr dirty="0" sz="2400">
                <a:latin typeface="Arial"/>
                <a:cs typeface="Arial"/>
              </a:rPr>
              <a:t>(+,−,*, /, </a:t>
            </a:r>
            <a:r>
              <a:rPr dirty="0" sz="2400" spc="-5">
                <a:latin typeface="Symbol"/>
                <a:cs typeface="Symbol"/>
              </a:rPr>
              <a:t></a:t>
            </a:r>
            <a:r>
              <a:rPr dirty="0" baseline="-20833" sz="2400" spc="-7">
                <a:latin typeface="Arial"/>
                <a:cs typeface="Arial"/>
              </a:rPr>
              <a:t>x</a:t>
            </a:r>
            <a:r>
              <a:rPr dirty="0" sz="2400" spc="-5">
                <a:latin typeface="Arial"/>
                <a:cs typeface="Arial"/>
              </a:rPr>
              <a:t>,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Symbol"/>
                <a:cs typeface="Symbol"/>
              </a:rPr>
              <a:t></a:t>
            </a:r>
            <a:r>
              <a:rPr dirty="0" baseline="-20833" sz="2400" spc="-7">
                <a:latin typeface="Arial"/>
                <a:cs typeface="Arial"/>
              </a:rPr>
              <a:t>x</a:t>
            </a:r>
            <a:r>
              <a:rPr dirty="0" sz="2400" spc="-5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4634929"/>
            <a:ext cx="7616190" cy="134302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299720" algn="l"/>
              </a:tabLst>
            </a:pPr>
            <a:r>
              <a:rPr dirty="0" sz="2400" spc="-5">
                <a:latin typeface="Arial"/>
                <a:cs typeface="Arial"/>
              </a:rPr>
              <a:t>In/dis/equality </a:t>
            </a:r>
            <a:r>
              <a:rPr dirty="0" sz="2400">
                <a:latin typeface="Arial"/>
                <a:cs typeface="Arial"/>
              </a:rPr>
              <a:t>comparison </a:t>
            </a:r>
            <a:r>
              <a:rPr dirty="0" sz="2400" spc="-5">
                <a:latin typeface="Arial"/>
                <a:cs typeface="Arial"/>
              </a:rPr>
              <a:t>expressions </a:t>
            </a:r>
            <a:r>
              <a:rPr dirty="0" sz="2400">
                <a:latin typeface="Arial"/>
                <a:cs typeface="Arial"/>
              </a:rPr>
              <a:t>(=, </a:t>
            </a:r>
            <a:r>
              <a:rPr dirty="0" sz="2400">
                <a:latin typeface="Symbol"/>
                <a:cs typeface="Symbol"/>
              </a:rPr>
              <a:t></a:t>
            </a:r>
            <a:r>
              <a:rPr dirty="0" sz="2400">
                <a:latin typeface="Arial"/>
                <a:cs typeface="Arial"/>
              </a:rPr>
              <a:t>, &lt;,&gt;, </a:t>
            </a:r>
            <a:r>
              <a:rPr dirty="0" sz="2400">
                <a:latin typeface="Symbol"/>
                <a:cs typeface="Symbol"/>
              </a:rPr>
              <a:t>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10">
                <a:latin typeface="Symbol"/>
                <a:cs typeface="Symbol"/>
              </a:rPr>
              <a:t></a:t>
            </a:r>
            <a:r>
              <a:rPr dirty="0" sz="2400" spc="-1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299720" algn="l"/>
              </a:tabLst>
            </a:pPr>
            <a:r>
              <a:rPr dirty="0" sz="2400" spc="-5">
                <a:latin typeface="Arial"/>
                <a:cs typeface="Arial"/>
              </a:rPr>
              <a:t>Conditional expressions (if-then-else,</a:t>
            </a:r>
            <a:r>
              <a:rPr dirty="0" sz="2400" spc="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switch)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299720" algn="l"/>
              </a:tabLst>
            </a:pPr>
            <a:r>
              <a:rPr dirty="0" sz="2400" spc="-5">
                <a:latin typeface="Arial"/>
                <a:cs typeface="Arial"/>
              </a:rPr>
              <a:t>Basic probability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distributions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4" y="6012891"/>
            <a:ext cx="43199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latin typeface="Arial"/>
                <a:cs typeface="Arial"/>
              </a:rPr>
              <a:t>Bernoulli, Discrete, Normal,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Poisson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64248" y="3733800"/>
            <a:ext cx="2427605" cy="990600"/>
          </a:xfrm>
          <a:custGeom>
            <a:avLst/>
            <a:gdLst/>
            <a:ahLst/>
            <a:cxnLst/>
            <a:rect l="l" t="t" r="r" b="b"/>
            <a:pathLst>
              <a:path w="2427604" h="990600">
                <a:moveTo>
                  <a:pt x="2262251" y="0"/>
                </a:moveTo>
                <a:lnTo>
                  <a:pt x="382650" y="0"/>
                </a:lnTo>
                <a:lnTo>
                  <a:pt x="338759" y="5897"/>
                </a:lnTo>
                <a:lnTo>
                  <a:pt x="299320" y="22540"/>
                </a:lnTo>
                <a:lnTo>
                  <a:pt x="265906" y="48355"/>
                </a:lnTo>
                <a:lnTo>
                  <a:pt x="240091" y="81769"/>
                </a:lnTo>
                <a:lnTo>
                  <a:pt x="223448" y="121208"/>
                </a:lnTo>
                <a:lnTo>
                  <a:pt x="217550" y="165100"/>
                </a:lnTo>
                <a:lnTo>
                  <a:pt x="0" y="301625"/>
                </a:lnTo>
                <a:lnTo>
                  <a:pt x="217550" y="412750"/>
                </a:lnTo>
                <a:lnTo>
                  <a:pt x="217550" y="825500"/>
                </a:lnTo>
                <a:lnTo>
                  <a:pt x="223448" y="869391"/>
                </a:lnTo>
                <a:lnTo>
                  <a:pt x="240091" y="908830"/>
                </a:lnTo>
                <a:lnTo>
                  <a:pt x="265906" y="942244"/>
                </a:lnTo>
                <a:lnTo>
                  <a:pt x="299320" y="968059"/>
                </a:lnTo>
                <a:lnTo>
                  <a:pt x="338759" y="984702"/>
                </a:lnTo>
                <a:lnTo>
                  <a:pt x="382650" y="990600"/>
                </a:lnTo>
                <a:lnTo>
                  <a:pt x="2262251" y="990600"/>
                </a:lnTo>
                <a:lnTo>
                  <a:pt x="2306142" y="984702"/>
                </a:lnTo>
                <a:lnTo>
                  <a:pt x="2345581" y="968059"/>
                </a:lnTo>
                <a:lnTo>
                  <a:pt x="2378995" y="942244"/>
                </a:lnTo>
                <a:lnTo>
                  <a:pt x="2404810" y="908830"/>
                </a:lnTo>
                <a:lnTo>
                  <a:pt x="2421453" y="869391"/>
                </a:lnTo>
                <a:lnTo>
                  <a:pt x="2427351" y="825500"/>
                </a:lnTo>
                <a:lnTo>
                  <a:pt x="2427351" y="165100"/>
                </a:lnTo>
                <a:lnTo>
                  <a:pt x="2421453" y="121208"/>
                </a:lnTo>
                <a:lnTo>
                  <a:pt x="2404810" y="81769"/>
                </a:lnTo>
                <a:lnTo>
                  <a:pt x="2378995" y="48355"/>
                </a:lnTo>
                <a:lnTo>
                  <a:pt x="2345581" y="22540"/>
                </a:lnTo>
                <a:lnTo>
                  <a:pt x="2306142" y="5897"/>
                </a:lnTo>
                <a:lnTo>
                  <a:pt x="22622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64248" y="3733800"/>
            <a:ext cx="2427605" cy="990600"/>
          </a:xfrm>
          <a:custGeom>
            <a:avLst/>
            <a:gdLst/>
            <a:ahLst/>
            <a:cxnLst/>
            <a:rect l="l" t="t" r="r" b="b"/>
            <a:pathLst>
              <a:path w="2427604" h="990600">
                <a:moveTo>
                  <a:pt x="217550" y="165100"/>
                </a:moveTo>
                <a:lnTo>
                  <a:pt x="223448" y="121208"/>
                </a:lnTo>
                <a:lnTo>
                  <a:pt x="240091" y="81769"/>
                </a:lnTo>
                <a:lnTo>
                  <a:pt x="265906" y="48355"/>
                </a:lnTo>
                <a:lnTo>
                  <a:pt x="299320" y="22540"/>
                </a:lnTo>
                <a:lnTo>
                  <a:pt x="338759" y="5897"/>
                </a:lnTo>
                <a:lnTo>
                  <a:pt x="382650" y="0"/>
                </a:lnTo>
                <a:lnTo>
                  <a:pt x="585851" y="0"/>
                </a:lnTo>
                <a:lnTo>
                  <a:pt x="1138301" y="0"/>
                </a:lnTo>
                <a:lnTo>
                  <a:pt x="2262251" y="0"/>
                </a:lnTo>
                <a:lnTo>
                  <a:pt x="2306142" y="5897"/>
                </a:lnTo>
                <a:lnTo>
                  <a:pt x="2345581" y="22540"/>
                </a:lnTo>
                <a:lnTo>
                  <a:pt x="2378995" y="48355"/>
                </a:lnTo>
                <a:lnTo>
                  <a:pt x="2404810" y="81769"/>
                </a:lnTo>
                <a:lnTo>
                  <a:pt x="2421453" y="121208"/>
                </a:lnTo>
                <a:lnTo>
                  <a:pt x="2427351" y="165100"/>
                </a:lnTo>
                <a:lnTo>
                  <a:pt x="2427351" y="412750"/>
                </a:lnTo>
                <a:lnTo>
                  <a:pt x="2427351" y="825500"/>
                </a:lnTo>
                <a:lnTo>
                  <a:pt x="2421453" y="869391"/>
                </a:lnTo>
                <a:lnTo>
                  <a:pt x="2404810" y="908830"/>
                </a:lnTo>
                <a:lnTo>
                  <a:pt x="2378995" y="942244"/>
                </a:lnTo>
                <a:lnTo>
                  <a:pt x="2345581" y="968059"/>
                </a:lnTo>
                <a:lnTo>
                  <a:pt x="2306142" y="984702"/>
                </a:lnTo>
                <a:lnTo>
                  <a:pt x="2262251" y="990600"/>
                </a:lnTo>
                <a:lnTo>
                  <a:pt x="1138301" y="990600"/>
                </a:lnTo>
                <a:lnTo>
                  <a:pt x="585851" y="990600"/>
                </a:lnTo>
                <a:lnTo>
                  <a:pt x="382650" y="990600"/>
                </a:lnTo>
                <a:lnTo>
                  <a:pt x="338759" y="984702"/>
                </a:lnTo>
                <a:lnTo>
                  <a:pt x="299320" y="968059"/>
                </a:lnTo>
                <a:lnTo>
                  <a:pt x="265906" y="942244"/>
                </a:lnTo>
                <a:lnTo>
                  <a:pt x="240091" y="908830"/>
                </a:lnTo>
                <a:lnTo>
                  <a:pt x="223448" y="869391"/>
                </a:lnTo>
                <a:lnTo>
                  <a:pt x="217550" y="825500"/>
                </a:lnTo>
                <a:lnTo>
                  <a:pt x="217550" y="412750"/>
                </a:lnTo>
                <a:lnTo>
                  <a:pt x="0" y="301625"/>
                </a:lnTo>
                <a:lnTo>
                  <a:pt x="217550" y="165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967219" y="3809822"/>
            <a:ext cx="184150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Logical </a:t>
            </a:r>
            <a:r>
              <a:rPr dirty="0" sz="1800" spc="-30">
                <a:latin typeface="Arial"/>
                <a:cs typeface="Arial"/>
              </a:rPr>
              <a:t>expr. </a:t>
            </a:r>
            <a:r>
              <a:rPr dirty="0" sz="1800" spc="-5">
                <a:latin typeface="Arial"/>
                <a:cs typeface="Arial"/>
              </a:rPr>
              <a:t>{0,1}  so can use in  arithmetic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expr.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43600" y="5715000"/>
            <a:ext cx="3048000" cy="914400"/>
          </a:xfrm>
          <a:custGeom>
            <a:avLst/>
            <a:gdLst/>
            <a:ahLst/>
            <a:cxnLst/>
            <a:rect l="l" t="t" r="r" b="b"/>
            <a:pathLst>
              <a:path w="3048000" h="914400">
                <a:moveTo>
                  <a:pt x="2895600" y="0"/>
                </a:moveTo>
                <a:lnTo>
                  <a:pt x="152400" y="0"/>
                </a:lnTo>
                <a:lnTo>
                  <a:pt x="104217" y="7769"/>
                </a:lnTo>
                <a:lnTo>
                  <a:pt x="62380" y="29405"/>
                </a:lnTo>
                <a:lnTo>
                  <a:pt x="29394" y="62396"/>
                </a:lnTo>
                <a:lnTo>
                  <a:pt x="7766" y="104231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68"/>
                </a:lnTo>
                <a:lnTo>
                  <a:pt x="29394" y="852003"/>
                </a:lnTo>
                <a:lnTo>
                  <a:pt x="62380" y="884994"/>
                </a:lnTo>
                <a:lnTo>
                  <a:pt x="104217" y="906630"/>
                </a:lnTo>
                <a:lnTo>
                  <a:pt x="152400" y="914400"/>
                </a:lnTo>
                <a:lnTo>
                  <a:pt x="2895600" y="914400"/>
                </a:lnTo>
                <a:lnTo>
                  <a:pt x="2943782" y="906630"/>
                </a:lnTo>
                <a:lnTo>
                  <a:pt x="2985619" y="884994"/>
                </a:lnTo>
                <a:lnTo>
                  <a:pt x="3018605" y="852003"/>
                </a:lnTo>
                <a:lnTo>
                  <a:pt x="3040233" y="810168"/>
                </a:lnTo>
                <a:lnTo>
                  <a:pt x="3048000" y="762000"/>
                </a:lnTo>
                <a:lnTo>
                  <a:pt x="3048000" y="152400"/>
                </a:lnTo>
                <a:lnTo>
                  <a:pt x="3040233" y="104231"/>
                </a:lnTo>
                <a:lnTo>
                  <a:pt x="3018605" y="62396"/>
                </a:lnTo>
                <a:lnTo>
                  <a:pt x="2985619" y="29405"/>
                </a:lnTo>
                <a:lnTo>
                  <a:pt x="2943782" y="7769"/>
                </a:lnTo>
                <a:lnTo>
                  <a:pt x="2895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43600" y="5715000"/>
            <a:ext cx="3048000" cy="914400"/>
          </a:xfrm>
          <a:custGeom>
            <a:avLst/>
            <a:gdLst/>
            <a:ahLst/>
            <a:cxnLst/>
            <a:rect l="l" t="t" r="r" b="b"/>
            <a:pathLst>
              <a:path w="3048000" h="9144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508000" y="0"/>
                </a:lnTo>
                <a:lnTo>
                  <a:pt x="1281176" y="0"/>
                </a:lnTo>
                <a:lnTo>
                  <a:pt x="1270000" y="0"/>
                </a:lnTo>
                <a:lnTo>
                  <a:pt x="2895600" y="0"/>
                </a:lnTo>
                <a:lnTo>
                  <a:pt x="2943782" y="7769"/>
                </a:lnTo>
                <a:lnTo>
                  <a:pt x="2985619" y="29405"/>
                </a:lnTo>
                <a:lnTo>
                  <a:pt x="3018605" y="62396"/>
                </a:lnTo>
                <a:lnTo>
                  <a:pt x="3040233" y="104231"/>
                </a:lnTo>
                <a:lnTo>
                  <a:pt x="3048000" y="152400"/>
                </a:lnTo>
                <a:lnTo>
                  <a:pt x="3048000" y="381000"/>
                </a:lnTo>
                <a:lnTo>
                  <a:pt x="3048000" y="762000"/>
                </a:lnTo>
                <a:lnTo>
                  <a:pt x="3040233" y="810168"/>
                </a:lnTo>
                <a:lnTo>
                  <a:pt x="3018605" y="852003"/>
                </a:lnTo>
                <a:lnTo>
                  <a:pt x="2985619" y="884994"/>
                </a:lnTo>
                <a:lnTo>
                  <a:pt x="2943782" y="906630"/>
                </a:lnTo>
                <a:lnTo>
                  <a:pt x="2895600" y="914400"/>
                </a:lnTo>
                <a:lnTo>
                  <a:pt x="1270000" y="914400"/>
                </a:lnTo>
                <a:lnTo>
                  <a:pt x="508000" y="914400"/>
                </a:lnTo>
                <a:lnTo>
                  <a:pt x="152400" y="914400"/>
                </a:lnTo>
                <a:lnTo>
                  <a:pt x="104217" y="906630"/>
                </a:lnTo>
                <a:lnTo>
                  <a:pt x="62380" y="884994"/>
                </a:lnTo>
                <a:lnTo>
                  <a:pt x="29394" y="852003"/>
                </a:lnTo>
                <a:lnTo>
                  <a:pt x="7766" y="810168"/>
                </a:lnTo>
                <a:lnTo>
                  <a:pt x="0" y="762000"/>
                </a:lnTo>
                <a:lnTo>
                  <a:pt x="0" y="38100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48527" y="5787949"/>
            <a:ext cx="2440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1040" algn="l"/>
              </a:tabLst>
            </a:pPr>
            <a:r>
              <a:rPr dirty="0" sz="1800">
                <a:latin typeface="Symbol"/>
                <a:cs typeface="Symbol"/>
              </a:rPr>
              <a:t>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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Arial"/>
                <a:cs typeface="Arial"/>
              </a:rPr>
              <a:t>aggregators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31178" y="5920536"/>
            <a:ext cx="2677160" cy="716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735">
              <a:lnSpc>
                <a:spcPts val="1280"/>
              </a:lnSpc>
              <a:spcBef>
                <a:spcPts val="100"/>
              </a:spcBef>
              <a:tabLst>
                <a:tab pos="676910" algn="l"/>
              </a:tabLst>
            </a:pPr>
            <a:r>
              <a:rPr dirty="0" sz="1200">
                <a:latin typeface="Arial"/>
                <a:cs typeface="Arial"/>
              </a:rPr>
              <a:t>x	x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2000"/>
              </a:lnSpc>
              <a:tabLst>
                <a:tab pos="1663064" algn="l"/>
              </a:tabLst>
            </a:pPr>
            <a:r>
              <a:rPr dirty="0" sz="1800" spc="-5">
                <a:latin typeface="Arial"/>
                <a:cs typeface="Arial"/>
              </a:rPr>
              <a:t>d</a:t>
            </a:r>
            <a:r>
              <a:rPr dirty="0" sz="1800" spc="-15">
                <a:latin typeface="Arial"/>
                <a:cs typeface="Arial"/>
              </a:rPr>
              <a:t>o</a:t>
            </a:r>
            <a:r>
              <a:rPr dirty="0" sz="1800" spc="-5">
                <a:latin typeface="Arial"/>
                <a:cs typeface="Arial"/>
              </a:rPr>
              <a:t>ma</a:t>
            </a:r>
            <a:r>
              <a:rPr dirty="0" sz="1800" spc="-15">
                <a:latin typeface="Arial"/>
                <a:cs typeface="Arial"/>
              </a:rPr>
              <a:t>i</a:t>
            </a: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</a:t>
            </a:r>
            <a:r>
              <a:rPr dirty="0" sz="1800" spc="-15">
                <a:latin typeface="Arial"/>
                <a:cs typeface="Arial"/>
              </a:rPr>
              <a:t>b</a:t>
            </a:r>
            <a:r>
              <a:rPr dirty="0" sz="1800" spc="-5">
                <a:latin typeface="Arial"/>
                <a:cs typeface="Arial"/>
              </a:rPr>
              <a:t>j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cts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20">
                <a:latin typeface="Arial"/>
                <a:cs typeface="Arial"/>
              </a:rPr>
              <a:t>x</a:t>
            </a:r>
            <a:r>
              <a:rPr dirty="0" sz="1800" spc="-5">
                <a:latin typeface="Arial"/>
                <a:cs typeface="Arial"/>
              </a:rPr>
              <a:t>treme</a:t>
            </a:r>
            <a:r>
              <a:rPr dirty="0" sz="1800" spc="-1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powerful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989" y="482930"/>
            <a:ext cx="47498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RDDL Principles</a:t>
            </a:r>
            <a:r>
              <a:rPr dirty="0" sz="4400" spc="-75"/>
              <a:t> </a:t>
            </a:r>
            <a:r>
              <a:rPr dirty="0" sz="4400"/>
              <a:t>III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6517"/>
            <a:ext cx="6243955" cy="438975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Goal + General (PO)MDP</a:t>
            </a:r>
            <a:r>
              <a:rPr dirty="0" sz="2800" spc="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objectives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0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Arbitrary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reward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goals, numerical preferences (c.f., PDDL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3.0)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Finite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horizon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Discounted or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undiscounted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State/action</a:t>
            </a:r>
            <a:r>
              <a:rPr dirty="0" sz="2800" spc="-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constraints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Encode legal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actions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(concurrent) action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preconditions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84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Assert state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invariants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 spc="-5">
                <a:latin typeface="Arial"/>
                <a:cs typeface="Arial"/>
              </a:rPr>
              <a:t>e.g., </a:t>
            </a:r>
            <a:r>
              <a:rPr dirty="0" sz="2000">
                <a:latin typeface="Arial"/>
                <a:cs typeface="Arial"/>
              </a:rPr>
              <a:t>a package cannot be in </a:t>
            </a:r>
            <a:r>
              <a:rPr dirty="0" sz="2000" spc="-5">
                <a:latin typeface="Arial"/>
                <a:cs typeface="Arial"/>
              </a:rPr>
              <a:t>two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locations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1270" y="1743837"/>
            <a:ext cx="406272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RDDL</a:t>
            </a:r>
            <a:r>
              <a:rPr dirty="0" sz="4400" spc="-60"/>
              <a:t> </a:t>
            </a:r>
            <a:r>
              <a:rPr dirty="0" sz="4400" spc="-5"/>
              <a:t>Grammar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728597" y="3051429"/>
            <a:ext cx="5686425" cy="2056764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452755" marR="443865" indent="675005">
              <a:lnSpc>
                <a:spcPts val="3070"/>
              </a:lnSpc>
              <a:spcBef>
                <a:spcPts val="844"/>
              </a:spcBef>
            </a:pPr>
            <a:r>
              <a:rPr dirty="0" sz="3200" spc="-5">
                <a:solidFill>
                  <a:srgbClr val="FF0000"/>
                </a:solidFill>
                <a:latin typeface="Arial"/>
                <a:cs typeface="Arial"/>
              </a:rPr>
              <a:t>Let’s examine </a:t>
            </a:r>
            <a:r>
              <a:rPr dirty="0" sz="3200">
                <a:solidFill>
                  <a:srgbClr val="FF0000"/>
                </a:solidFill>
                <a:latin typeface="Arial"/>
                <a:cs typeface="Arial"/>
              </a:rPr>
              <a:t>BNF  </a:t>
            </a:r>
            <a:r>
              <a:rPr dirty="0" sz="3200" spc="-5">
                <a:solidFill>
                  <a:srgbClr val="FF0000"/>
                </a:solidFill>
                <a:latin typeface="Arial"/>
                <a:cs typeface="Arial"/>
              </a:rPr>
              <a:t>grammar </a:t>
            </a:r>
            <a:r>
              <a:rPr dirty="0" sz="320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dirty="0" sz="3200" spc="-5">
                <a:solidFill>
                  <a:srgbClr val="FF0000"/>
                </a:solidFill>
                <a:latin typeface="Arial"/>
                <a:cs typeface="Arial"/>
              </a:rPr>
              <a:t>infinite</a:t>
            </a:r>
            <a:r>
              <a:rPr dirty="0" sz="3200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Arial"/>
                <a:cs typeface="Arial"/>
              </a:rPr>
              <a:t>tedium!</a:t>
            </a:r>
            <a:endParaRPr sz="3200">
              <a:latin typeface="Arial"/>
              <a:cs typeface="Arial"/>
            </a:endParaRPr>
          </a:p>
          <a:p>
            <a:pPr marL="12700" marR="5080" indent="1420495">
              <a:lnSpc>
                <a:spcPts val="3070"/>
              </a:lnSpc>
              <a:spcBef>
                <a:spcPts val="2935"/>
              </a:spcBef>
            </a:pPr>
            <a:r>
              <a:rPr dirty="0" sz="3200">
                <a:solidFill>
                  <a:srgbClr val="333399"/>
                </a:solidFill>
                <a:latin typeface="Arial"/>
                <a:cs typeface="Arial"/>
              </a:rPr>
              <a:t>OK, maybe </a:t>
            </a:r>
            <a:r>
              <a:rPr dirty="0" sz="3200" spc="-5">
                <a:solidFill>
                  <a:srgbClr val="333399"/>
                </a:solidFill>
                <a:latin typeface="Arial"/>
                <a:cs typeface="Arial"/>
              </a:rPr>
              <a:t>not.  </a:t>
            </a:r>
            <a:r>
              <a:rPr dirty="0" sz="3200">
                <a:solidFill>
                  <a:srgbClr val="333399"/>
                </a:solidFill>
                <a:latin typeface="Arial"/>
                <a:cs typeface="Arial"/>
              </a:rPr>
              <a:t>(Grammar </a:t>
            </a:r>
            <a:r>
              <a:rPr dirty="0" u="heavy" sz="3200" spc="-5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online</a:t>
            </a:r>
            <a:r>
              <a:rPr dirty="0" sz="3200" spc="-5">
                <a:solidFill>
                  <a:srgbClr val="009999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3200">
                <a:solidFill>
                  <a:srgbClr val="333399"/>
                </a:solidFill>
                <a:latin typeface="Arial"/>
                <a:cs typeface="Arial"/>
              </a:rPr>
              <a:t>if you want</a:t>
            </a:r>
            <a:r>
              <a:rPr dirty="0" sz="3200" spc="-1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333399"/>
                </a:solidFill>
                <a:latin typeface="Arial"/>
                <a:cs typeface="Arial"/>
              </a:rPr>
              <a:t>it.)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2501" y="2502788"/>
            <a:ext cx="415925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Arial"/>
                <a:cs typeface="Arial"/>
              </a:rPr>
              <a:t>RDDL</a:t>
            </a:r>
            <a:r>
              <a:rPr dirty="0" sz="4400" spc="-75">
                <a:latin typeface="Arial"/>
                <a:cs typeface="Arial"/>
              </a:rPr>
              <a:t> </a:t>
            </a:r>
            <a:r>
              <a:rPr dirty="0" sz="4400">
                <a:latin typeface="Arial"/>
                <a:cs typeface="Arial"/>
              </a:rPr>
              <a:t>Examples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7341" y="3907917"/>
            <a:ext cx="444754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9770" marR="5080" indent="-687705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0000"/>
                </a:solidFill>
                <a:latin typeface="Arial"/>
                <a:cs typeface="Arial"/>
              </a:rPr>
              <a:t>Easiest </a:t>
            </a:r>
            <a:r>
              <a:rPr dirty="0" sz="360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36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0000"/>
                </a:solidFill>
                <a:latin typeface="Arial"/>
                <a:cs typeface="Arial"/>
              </a:rPr>
              <a:t>understand  RDDL in</a:t>
            </a:r>
            <a:r>
              <a:rPr dirty="0" sz="36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0000"/>
                </a:solidFill>
                <a:latin typeface="Arial"/>
                <a:cs typeface="Arial"/>
              </a:rPr>
              <a:t>use…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062" y="240233"/>
            <a:ext cx="77978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How </a:t>
            </a:r>
            <a:r>
              <a:rPr dirty="0"/>
              <a:t>to </a:t>
            </a:r>
            <a:r>
              <a:rPr dirty="0" spc="-5"/>
              <a:t>Represent Factored</a:t>
            </a:r>
            <a:r>
              <a:rPr dirty="0" spc="80"/>
              <a:t> </a:t>
            </a:r>
            <a:r>
              <a:rPr dirty="0" spc="-5"/>
              <a:t>MDP?</a:t>
            </a:r>
          </a:p>
        </p:txBody>
      </p:sp>
      <p:sp>
        <p:nvSpPr>
          <p:cNvPr id="3" name="object 3"/>
          <p:cNvSpPr/>
          <p:nvPr/>
        </p:nvSpPr>
        <p:spPr>
          <a:xfrm>
            <a:off x="309436" y="1086406"/>
            <a:ext cx="8482830" cy="3660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26896" y="4814407"/>
            <a:ext cx="2456110" cy="1877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77000" y="4838700"/>
            <a:ext cx="762000" cy="165100"/>
          </a:xfrm>
          <a:custGeom>
            <a:avLst/>
            <a:gdLst/>
            <a:ahLst/>
            <a:cxnLst/>
            <a:rect l="l" t="t" r="r" b="b"/>
            <a:pathLst>
              <a:path w="762000" h="165100">
                <a:moveTo>
                  <a:pt x="0" y="165100"/>
                </a:moveTo>
                <a:lnTo>
                  <a:pt x="762000" y="165100"/>
                </a:lnTo>
                <a:lnTo>
                  <a:pt x="762000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557009" y="4817491"/>
            <a:ext cx="559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Times New Roman"/>
                <a:cs typeface="Times New Roman"/>
              </a:rPr>
              <a:t>P</a:t>
            </a:r>
            <a:r>
              <a:rPr dirty="0" sz="1200" spc="-20" i="1">
                <a:latin typeface="Times New Roman"/>
                <a:cs typeface="Times New Roman"/>
              </a:rPr>
              <a:t>(</a:t>
            </a:r>
            <a:r>
              <a:rPr dirty="0" sz="1200" i="1">
                <a:latin typeface="Times New Roman"/>
                <a:cs typeface="Times New Roman"/>
              </a:rPr>
              <a:t>p</a:t>
            </a:r>
            <a:r>
              <a:rPr dirty="0" sz="1200" spc="-5" i="1">
                <a:latin typeface="Times New Roman"/>
                <a:cs typeface="Times New Roman"/>
              </a:rPr>
              <a:t>’</a:t>
            </a:r>
            <a:r>
              <a:rPr dirty="0" sz="1200" spc="-10" i="1">
                <a:latin typeface="Times New Roman"/>
                <a:cs typeface="Times New Roman"/>
              </a:rPr>
              <a:t>|</a:t>
            </a:r>
            <a:r>
              <a:rPr dirty="0" sz="1200" i="1">
                <a:latin typeface="Times New Roman"/>
                <a:cs typeface="Times New Roman"/>
              </a:rPr>
              <a:t>p,r)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777" y="284429"/>
            <a:ext cx="43154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RDDL</a:t>
            </a:r>
            <a:r>
              <a:rPr dirty="0" sz="4400" spc="-75"/>
              <a:t> </a:t>
            </a:r>
            <a:r>
              <a:rPr dirty="0" sz="4400"/>
              <a:t>Equivalent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0954" y="1224850"/>
            <a:ext cx="8666273" cy="5175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04101" y="2070100"/>
            <a:ext cx="1998980" cy="1614805"/>
          </a:xfrm>
          <a:custGeom>
            <a:avLst/>
            <a:gdLst/>
            <a:ahLst/>
            <a:cxnLst/>
            <a:rect l="l" t="t" r="r" b="b"/>
            <a:pathLst>
              <a:path w="1998979" h="1614804">
                <a:moveTo>
                  <a:pt x="1731899" y="0"/>
                </a:moveTo>
                <a:lnTo>
                  <a:pt x="499999" y="0"/>
                </a:lnTo>
                <a:lnTo>
                  <a:pt x="452052" y="4296"/>
                </a:lnTo>
                <a:lnTo>
                  <a:pt x="406928" y="16682"/>
                </a:lnTo>
                <a:lnTo>
                  <a:pt x="365378" y="36406"/>
                </a:lnTo>
                <a:lnTo>
                  <a:pt x="328157" y="62716"/>
                </a:lnTo>
                <a:lnTo>
                  <a:pt x="296015" y="94858"/>
                </a:lnTo>
                <a:lnTo>
                  <a:pt x="269705" y="132080"/>
                </a:lnTo>
                <a:lnTo>
                  <a:pt x="249981" y="173629"/>
                </a:lnTo>
                <a:lnTo>
                  <a:pt x="237595" y="218753"/>
                </a:lnTo>
                <a:lnTo>
                  <a:pt x="233299" y="266700"/>
                </a:lnTo>
                <a:lnTo>
                  <a:pt x="233299" y="933450"/>
                </a:lnTo>
                <a:lnTo>
                  <a:pt x="0" y="1614551"/>
                </a:lnTo>
                <a:lnTo>
                  <a:pt x="233299" y="1333500"/>
                </a:lnTo>
                <a:lnTo>
                  <a:pt x="1998599" y="1333500"/>
                </a:lnTo>
                <a:lnTo>
                  <a:pt x="1998599" y="266700"/>
                </a:lnTo>
                <a:lnTo>
                  <a:pt x="1994302" y="218753"/>
                </a:lnTo>
                <a:lnTo>
                  <a:pt x="1981916" y="173629"/>
                </a:lnTo>
                <a:lnTo>
                  <a:pt x="1962192" y="132080"/>
                </a:lnTo>
                <a:lnTo>
                  <a:pt x="1935882" y="94858"/>
                </a:lnTo>
                <a:lnTo>
                  <a:pt x="1903740" y="62716"/>
                </a:lnTo>
                <a:lnTo>
                  <a:pt x="1866519" y="36406"/>
                </a:lnTo>
                <a:lnTo>
                  <a:pt x="1824969" y="16682"/>
                </a:lnTo>
                <a:lnTo>
                  <a:pt x="1779845" y="4296"/>
                </a:lnTo>
                <a:lnTo>
                  <a:pt x="1731899" y="0"/>
                </a:lnTo>
                <a:close/>
              </a:path>
              <a:path w="1998979" h="1614804">
                <a:moveTo>
                  <a:pt x="1998599" y="1333500"/>
                </a:moveTo>
                <a:lnTo>
                  <a:pt x="233299" y="1333500"/>
                </a:lnTo>
                <a:lnTo>
                  <a:pt x="237595" y="1381446"/>
                </a:lnTo>
                <a:lnTo>
                  <a:pt x="249981" y="1426570"/>
                </a:lnTo>
                <a:lnTo>
                  <a:pt x="269705" y="1468120"/>
                </a:lnTo>
                <a:lnTo>
                  <a:pt x="296015" y="1505341"/>
                </a:lnTo>
                <a:lnTo>
                  <a:pt x="328157" y="1537483"/>
                </a:lnTo>
                <a:lnTo>
                  <a:pt x="365378" y="1563793"/>
                </a:lnTo>
                <a:lnTo>
                  <a:pt x="406928" y="1583517"/>
                </a:lnTo>
                <a:lnTo>
                  <a:pt x="452052" y="1595903"/>
                </a:lnTo>
                <a:lnTo>
                  <a:pt x="499999" y="1600200"/>
                </a:lnTo>
                <a:lnTo>
                  <a:pt x="1731899" y="1600200"/>
                </a:lnTo>
                <a:lnTo>
                  <a:pt x="1779845" y="1595903"/>
                </a:lnTo>
                <a:lnTo>
                  <a:pt x="1824969" y="1583517"/>
                </a:lnTo>
                <a:lnTo>
                  <a:pt x="1866519" y="1563793"/>
                </a:lnTo>
                <a:lnTo>
                  <a:pt x="1903740" y="1537483"/>
                </a:lnTo>
                <a:lnTo>
                  <a:pt x="1935882" y="1505341"/>
                </a:lnTo>
                <a:lnTo>
                  <a:pt x="1962192" y="1468120"/>
                </a:lnTo>
                <a:lnTo>
                  <a:pt x="1981916" y="1426570"/>
                </a:lnTo>
                <a:lnTo>
                  <a:pt x="1994302" y="1381446"/>
                </a:lnTo>
                <a:lnTo>
                  <a:pt x="1998599" y="13335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04101" y="2070100"/>
            <a:ext cx="1998980" cy="1614805"/>
          </a:xfrm>
          <a:custGeom>
            <a:avLst/>
            <a:gdLst/>
            <a:ahLst/>
            <a:cxnLst/>
            <a:rect l="l" t="t" r="r" b="b"/>
            <a:pathLst>
              <a:path w="1998979" h="1614804">
                <a:moveTo>
                  <a:pt x="233299" y="266700"/>
                </a:moveTo>
                <a:lnTo>
                  <a:pt x="237595" y="218753"/>
                </a:lnTo>
                <a:lnTo>
                  <a:pt x="249981" y="173629"/>
                </a:lnTo>
                <a:lnTo>
                  <a:pt x="269705" y="132080"/>
                </a:lnTo>
                <a:lnTo>
                  <a:pt x="296015" y="94858"/>
                </a:lnTo>
                <a:lnTo>
                  <a:pt x="328157" y="62716"/>
                </a:lnTo>
                <a:lnTo>
                  <a:pt x="365378" y="36406"/>
                </a:lnTo>
                <a:lnTo>
                  <a:pt x="406928" y="16682"/>
                </a:lnTo>
                <a:lnTo>
                  <a:pt x="452052" y="4296"/>
                </a:lnTo>
                <a:lnTo>
                  <a:pt x="499999" y="0"/>
                </a:lnTo>
                <a:lnTo>
                  <a:pt x="527557" y="0"/>
                </a:lnTo>
                <a:lnTo>
                  <a:pt x="968882" y="0"/>
                </a:lnTo>
                <a:lnTo>
                  <a:pt x="1731899" y="0"/>
                </a:lnTo>
                <a:lnTo>
                  <a:pt x="1779845" y="4296"/>
                </a:lnTo>
                <a:lnTo>
                  <a:pt x="1824969" y="16682"/>
                </a:lnTo>
                <a:lnTo>
                  <a:pt x="1866519" y="36406"/>
                </a:lnTo>
                <a:lnTo>
                  <a:pt x="1903740" y="62716"/>
                </a:lnTo>
                <a:lnTo>
                  <a:pt x="1935882" y="94858"/>
                </a:lnTo>
                <a:lnTo>
                  <a:pt x="1962192" y="132079"/>
                </a:lnTo>
                <a:lnTo>
                  <a:pt x="1981916" y="173629"/>
                </a:lnTo>
                <a:lnTo>
                  <a:pt x="1994302" y="218753"/>
                </a:lnTo>
                <a:lnTo>
                  <a:pt x="1998599" y="266700"/>
                </a:lnTo>
                <a:lnTo>
                  <a:pt x="1998599" y="933450"/>
                </a:lnTo>
                <a:lnTo>
                  <a:pt x="1998599" y="1333500"/>
                </a:lnTo>
                <a:lnTo>
                  <a:pt x="1994302" y="1381446"/>
                </a:lnTo>
                <a:lnTo>
                  <a:pt x="1981916" y="1426570"/>
                </a:lnTo>
                <a:lnTo>
                  <a:pt x="1962192" y="1468119"/>
                </a:lnTo>
                <a:lnTo>
                  <a:pt x="1935882" y="1505341"/>
                </a:lnTo>
                <a:lnTo>
                  <a:pt x="1903740" y="1537483"/>
                </a:lnTo>
                <a:lnTo>
                  <a:pt x="1866519" y="1563793"/>
                </a:lnTo>
                <a:lnTo>
                  <a:pt x="1824969" y="1583517"/>
                </a:lnTo>
                <a:lnTo>
                  <a:pt x="1779845" y="1595903"/>
                </a:lnTo>
                <a:lnTo>
                  <a:pt x="1731899" y="1600200"/>
                </a:lnTo>
                <a:lnTo>
                  <a:pt x="968882" y="1600200"/>
                </a:lnTo>
                <a:lnTo>
                  <a:pt x="527557" y="1600200"/>
                </a:lnTo>
                <a:lnTo>
                  <a:pt x="499999" y="1600200"/>
                </a:lnTo>
                <a:lnTo>
                  <a:pt x="452052" y="1595903"/>
                </a:lnTo>
                <a:lnTo>
                  <a:pt x="406928" y="1583517"/>
                </a:lnTo>
                <a:lnTo>
                  <a:pt x="365378" y="1563793"/>
                </a:lnTo>
                <a:lnTo>
                  <a:pt x="328157" y="1537483"/>
                </a:lnTo>
                <a:lnTo>
                  <a:pt x="296015" y="1505341"/>
                </a:lnTo>
                <a:lnTo>
                  <a:pt x="269705" y="1468120"/>
                </a:lnTo>
                <a:lnTo>
                  <a:pt x="249981" y="1426570"/>
                </a:lnTo>
                <a:lnTo>
                  <a:pt x="237595" y="1381446"/>
                </a:lnTo>
                <a:lnTo>
                  <a:pt x="233299" y="1333500"/>
                </a:lnTo>
                <a:lnTo>
                  <a:pt x="0" y="1614551"/>
                </a:lnTo>
                <a:lnTo>
                  <a:pt x="233299" y="933450"/>
                </a:lnTo>
                <a:lnTo>
                  <a:pt x="233299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62825" y="2175764"/>
            <a:ext cx="131762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317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Can think </a:t>
            </a:r>
            <a:r>
              <a:rPr dirty="0" sz="180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transition  distributions  as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“</a:t>
            </a:r>
            <a:r>
              <a:rPr dirty="0" sz="1800" spc="-5" i="1">
                <a:latin typeface="Arial"/>
                <a:cs typeface="Arial"/>
              </a:rPr>
              <a:t>sampling  </a:t>
            </a:r>
            <a:r>
              <a:rPr dirty="0" sz="1800" spc="-5" i="1">
                <a:latin typeface="Arial"/>
                <a:cs typeface="Arial"/>
              </a:rPr>
              <a:t>instructions”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706" y="514934"/>
            <a:ext cx="73964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 Discrete-Continuous</a:t>
            </a:r>
            <a:r>
              <a:rPr dirty="0" spc="45"/>
              <a:t> </a:t>
            </a:r>
            <a:r>
              <a:rPr dirty="0" spc="-5"/>
              <a:t>POMDP?</a:t>
            </a:r>
          </a:p>
        </p:txBody>
      </p:sp>
      <p:sp>
        <p:nvSpPr>
          <p:cNvPr id="3" name="object 3"/>
          <p:cNvSpPr/>
          <p:nvPr/>
        </p:nvSpPr>
        <p:spPr>
          <a:xfrm>
            <a:off x="126641" y="1722148"/>
            <a:ext cx="8857851" cy="3595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97273" y="4114800"/>
            <a:ext cx="1465580" cy="457200"/>
          </a:xfrm>
          <a:custGeom>
            <a:avLst/>
            <a:gdLst/>
            <a:ahLst/>
            <a:cxnLst/>
            <a:rect l="l" t="t" r="r" b="b"/>
            <a:pathLst>
              <a:path w="1465579" h="457200">
                <a:moveTo>
                  <a:pt x="1389126" y="0"/>
                </a:moveTo>
                <a:lnTo>
                  <a:pt x="550926" y="0"/>
                </a:lnTo>
                <a:lnTo>
                  <a:pt x="521285" y="5994"/>
                </a:lnTo>
                <a:lnTo>
                  <a:pt x="497062" y="22336"/>
                </a:lnTo>
                <a:lnTo>
                  <a:pt x="480720" y="46559"/>
                </a:lnTo>
                <a:lnTo>
                  <a:pt x="474725" y="76200"/>
                </a:lnTo>
                <a:lnTo>
                  <a:pt x="0" y="179324"/>
                </a:lnTo>
                <a:lnTo>
                  <a:pt x="474725" y="190500"/>
                </a:lnTo>
                <a:lnTo>
                  <a:pt x="474725" y="381000"/>
                </a:lnTo>
                <a:lnTo>
                  <a:pt x="480720" y="410640"/>
                </a:lnTo>
                <a:lnTo>
                  <a:pt x="497062" y="434863"/>
                </a:lnTo>
                <a:lnTo>
                  <a:pt x="521285" y="451205"/>
                </a:lnTo>
                <a:lnTo>
                  <a:pt x="550926" y="457200"/>
                </a:lnTo>
                <a:lnTo>
                  <a:pt x="1389126" y="457200"/>
                </a:lnTo>
                <a:lnTo>
                  <a:pt x="1418766" y="451205"/>
                </a:lnTo>
                <a:lnTo>
                  <a:pt x="1442989" y="434863"/>
                </a:lnTo>
                <a:lnTo>
                  <a:pt x="1459331" y="410640"/>
                </a:lnTo>
                <a:lnTo>
                  <a:pt x="1465326" y="381000"/>
                </a:lnTo>
                <a:lnTo>
                  <a:pt x="1465326" y="76200"/>
                </a:lnTo>
                <a:lnTo>
                  <a:pt x="1459331" y="46559"/>
                </a:lnTo>
                <a:lnTo>
                  <a:pt x="1442989" y="22336"/>
                </a:lnTo>
                <a:lnTo>
                  <a:pt x="1418766" y="5994"/>
                </a:lnTo>
                <a:lnTo>
                  <a:pt x="1389126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97273" y="4114800"/>
            <a:ext cx="1465580" cy="457200"/>
          </a:xfrm>
          <a:custGeom>
            <a:avLst/>
            <a:gdLst/>
            <a:ahLst/>
            <a:cxnLst/>
            <a:rect l="l" t="t" r="r" b="b"/>
            <a:pathLst>
              <a:path w="1465579" h="457200">
                <a:moveTo>
                  <a:pt x="474725" y="76200"/>
                </a:moveTo>
                <a:lnTo>
                  <a:pt x="480720" y="46559"/>
                </a:lnTo>
                <a:lnTo>
                  <a:pt x="497062" y="22336"/>
                </a:lnTo>
                <a:lnTo>
                  <a:pt x="521285" y="5994"/>
                </a:lnTo>
                <a:lnTo>
                  <a:pt x="550926" y="0"/>
                </a:lnTo>
                <a:lnTo>
                  <a:pt x="639826" y="0"/>
                </a:lnTo>
                <a:lnTo>
                  <a:pt x="887476" y="0"/>
                </a:lnTo>
                <a:lnTo>
                  <a:pt x="1389126" y="0"/>
                </a:lnTo>
                <a:lnTo>
                  <a:pt x="1418766" y="5994"/>
                </a:lnTo>
                <a:lnTo>
                  <a:pt x="1442989" y="22336"/>
                </a:lnTo>
                <a:lnTo>
                  <a:pt x="1459331" y="46559"/>
                </a:lnTo>
                <a:lnTo>
                  <a:pt x="1465326" y="76200"/>
                </a:lnTo>
                <a:lnTo>
                  <a:pt x="1465326" y="190500"/>
                </a:lnTo>
                <a:lnTo>
                  <a:pt x="1465326" y="381000"/>
                </a:lnTo>
                <a:lnTo>
                  <a:pt x="1459331" y="410640"/>
                </a:lnTo>
                <a:lnTo>
                  <a:pt x="1442989" y="434863"/>
                </a:lnTo>
                <a:lnTo>
                  <a:pt x="1418766" y="451205"/>
                </a:lnTo>
                <a:lnTo>
                  <a:pt x="1389126" y="457200"/>
                </a:lnTo>
                <a:lnTo>
                  <a:pt x="887476" y="457200"/>
                </a:lnTo>
                <a:lnTo>
                  <a:pt x="639826" y="457200"/>
                </a:lnTo>
                <a:lnTo>
                  <a:pt x="550926" y="457200"/>
                </a:lnTo>
                <a:lnTo>
                  <a:pt x="521285" y="451205"/>
                </a:lnTo>
                <a:lnTo>
                  <a:pt x="497062" y="434863"/>
                </a:lnTo>
                <a:lnTo>
                  <a:pt x="480720" y="410640"/>
                </a:lnTo>
                <a:lnTo>
                  <a:pt x="474725" y="381000"/>
                </a:lnTo>
                <a:lnTo>
                  <a:pt x="474725" y="190500"/>
                </a:lnTo>
                <a:lnTo>
                  <a:pt x="0" y="179324"/>
                </a:lnTo>
                <a:lnTo>
                  <a:pt x="474725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00396" y="4164838"/>
            <a:ext cx="736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Inte</a:t>
            </a:r>
            <a:r>
              <a:rPr dirty="0" sz="1800" spc="-15">
                <a:latin typeface="Arial"/>
                <a:cs typeface="Arial"/>
              </a:rPr>
              <a:t>g</a:t>
            </a:r>
            <a:r>
              <a:rPr dirty="0" sz="1800" spc="-5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24400" y="1752600"/>
            <a:ext cx="1430655" cy="685800"/>
          </a:xfrm>
          <a:custGeom>
            <a:avLst/>
            <a:gdLst/>
            <a:ahLst/>
            <a:cxnLst/>
            <a:rect l="l" t="t" r="r" b="b"/>
            <a:pathLst>
              <a:path w="1430654" h="685800">
                <a:moveTo>
                  <a:pt x="876300" y="0"/>
                </a:moveTo>
                <a:lnTo>
                  <a:pt x="114300" y="0"/>
                </a:lnTo>
                <a:lnTo>
                  <a:pt x="69812" y="8983"/>
                </a:lnTo>
                <a:lnTo>
                  <a:pt x="33480" y="33480"/>
                </a:lnTo>
                <a:lnTo>
                  <a:pt x="8983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3" y="615987"/>
                </a:lnTo>
                <a:lnTo>
                  <a:pt x="33480" y="652319"/>
                </a:lnTo>
                <a:lnTo>
                  <a:pt x="69812" y="676816"/>
                </a:lnTo>
                <a:lnTo>
                  <a:pt x="114300" y="685800"/>
                </a:lnTo>
                <a:lnTo>
                  <a:pt x="876300" y="685800"/>
                </a:lnTo>
                <a:lnTo>
                  <a:pt x="920787" y="676816"/>
                </a:lnTo>
                <a:lnTo>
                  <a:pt x="957119" y="652319"/>
                </a:lnTo>
                <a:lnTo>
                  <a:pt x="981616" y="615987"/>
                </a:lnTo>
                <a:lnTo>
                  <a:pt x="990600" y="571500"/>
                </a:lnTo>
                <a:lnTo>
                  <a:pt x="990600" y="285750"/>
                </a:lnTo>
                <a:lnTo>
                  <a:pt x="1399951" y="285750"/>
                </a:lnTo>
                <a:lnTo>
                  <a:pt x="990600" y="114300"/>
                </a:lnTo>
                <a:lnTo>
                  <a:pt x="981616" y="69812"/>
                </a:lnTo>
                <a:lnTo>
                  <a:pt x="957119" y="33480"/>
                </a:lnTo>
                <a:lnTo>
                  <a:pt x="920787" y="8983"/>
                </a:lnTo>
                <a:lnTo>
                  <a:pt x="876300" y="0"/>
                </a:lnTo>
                <a:close/>
              </a:path>
              <a:path w="1430654" h="685800">
                <a:moveTo>
                  <a:pt x="1399951" y="285750"/>
                </a:moveTo>
                <a:lnTo>
                  <a:pt x="990600" y="285750"/>
                </a:lnTo>
                <a:lnTo>
                  <a:pt x="1430274" y="298450"/>
                </a:lnTo>
                <a:lnTo>
                  <a:pt x="1399951" y="28575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24400" y="1752600"/>
            <a:ext cx="1430655" cy="685800"/>
          </a:xfrm>
          <a:custGeom>
            <a:avLst/>
            <a:gdLst/>
            <a:ahLst/>
            <a:cxnLst/>
            <a:rect l="l" t="t" r="r" b="b"/>
            <a:pathLst>
              <a:path w="1430654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577850" y="0"/>
                </a:lnTo>
                <a:lnTo>
                  <a:pt x="825500" y="0"/>
                </a:lnTo>
                <a:lnTo>
                  <a:pt x="876300" y="0"/>
                </a:lnTo>
                <a:lnTo>
                  <a:pt x="920787" y="8983"/>
                </a:lnTo>
                <a:lnTo>
                  <a:pt x="957119" y="33480"/>
                </a:lnTo>
                <a:lnTo>
                  <a:pt x="981616" y="69812"/>
                </a:lnTo>
                <a:lnTo>
                  <a:pt x="990600" y="114300"/>
                </a:lnTo>
                <a:lnTo>
                  <a:pt x="1430274" y="298450"/>
                </a:lnTo>
                <a:lnTo>
                  <a:pt x="990600" y="285750"/>
                </a:lnTo>
                <a:lnTo>
                  <a:pt x="990600" y="571500"/>
                </a:lnTo>
                <a:lnTo>
                  <a:pt x="981616" y="615987"/>
                </a:lnTo>
                <a:lnTo>
                  <a:pt x="957119" y="652319"/>
                </a:lnTo>
                <a:lnTo>
                  <a:pt x="920787" y="676816"/>
                </a:lnTo>
                <a:lnTo>
                  <a:pt x="876300" y="685800"/>
                </a:lnTo>
                <a:lnTo>
                  <a:pt x="825500" y="685800"/>
                </a:lnTo>
                <a:lnTo>
                  <a:pt x="57785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28575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71465" y="1813305"/>
            <a:ext cx="6965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Multi-  </a:t>
            </a:r>
            <a:r>
              <a:rPr dirty="0" sz="1800" spc="-5">
                <a:latin typeface="Arial"/>
                <a:cs typeface="Arial"/>
              </a:rPr>
              <a:t>va</a:t>
            </a:r>
            <a:r>
              <a:rPr dirty="0" sz="1800" spc="-15">
                <a:latin typeface="Arial"/>
                <a:cs typeface="Arial"/>
              </a:rPr>
              <a:t>l</a:t>
            </a:r>
            <a:r>
              <a:rPr dirty="0" sz="1800" spc="-5">
                <a:latin typeface="Arial"/>
                <a:cs typeface="Arial"/>
              </a:rPr>
              <a:t>u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67600" y="3141598"/>
            <a:ext cx="1524000" cy="668655"/>
          </a:xfrm>
          <a:custGeom>
            <a:avLst/>
            <a:gdLst/>
            <a:ahLst/>
            <a:cxnLst/>
            <a:rect l="l" t="t" r="r" b="b"/>
            <a:pathLst>
              <a:path w="1524000" h="668654">
                <a:moveTo>
                  <a:pt x="1447800" y="211200"/>
                </a:moveTo>
                <a:lnTo>
                  <a:pt x="76200" y="211200"/>
                </a:lnTo>
                <a:lnTo>
                  <a:pt x="46559" y="217195"/>
                </a:lnTo>
                <a:lnTo>
                  <a:pt x="22336" y="233537"/>
                </a:lnTo>
                <a:lnTo>
                  <a:pt x="5994" y="257760"/>
                </a:lnTo>
                <a:lnTo>
                  <a:pt x="0" y="287400"/>
                </a:lnTo>
                <a:lnTo>
                  <a:pt x="0" y="592201"/>
                </a:lnTo>
                <a:lnTo>
                  <a:pt x="5994" y="621841"/>
                </a:lnTo>
                <a:lnTo>
                  <a:pt x="22336" y="646064"/>
                </a:lnTo>
                <a:lnTo>
                  <a:pt x="46559" y="662406"/>
                </a:lnTo>
                <a:lnTo>
                  <a:pt x="76200" y="668401"/>
                </a:lnTo>
                <a:lnTo>
                  <a:pt x="1447800" y="668401"/>
                </a:lnTo>
                <a:lnTo>
                  <a:pt x="1477440" y="662406"/>
                </a:lnTo>
                <a:lnTo>
                  <a:pt x="1501663" y="646064"/>
                </a:lnTo>
                <a:lnTo>
                  <a:pt x="1518005" y="621841"/>
                </a:lnTo>
                <a:lnTo>
                  <a:pt x="1524000" y="592201"/>
                </a:lnTo>
                <a:lnTo>
                  <a:pt x="1524000" y="287400"/>
                </a:lnTo>
                <a:lnTo>
                  <a:pt x="1518005" y="257760"/>
                </a:lnTo>
                <a:lnTo>
                  <a:pt x="1501663" y="233537"/>
                </a:lnTo>
                <a:lnTo>
                  <a:pt x="1477440" y="217195"/>
                </a:lnTo>
                <a:lnTo>
                  <a:pt x="1447800" y="211200"/>
                </a:lnTo>
                <a:close/>
              </a:path>
              <a:path w="1524000" h="668654">
                <a:moveTo>
                  <a:pt x="1252727" y="0"/>
                </a:moveTo>
                <a:lnTo>
                  <a:pt x="889000" y="211200"/>
                </a:lnTo>
                <a:lnTo>
                  <a:pt x="1270000" y="211200"/>
                </a:lnTo>
                <a:lnTo>
                  <a:pt x="1252727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67600" y="3141598"/>
            <a:ext cx="1524000" cy="668655"/>
          </a:xfrm>
          <a:custGeom>
            <a:avLst/>
            <a:gdLst/>
            <a:ahLst/>
            <a:cxnLst/>
            <a:rect l="l" t="t" r="r" b="b"/>
            <a:pathLst>
              <a:path w="1524000" h="668654">
                <a:moveTo>
                  <a:pt x="0" y="287400"/>
                </a:moveTo>
                <a:lnTo>
                  <a:pt x="5994" y="257760"/>
                </a:lnTo>
                <a:lnTo>
                  <a:pt x="22336" y="233537"/>
                </a:lnTo>
                <a:lnTo>
                  <a:pt x="46559" y="217195"/>
                </a:lnTo>
                <a:lnTo>
                  <a:pt x="76200" y="211200"/>
                </a:lnTo>
                <a:lnTo>
                  <a:pt x="889000" y="211200"/>
                </a:lnTo>
                <a:lnTo>
                  <a:pt x="1252727" y="0"/>
                </a:lnTo>
                <a:lnTo>
                  <a:pt x="1270000" y="211200"/>
                </a:lnTo>
                <a:lnTo>
                  <a:pt x="1447800" y="211200"/>
                </a:lnTo>
                <a:lnTo>
                  <a:pt x="1477440" y="217195"/>
                </a:lnTo>
                <a:lnTo>
                  <a:pt x="1501663" y="233537"/>
                </a:lnTo>
                <a:lnTo>
                  <a:pt x="1518005" y="257760"/>
                </a:lnTo>
                <a:lnTo>
                  <a:pt x="1524000" y="287400"/>
                </a:lnTo>
                <a:lnTo>
                  <a:pt x="1524000" y="401700"/>
                </a:lnTo>
                <a:lnTo>
                  <a:pt x="1524000" y="592201"/>
                </a:lnTo>
                <a:lnTo>
                  <a:pt x="1518005" y="621841"/>
                </a:lnTo>
                <a:lnTo>
                  <a:pt x="1501663" y="646064"/>
                </a:lnTo>
                <a:lnTo>
                  <a:pt x="1477440" y="662406"/>
                </a:lnTo>
                <a:lnTo>
                  <a:pt x="1447800" y="668401"/>
                </a:lnTo>
                <a:lnTo>
                  <a:pt x="1270000" y="668401"/>
                </a:lnTo>
                <a:lnTo>
                  <a:pt x="889000" y="668401"/>
                </a:lnTo>
                <a:lnTo>
                  <a:pt x="76200" y="668401"/>
                </a:lnTo>
                <a:lnTo>
                  <a:pt x="46559" y="662406"/>
                </a:lnTo>
                <a:lnTo>
                  <a:pt x="22336" y="646064"/>
                </a:lnTo>
                <a:lnTo>
                  <a:pt x="5994" y="621841"/>
                </a:lnTo>
                <a:lnTo>
                  <a:pt x="0" y="592201"/>
                </a:lnTo>
                <a:lnTo>
                  <a:pt x="0" y="401700"/>
                </a:lnTo>
                <a:lnTo>
                  <a:pt x="0" y="287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642097" y="3402838"/>
            <a:ext cx="1180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Continuous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9690" y="59182"/>
            <a:ext cx="68865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 </a:t>
            </a:r>
            <a:r>
              <a:rPr dirty="0" sz="3200" spc="-5"/>
              <a:t>Discrete-Continuous </a:t>
            </a:r>
            <a:r>
              <a:rPr dirty="0" sz="3200"/>
              <a:t>POMDP, Part</a:t>
            </a:r>
            <a:r>
              <a:rPr dirty="0" sz="3200" spc="-65"/>
              <a:t> </a:t>
            </a:r>
            <a:r>
              <a:rPr dirty="0" sz="3200"/>
              <a:t>I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57200" y="533383"/>
            <a:ext cx="8375281" cy="6278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7384" y="1500195"/>
            <a:ext cx="7814548" cy="4456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3302" y="325882"/>
            <a:ext cx="70053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 Discrete-Continuous POMDP, Part</a:t>
            </a:r>
            <a:r>
              <a:rPr dirty="0" sz="3200" spc="-120"/>
              <a:t> </a:t>
            </a:r>
            <a:r>
              <a:rPr dirty="0" sz="3200"/>
              <a:t>II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219075" y="990600"/>
            <a:ext cx="1087755" cy="738505"/>
          </a:xfrm>
          <a:custGeom>
            <a:avLst/>
            <a:gdLst/>
            <a:ahLst/>
            <a:cxnLst/>
            <a:rect l="l" t="t" r="r" b="b"/>
            <a:pathLst>
              <a:path w="1087755" h="738505">
                <a:moveTo>
                  <a:pt x="825500" y="457200"/>
                </a:moveTo>
                <a:lnTo>
                  <a:pt x="577850" y="457200"/>
                </a:lnTo>
                <a:lnTo>
                  <a:pt x="1087501" y="738124"/>
                </a:lnTo>
                <a:lnTo>
                  <a:pt x="825500" y="457200"/>
                </a:lnTo>
                <a:close/>
              </a:path>
              <a:path w="1087755" h="738505">
                <a:moveTo>
                  <a:pt x="914400" y="0"/>
                </a:moveTo>
                <a:lnTo>
                  <a:pt x="76200" y="0"/>
                </a:lnTo>
                <a:lnTo>
                  <a:pt x="46537" y="5994"/>
                </a:lnTo>
                <a:lnTo>
                  <a:pt x="22317" y="22336"/>
                </a:lnTo>
                <a:lnTo>
                  <a:pt x="5987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40"/>
                </a:lnTo>
                <a:lnTo>
                  <a:pt x="22317" y="434863"/>
                </a:lnTo>
                <a:lnTo>
                  <a:pt x="46537" y="451205"/>
                </a:lnTo>
                <a:lnTo>
                  <a:pt x="76200" y="457200"/>
                </a:lnTo>
                <a:lnTo>
                  <a:pt x="914400" y="457200"/>
                </a:lnTo>
                <a:lnTo>
                  <a:pt x="944062" y="451205"/>
                </a:lnTo>
                <a:lnTo>
                  <a:pt x="968282" y="434863"/>
                </a:lnTo>
                <a:lnTo>
                  <a:pt x="984612" y="410640"/>
                </a:lnTo>
                <a:lnTo>
                  <a:pt x="990600" y="381000"/>
                </a:lnTo>
                <a:lnTo>
                  <a:pt x="990600" y="76200"/>
                </a:lnTo>
                <a:lnTo>
                  <a:pt x="984612" y="46559"/>
                </a:lnTo>
                <a:lnTo>
                  <a:pt x="968282" y="22336"/>
                </a:lnTo>
                <a:lnTo>
                  <a:pt x="944062" y="5994"/>
                </a:lnTo>
                <a:lnTo>
                  <a:pt x="9144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9075" y="990600"/>
            <a:ext cx="1087755" cy="738505"/>
          </a:xfrm>
          <a:custGeom>
            <a:avLst/>
            <a:gdLst/>
            <a:ahLst/>
            <a:cxnLst/>
            <a:rect l="l" t="t" r="r" b="b"/>
            <a:pathLst>
              <a:path w="1087755" h="738505">
                <a:moveTo>
                  <a:pt x="0" y="76200"/>
                </a:moveTo>
                <a:lnTo>
                  <a:pt x="5987" y="46559"/>
                </a:lnTo>
                <a:lnTo>
                  <a:pt x="22317" y="22336"/>
                </a:lnTo>
                <a:lnTo>
                  <a:pt x="46537" y="5994"/>
                </a:lnTo>
                <a:lnTo>
                  <a:pt x="76200" y="0"/>
                </a:lnTo>
                <a:lnTo>
                  <a:pt x="577850" y="0"/>
                </a:lnTo>
                <a:lnTo>
                  <a:pt x="825500" y="0"/>
                </a:lnTo>
                <a:lnTo>
                  <a:pt x="914400" y="0"/>
                </a:lnTo>
                <a:lnTo>
                  <a:pt x="944062" y="5994"/>
                </a:lnTo>
                <a:lnTo>
                  <a:pt x="968282" y="22336"/>
                </a:lnTo>
                <a:lnTo>
                  <a:pt x="984612" y="46559"/>
                </a:lnTo>
                <a:lnTo>
                  <a:pt x="990600" y="76200"/>
                </a:lnTo>
                <a:lnTo>
                  <a:pt x="990600" y="266700"/>
                </a:lnTo>
                <a:lnTo>
                  <a:pt x="990600" y="381000"/>
                </a:lnTo>
                <a:lnTo>
                  <a:pt x="984612" y="410640"/>
                </a:lnTo>
                <a:lnTo>
                  <a:pt x="968282" y="434863"/>
                </a:lnTo>
                <a:lnTo>
                  <a:pt x="944062" y="451205"/>
                </a:lnTo>
                <a:lnTo>
                  <a:pt x="914400" y="457200"/>
                </a:lnTo>
                <a:lnTo>
                  <a:pt x="825500" y="457200"/>
                </a:lnTo>
                <a:lnTo>
                  <a:pt x="1087501" y="738124"/>
                </a:lnTo>
                <a:lnTo>
                  <a:pt x="577850" y="457200"/>
                </a:lnTo>
                <a:lnTo>
                  <a:pt x="76200" y="457200"/>
                </a:lnTo>
                <a:lnTo>
                  <a:pt x="46537" y="451205"/>
                </a:lnTo>
                <a:lnTo>
                  <a:pt x="22317" y="434863"/>
                </a:lnTo>
                <a:lnTo>
                  <a:pt x="5987" y="410640"/>
                </a:lnTo>
                <a:lnTo>
                  <a:pt x="0" y="381000"/>
                </a:lnTo>
                <a:lnTo>
                  <a:pt x="0" y="2667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6659" y="1040129"/>
            <a:ext cx="736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Inte</a:t>
            </a:r>
            <a:r>
              <a:rPr dirty="0" sz="1800" spc="-15">
                <a:latin typeface="Arial"/>
                <a:cs typeface="Arial"/>
              </a:rPr>
              <a:t>g</a:t>
            </a:r>
            <a:r>
              <a:rPr dirty="0" sz="1800" spc="-5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075" y="2686050"/>
            <a:ext cx="1087755" cy="895350"/>
          </a:xfrm>
          <a:custGeom>
            <a:avLst/>
            <a:gdLst/>
            <a:ahLst/>
            <a:cxnLst/>
            <a:rect l="l" t="t" r="r" b="b"/>
            <a:pathLst>
              <a:path w="1087755" h="895350">
                <a:moveTo>
                  <a:pt x="876300" y="209550"/>
                </a:moveTo>
                <a:lnTo>
                  <a:pt x="114300" y="209550"/>
                </a:lnTo>
                <a:lnTo>
                  <a:pt x="69812" y="218533"/>
                </a:lnTo>
                <a:lnTo>
                  <a:pt x="33480" y="243030"/>
                </a:lnTo>
                <a:lnTo>
                  <a:pt x="8983" y="279362"/>
                </a:lnTo>
                <a:lnTo>
                  <a:pt x="0" y="323850"/>
                </a:lnTo>
                <a:lnTo>
                  <a:pt x="0" y="781050"/>
                </a:lnTo>
                <a:lnTo>
                  <a:pt x="8983" y="825537"/>
                </a:lnTo>
                <a:lnTo>
                  <a:pt x="33480" y="861869"/>
                </a:lnTo>
                <a:lnTo>
                  <a:pt x="69812" y="886366"/>
                </a:lnTo>
                <a:lnTo>
                  <a:pt x="114300" y="895350"/>
                </a:lnTo>
                <a:lnTo>
                  <a:pt x="876300" y="895350"/>
                </a:lnTo>
                <a:lnTo>
                  <a:pt x="920787" y="886366"/>
                </a:lnTo>
                <a:lnTo>
                  <a:pt x="957119" y="861869"/>
                </a:lnTo>
                <a:lnTo>
                  <a:pt x="981616" y="825537"/>
                </a:lnTo>
                <a:lnTo>
                  <a:pt x="990600" y="781050"/>
                </a:lnTo>
                <a:lnTo>
                  <a:pt x="990600" y="323850"/>
                </a:lnTo>
                <a:lnTo>
                  <a:pt x="981616" y="279362"/>
                </a:lnTo>
                <a:lnTo>
                  <a:pt x="957119" y="243030"/>
                </a:lnTo>
                <a:lnTo>
                  <a:pt x="920787" y="218533"/>
                </a:lnTo>
                <a:lnTo>
                  <a:pt x="876300" y="209550"/>
                </a:lnTo>
                <a:close/>
              </a:path>
              <a:path w="1087755" h="895350">
                <a:moveTo>
                  <a:pt x="1087501" y="0"/>
                </a:moveTo>
                <a:lnTo>
                  <a:pt x="577850" y="209550"/>
                </a:lnTo>
                <a:lnTo>
                  <a:pt x="825500" y="209550"/>
                </a:lnTo>
                <a:lnTo>
                  <a:pt x="108750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9075" y="2686050"/>
            <a:ext cx="1087755" cy="895350"/>
          </a:xfrm>
          <a:custGeom>
            <a:avLst/>
            <a:gdLst/>
            <a:ahLst/>
            <a:cxnLst/>
            <a:rect l="l" t="t" r="r" b="b"/>
            <a:pathLst>
              <a:path w="1087755" h="895350">
                <a:moveTo>
                  <a:pt x="0" y="323850"/>
                </a:moveTo>
                <a:lnTo>
                  <a:pt x="8983" y="279362"/>
                </a:lnTo>
                <a:lnTo>
                  <a:pt x="33480" y="243030"/>
                </a:lnTo>
                <a:lnTo>
                  <a:pt x="69812" y="218533"/>
                </a:lnTo>
                <a:lnTo>
                  <a:pt x="114300" y="209550"/>
                </a:lnTo>
                <a:lnTo>
                  <a:pt x="577850" y="209550"/>
                </a:lnTo>
                <a:lnTo>
                  <a:pt x="1087501" y="0"/>
                </a:lnTo>
                <a:lnTo>
                  <a:pt x="825500" y="209550"/>
                </a:lnTo>
                <a:lnTo>
                  <a:pt x="876300" y="209550"/>
                </a:lnTo>
                <a:lnTo>
                  <a:pt x="920787" y="218533"/>
                </a:lnTo>
                <a:lnTo>
                  <a:pt x="957119" y="243030"/>
                </a:lnTo>
                <a:lnTo>
                  <a:pt x="981616" y="279362"/>
                </a:lnTo>
                <a:lnTo>
                  <a:pt x="990600" y="323850"/>
                </a:lnTo>
                <a:lnTo>
                  <a:pt x="990600" y="495300"/>
                </a:lnTo>
                <a:lnTo>
                  <a:pt x="990600" y="781050"/>
                </a:lnTo>
                <a:lnTo>
                  <a:pt x="981616" y="825537"/>
                </a:lnTo>
                <a:lnTo>
                  <a:pt x="957119" y="861869"/>
                </a:lnTo>
                <a:lnTo>
                  <a:pt x="920787" y="886366"/>
                </a:lnTo>
                <a:lnTo>
                  <a:pt x="876300" y="895350"/>
                </a:lnTo>
                <a:lnTo>
                  <a:pt x="825500" y="895350"/>
                </a:lnTo>
                <a:lnTo>
                  <a:pt x="577850" y="895350"/>
                </a:lnTo>
                <a:lnTo>
                  <a:pt x="114300" y="895350"/>
                </a:lnTo>
                <a:lnTo>
                  <a:pt x="69812" y="886366"/>
                </a:lnTo>
                <a:lnTo>
                  <a:pt x="33480" y="861869"/>
                </a:lnTo>
                <a:lnTo>
                  <a:pt x="8983" y="825537"/>
                </a:lnTo>
                <a:lnTo>
                  <a:pt x="0" y="781050"/>
                </a:lnTo>
                <a:lnTo>
                  <a:pt x="0" y="495300"/>
                </a:lnTo>
                <a:lnTo>
                  <a:pt x="0" y="3238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5252" y="2956686"/>
            <a:ext cx="6985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Multi-  </a:t>
            </a:r>
            <a:r>
              <a:rPr dirty="0" sz="1800" spc="-5">
                <a:latin typeface="Arial"/>
                <a:cs typeface="Arial"/>
              </a:rPr>
              <a:t>val</a:t>
            </a:r>
            <a:r>
              <a:rPr dirty="0" sz="1800" spc="-15">
                <a:latin typeface="Arial"/>
                <a:cs typeface="Arial"/>
              </a:rPr>
              <a:t>u</a:t>
            </a:r>
            <a:r>
              <a:rPr dirty="0" sz="1800" spc="-5">
                <a:latin typeface="Arial"/>
                <a:cs typeface="Arial"/>
              </a:rPr>
              <a:t>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9075" y="4191000"/>
            <a:ext cx="942975" cy="457200"/>
          </a:xfrm>
          <a:custGeom>
            <a:avLst/>
            <a:gdLst/>
            <a:ahLst/>
            <a:cxnLst/>
            <a:rect l="l" t="t" r="r" b="b"/>
            <a:pathLst>
              <a:path w="942975" h="457200">
                <a:moveTo>
                  <a:pt x="762000" y="0"/>
                </a:moveTo>
                <a:lnTo>
                  <a:pt x="76200" y="0"/>
                </a:lnTo>
                <a:lnTo>
                  <a:pt x="46537" y="5994"/>
                </a:lnTo>
                <a:lnTo>
                  <a:pt x="22317" y="22336"/>
                </a:lnTo>
                <a:lnTo>
                  <a:pt x="5987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40"/>
                </a:lnTo>
                <a:lnTo>
                  <a:pt x="22317" y="434863"/>
                </a:lnTo>
                <a:lnTo>
                  <a:pt x="46537" y="451205"/>
                </a:lnTo>
                <a:lnTo>
                  <a:pt x="76200" y="457200"/>
                </a:lnTo>
                <a:lnTo>
                  <a:pt x="762000" y="457200"/>
                </a:lnTo>
                <a:lnTo>
                  <a:pt x="791662" y="451205"/>
                </a:lnTo>
                <a:lnTo>
                  <a:pt x="815882" y="434863"/>
                </a:lnTo>
                <a:lnTo>
                  <a:pt x="832212" y="410640"/>
                </a:lnTo>
                <a:lnTo>
                  <a:pt x="838200" y="381000"/>
                </a:lnTo>
                <a:lnTo>
                  <a:pt x="838200" y="190500"/>
                </a:lnTo>
                <a:lnTo>
                  <a:pt x="907383" y="76200"/>
                </a:lnTo>
                <a:lnTo>
                  <a:pt x="838200" y="76200"/>
                </a:lnTo>
                <a:lnTo>
                  <a:pt x="832212" y="46559"/>
                </a:lnTo>
                <a:lnTo>
                  <a:pt x="815882" y="22336"/>
                </a:lnTo>
                <a:lnTo>
                  <a:pt x="791662" y="5994"/>
                </a:lnTo>
                <a:lnTo>
                  <a:pt x="762000" y="0"/>
                </a:lnTo>
                <a:close/>
              </a:path>
              <a:path w="942975" h="457200">
                <a:moveTo>
                  <a:pt x="942975" y="17399"/>
                </a:moveTo>
                <a:lnTo>
                  <a:pt x="838200" y="76200"/>
                </a:lnTo>
                <a:lnTo>
                  <a:pt x="907383" y="76200"/>
                </a:lnTo>
                <a:lnTo>
                  <a:pt x="942975" y="1739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9075" y="4191000"/>
            <a:ext cx="942975" cy="457200"/>
          </a:xfrm>
          <a:custGeom>
            <a:avLst/>
            <a:gdLst/>
            <a:ahLst/>
            <a:cxnLst/>
            <a:rect l="l" t="t" r="r" b="b"/>
            <a:pathLst>
              <a:path w="942975" h="457200">
                <a:moveTo>
                  <a:pt x="0" y="76200"/>
                </a:moveTo>
                <a:lnTo>
                  <a:pt x="5987" y="46559"/>
                </a:lnTo>
                <a:lnTo>
                  <a:pt x="22317" y="22336"/>
                </a:lnTo>
                <a:lnTo>
                  <a:pt x="46537" y="5994"/>
                </a:lnTo>
                <a:lnTo>
                  <a:pt x="76200" y="0"/>
                </a:lnTo>
                <a:lnTo>
                  <a:pt x="488950" y="0"/>
                </a:lnTo>
                <a:lnTo>
                  <a:pt x="698500" y="0"/>
                </a:lnTo>
                <a:lnTo>
                  <a:pt x="762000" y="0"/>
                </a:lnTo>
                <a:lnTo>
                  <a:pt x="791662" y="5994"/>
                </a:lnTo>
                <a:lnTo>
                  <a:pt x="815882" y="22336"/>
                </a:lnTo>
                <a:lnTo>
                  <a:pt x="832212" y="46559"/>
                </a:lnTo>
                <a:lnTo>
                  <a:pt x="838200" y="76200"/>
                </a:lnTo>
                <a:lnTo>
                  <a:pt x="942975" y="17399"/>
                </a:lnTo>
                <a:lnTo>
                  <a:pt x="838200" y="190500"/>
                </a:lnTo>
                <a:lnTo>
                  <a:pt x="838200" y="381000"/>
                </a:lnTo>
                <a:lnTo>
                  <a:pt x="832212" y="410640"/>
                </a:lnTo>
                <a:lnTo>
                  <a:pt x="815882" y="434863"/>
                </a:lnTo>
                <a:lnTo>
                  <a:pt x="791662" y="451205"/>
                </a:lnTo>
                <a:lnTo>
                  <a:pt x="762000" y="457200"/>
                </a:lnTo>
                <a:lnTo>
                  <a:pt x="698500" y="457200"/>
                </a:lnTo>
                <a:lnTo>
                  <a:pt x="488950" y="457200"/>
                </a:lnTo>
                <a:lnTo>
                  <a:pt x="76200" y="457200"/>
                </a:lnTo>
                <a:lnTo>
                  <a:pt x="46537" y="451205"/>
                </a:lnTo>
                <a:lnTo>
                  <a:pt x="22317" y="434863"/>
                </a:lnTo>
                <a:lnTo>
                  <a:pt x="5987" y="410640"/>
                </a:lnTo>
                <a:lnTo>
                  <a:pt x="0" y="381000"/>
                </a:lnTo>
                <a:lnTo>
                  <a:pt x="0" y="1905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00475" y="5897562"/>
            <a:ext cx="3648075" cy="732155"/>
          </a:xfrm>
          <a:custGeom>
            <a:avLst/>
            <a:gdLst/>
            <a:ahLst/>
            <a:cxnLst/>
            <a:rect l="l" t="t" r="r" b="b"/>
            <a:pathLst>
              <a:path w="3648075" h="732154">
                <a:moveTo>
                  <a:pt x="3308350" y="7937"/>
                </a:moveTo>
                <a:lnTo>
                  <a:pt x="120650" y="7937"/>
                </a:lnTo>
                <a:lnTo>
                  <a:pt x="73669" y="17418"/>
                </a:lnTo>
                <a:lnTo>
                  <a:pt x="35321" y="43273"/>
                </a:lnTo>
                <a:lnTo>
                  <a:pt x="9475" y="81623"/>
                </a:lnTo>
                <a:lnTo>
                  <a:pt x="0" y="128587"/>
                </a:lnTo>
                <a:lnTo>
                  <a:pt x="0" y="611187"/>
                </a:lnTo>
                <a:lnTo>
                  <a:pt x="9475" y="658151"/>
                </a:lnTo>
                <a:lnTo>
                  <a:pt x="35321" y="696501"/>
                </a:lnTo>
                <a:lnTo>
                  <a:pt x="73669" y="722356"/>
                </a:lnTo>
                <a:lnTo>
                  <a:pt x="120650" y="731837"/>
                </a:lnTo>
                <a:lnTo>
                  <a:pt x="3308350" y="731837"/>
                </a:lnTo>
                <a:lnTo>
                  <a:pt x="3355330" y="722356"/>
                </a:lnTo>
                <a:lnTo>
                  <a:pt x="3393678" y="696501"/>
                </a:lnTo>
                <a:lnTo>
                  <a:pt x="3419524" y="658151"/>
                </a:lnTo>
                <a:lnTo>
                  <a:pt x="3429000" y="611187"/>
                </a:lnTo>
                <a:lnTo>
                  <a:pt x="3429000" y="309562"/>
                </a:lnTo>
                <a:lnTo>
                  <a:pt x="3557074" y="128587"/>
                </a:lnTo>
                <a:lnTo>
                  <a:pt x="3429000" y="128587"/>
                </a:lnTo>
                <a:lnTo>
                  <a:pt x="3419524" y="81623"/>
                </a:lnTo>
                <a:lnTo>
                  <a:pt x="3393678" y="43273"/>
                </a:lnTo>
                <a:lnTo>
                  <a:pt x="3355330" y="17418"/>
                </a:lnTo>
                <a:lnTo>
                  <a:pt x="3308350" y="7937"/>
                </a:lnTo>
                <a:close/>
              </a:path>
              <a:path w="3648075" h="732154">
                <a:moveTo>
                  <a:pt x="3648075" y="0"/>
                </a:moveTo>
                <a:lnTo>
                  <a:pt x="3429000" y="128587"/>
                </a:lnTo>
                <a:lnTo>
                  <a:pt x="3557074" y="128587"/>
                </a:lnTo>
                <a:lnTo>
                  <a:pt x="364807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00475" y="5897562"/>
            <a:ext cx="3648075" cy="732155"/>
          </a:xfrm>
          <a:custGeom>
            <a:avLst/>
            <a:gdLst/>
            <a:ahLst/>
            <a:cxnLst/>
            <a:rect l="l" t="t" r="r" b="b"/>
            <a:pathLst>
              <a:path w="3648075" h="732154">
                <a:moveTo>
                  <a:pt x="0" y="128587"/>
                </a:moveTo>
                <a:lnTo>
                  <a:pt x="9475" y="81623"/>
                </a:lnTo>
                <a:lnTo>
                  <a:pt x="35321" y="43273"/>
                </a:lnTo>
                <a:lnTo>
                  <a:pt x="73669" y="17418"/>
                </a:lnTo>
                <a:lnTo>
                  <a:pt x="120650" y="7937"/>
                </a:lnTo>
                <a:lnTo>
                  <a:pt x="2000250" y="7937"/>
                </a:lnTo>
                <a:lnTo>
                  <a:pt x="2857500" y="7937"/>
                </a:lnTo>
                <a:lnTo>
                  <a:pt x="3308350" y="7937"/>
                </a:lnTo>
                <a:lnTo>
                  <a:pt x="3355330" y="17418"/>
                </a:lnTo>
                <a:lnTo>
                  <a:pt x="3393678" y="43273"/>
                </a:lnTo>
                <a:lnTo>
                  <a:pt x="3419524" y="81623"/>
                </a:lnTo>
                <a:lnTo>
                  <a:pt x="3429000" y="128587"/>
                </a:lnTo>
                <a:lnTo>
                  <a:pt x="3648075" y="0"/>
                </a:lnTo>
                <a:lnTo>
                  <a:pt x="3429000" y="309562"/>
                </a:lnTo>
                <a:lnTo>
                  <a:pt x="3429000" y="611187"/>
                </a:lnTo>
                <a:lnTo>
                  <a:pt x="3419524" y="658151"/>
                </a:lnTo>
                <a:lnTo>
                  <a:pt x="3393678" y="696501"/>
                </a:lnTo>
                <a:lnTo>
                  <a:pt x="3355330" y="722356"/>
                </a:lnTo>
                <a:lnTo>
                  <a:pt x="3308350" y="731837"/>
                </a:lnTo>
                <a:lnTo>
                  <a:pt x="2857500" y="731837"/>
                </a:lnTo>
                <a:lnTo>
                  <a:pt x="2000250" y="731837"/>
                </a:lnTo>
                <a:lnTo>
                  <a:pt x="120650" y="731837"/>
                </a:lnTo>
                <a:lnTo>
                  <a:pt x="73669" y="722356"/>
                </a:lnTo>
                <a:lnTo>
                  <a:pt x="35321" y="696501"/>
                </a:lnTo>
                <a:lnTo>
                  <a:pt x="9475" y="658151"/>
                </a:lnTo>
                <a:lnTo>
                  <a:pt x="0" y="611187"/>
                </a:lnTo>
                <a:lnTo>
                  <a:pt x="0" y="309562"/>
                </a:lnTo>
                <a:lnTo>
                  <a:pt x="0" y="1285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37457" y="5969000"/>
            <a:ext cx="29559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Variance </a:t>
            </a:r>
            <a:r>
              <a:rPr dirty="0" sz="1800" spc="-5">
                <a:latin typeface="Arial"/>
                <a:cs typeface="Arial"/>
              </a:rPr>
              <a:t>comes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other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previously sampled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9875" y="5016500"/>
            <a:ext cx="1743075" cy="685800"/>
          </a:xfrm>
          <a:custGeom>
            <a:avLst/>
            <a:gdLst/>
            <a:ahLst/>
            <a:cxnLst/>
            <a:rect l="l" t="t" r="r" b="b"/>
            <a:pathLst>
              <a:path w="1743075" h="685800">
                <a:moveTo>
                  <a:pt x="1181100" y="0"/>
                </a:moveTo>
                <a:lnTo>
                  <a:pt x="114300" y="0"/>
                </a:lnTo>
                <a:lnTo>
                  <a:pt x="69812" y="8983"/>
                </a:lnTo>
                <a:lnTo>
                  <a:pt x="33480" y="33480"/>
                </a:lnTo>
                <a:lnTo>
                  <a:pt x="8983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3" y="615987"/>
                </a:lnTo>
                <a:lnTo>
                  <a:pt x="33480" y="652319"/>
                </a:lnTo>
                <a:lnTo>
                  <a:pt x="69812" y="676816"/>
                </a:lnTo>
                <a:lnTo>
                  <a:pt x="114300" y="685800"/>
                </a:lnTo>
                <a:lnTo>
                  <a:pt x="1181100" y="685800"/>
                </a:lnTo>
                <a:lnTo>
                  <a:pt x="1225587" y="676816"/>
                </a:lnTo>
                <a:lnTo>
                  <a:pt x="1261919" y="652319"/>
                </a:lnTo>
                <a:lnTo>
                  <a:pt x="1286416" y="615987"/>
                </a:lnTo>
                <a:lnTo>
                  <a:pt x="1295400" y="571500"/>
                </a:lnTo>
                <a:lnTo>
                  <a:pt x="1295400" y="285750"/>
                </a:lnTo>
                <a:lnTo>
                  <a:pt x="1643133" y="285750"/>
                </a:lnTo>
                <a:lnTo>
                  <a:pt x="1295400" y="114300"/>
                </a:lnTo>
                <a:lnTo>
                  <a:pt x="1286416" y="69812"/>
                </a:lnTo>
                <a:lnTo>
                  <a:pt x="1261919" y="33480"/>
                </a:lnTo>
                <a:lnTo>
                  <a:pt x="1225587" y="8983"/>
                </a:lnTo>
                <a:lnTo>
                  <a:pt x="1181100" y="0"/>
                </a:lnTo>
                <a:close/>
              </a:path>
              <a:path w="1743075" h="685800">
                <a:moveTo>
                  <a:pt x="1643133" y="285750"/>
                </a:moveTo>
                <a:lnTo>
                  <a:pt x="1295400" y="285750"/>
                </a:lnTo>
                <a:lnTo>
                  <a:pt x="1743075" y="335025"/>
                </a:lnTo>
                <a:lnTo>
                  <a:pt x="1643133" y="28575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9875" y="5016500"/>
            <a:ext cx="1743075" cy="685800"/>
          </a:xfrm>
          <a:custGeom>
            <a:avLst/>
            <a:gdLst/>
            <a:ahLst/>
            <a:cxnLst/>
            <a:rect l="l" t="t" r="r" b="b"/>
            <a:pathLst>
              <a:path w="1743075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755650" y="0"/>
                </a:lnTo>
                <a:lnTo>
                  <a:pt x="1079500" y="0"/>
                </a:lnTo>
                <a:lnTo>
                  <a:pt x="1181100" y="0"/>
                </a:lnTo>
                <a:lnTo>
                  <a:pt x="1225587" y="8983"/>
                </a:lnTo>
                <a:lnTo>
                  <a:pt x="1261919" y="33480"/>
                </a:lnTo>
                <a:lnTo>
                  <a:pt x="1286416" y="69812"/>
                </a:lnTo>
                <a:lnTo>
                  <a:pt x="1295400" y="114300"/>
                </a:lnTo>
                <a:lnTo>
                  <a:pt x="1743075" y="335025"/>
                </a:lnTo>
                <a:lnTo>
                  <a:pt x="1295400" y="285750"/>
                </a:lnTo>
                <a:lnTo>
                  <a:pt x="1295400" y="571500"/>
                </a:lnTo>
                <a:lnTo>
                  <a:pt x="1286416" y="615987"/>
                </a:lnTo>
                <a:lnTo>
                  <a:pt x="1261919" y="652319"/>
                </a:lnTo>
                <a:lnTo>
                  <a:pt x="1225587" y="676816"/>
                </a:lnTo>
                <a:lnTo>
                  <a:pt x="1181100" y="685800"/>
                </a:lnTo>
                <a:lnTo>
                  <a:pt x="1079500" y="685800"/>
                </a:lnTo>
                <a:lnTo>
                  <a:pt x="75565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28575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90855" y="4241038"/>
            <a:ext cx="1040130" cy="1411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Real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101600" marR="5080" indent="-7810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Mixture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Normals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2438" y="482930"/>
            <a:ext cx="36614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RDDL so</a:t>
            </a:r>
            <a:r>
              <a:rPr dirty="0" sz="4400" spc="-95"/>
              <a:t> </a:t>
            </a:r>
            <a:r>
              <a:rPr dirty="0" sz="4400"/>
              <a:t>far…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81658"/>
            <a:ext cx="6911340" cy="425958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55600" marR="5080" indent="-342900">
              <a:lnSpc>
                <a:spcPts val="3030"/>
              </a:lnSpc>
              <a:spcBef>
                <a:spcPts val="4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Mainly </a:t>
            </a:r>
            <a:r>
              <a:rPr dirty="0" sz="2800" spc="-10">
                <a:solidFill>
                  <a:srgbClr val="333399"/>
                </a:solidFill>
                <a:latin typeface="Arial"/>
                <a:cs typeface="Arial"/>
              </a:rPr>
              <a:t>SPUDD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/ Symbolic Perseus with a 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different syntax </a:t>
            </a:r>
            <a:r>
              <a:rPr dirty="0" sz="2800" spc="-5">
                <a:solidFill>
                  <a:srgbClr val="333399"/>
                </a:solidFill>
                <a:latin typeface="Wingdings"/>
                <a:cs typeface="Wingdings"/>
              </a:rPr>
              <a:t></a:t>
            </a:r>
            <a:endParaRPr sz="2800">
              <a:latin typeface="Wingdings"/>
              <a:cs typeface="Wingdings"/>
            </a:endParaRPr>
          </a:p>
          <a:p>
            <a:pPr lvl="1" marL="756285" indent="-286385">
              <a:lnSpc>
                <a:spcPct val="100000"/>
              </a:lnSpc>
              <a:spcBef>
                <a:spcPts val="254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A few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enhancements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concurrency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constraints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integer / continuous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Real problems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(e.g., </a:t>
            </a: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traffic)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need</a:t>
            </a:r>
            <a:r>
              <a:rPr dirty="0" sz="2800" spc="9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lifting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09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An intersection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vehicle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Specify each intersection / vehicle model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once!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7166" y="348437"/>
            <a:ext cx="76561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Current Stochastic Domain</a:t>
            </a:r>
            <a:r>
              <a:rPr dirty="0" sz="3600" spc="-70"/>
              <a:t> </a:t>
            </a:r>
            <a:r>
              <a:rPr dirty="0" sz="3600"/>
              <a:t>Language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171702"/>
            <a:ext cx="7379970" cy="5226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10">
                <a:latin typeface="Arial"/>
                <a:cs typeface="Arial"/>
              </a:rPr>
              <a:t>PPDDL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more expressive than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PSTRIPS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ts val="2160"/>
              </a:lnSpc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for example, </a:t>
            </a:r>
            <a:r>
              <a:rPr dirty="0" sz="2000" i="1">
                <a:latin typeface="Arial"/>
                <a:cs typeface="Arial"/>
              </a:rPr>
              <a:t>probabilistic</a:t>
            </a:r>
            <a:r>
              <a:rPr dirty="0" sz="2000" spc="-6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universal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160"/>
              </a:lnSpc>
            </a:pPr>
            <a:r>
              <a:rPr dirty="0" sz="2000">
                <a:latin typeface="Arial"/>
                <a:cs typeface="Arial"/>
              </a:rPr>
              <a:t>and </a:t>
            </a:r>
            <a:r>
              <a:rPr dirty="0" sz="2000" i="1">
                <a:latin typeface="Arial"/>
                <a:cs typeface="Arial"/>
              </a:rPr>
              <a:t>conditional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effects: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1945"/>
              </a:lnSpc>
              <a:spcBef>
                <a:spcPts val="1295"/>
              </a:spcBef>
            </a:pPr>
            <a:r>
              <a:rPr dirty="0" sz="1800" spc="-5" i="1">
                <a:solidFill>
                  <a:srgbClr val="FF0000"/>
                </a:solidFill>
                <a:latin typeface="Times New Roman"/>
                <a:cs typeface="Times New Roman"/>
              </a:rPr>
              <a:t>(:action</a:t>
            </a:r>
            <a:r>
              <a:rPr dirty="0" sz="18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put-all-blue-blocks-on-table</a:t>
            </a:r>
            <a:endParaRPr sz="1800">
              <a:latin typeface="Times New Roman"/>
              <a:cs typeface="Times New Roman"/>
            </a:endParaRPr>
          </a:p>
          <a:p>
            <a:pPr marL="1556385">
              <a:lnSpc>
                <a:spcPts val="1730"/>
              </a:lnSpc>
            </a:pPr>
            <a:r>
              <a:rPr dirty="0" sz="1800" spc="-5" i="1">
                <a:solidFill>
                  <a:srgbClr val="FF0000"/>
                </a:solidFill>
                <a:latin typeface="Times New Roman"/>
                <a:cs typeface="Times New Roman"/>
              </a:rPr>
              <a:t>:parameters </a:t>
            </a:r>
            <a:r>
              <a:rPr dirty="0" sz="1800" i="1">
                <a:latin typeface="Times New Roman"/>
                <a:cs typeface="Times New Roman"/>
              </a:rPr>
              <a:t>(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556385">
              <a:lnSpc>
                <a:spcPts val="1730"/>
              </a:lnSpc>
            </a:pPr>
            <a:r>
              <a:rPr dirty="0" sz="1800" i="1">
                <a:solidFill>
                  <a:srgbClr val="FF0000"/>
                </a:solidFill>
                <a:latin typeface="Times New Roman"/>
                <a:cs typeface="Times New Roman"/>
              </a:rPr>
              <a:t>:precondition </a:t>
            </a:r>
            <a:r>
              <a:rPr dirty="0" sz="1800" i="1">
                <a:latin typeface="Times New Roman"/>
                <a:cs typeface="Times New Roman"/>
              </a:rPr>
              <a:t>(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556385">
              <a:lnSpc>
                <a:spcPts val="1730"/>
              </a:lnSpc>
            </a:pPr>
            <a:r>
              <a:rPr dirty="0" sz="1800" i="1">
                <a:solidFill>
                  <a:srgbClr val="FF0000"/>
                </a:solidFill>
                <a:latin typeface="Times New Roman"/>
                <a:cs typeface="Times New Roman"/>
              </a:rPr>
              <a:t>:effect </a:t>
            </a:r>
            <a:r>
              <a:rPr dirty="0" sz="1800" spc="-5" i="1">
                <a:latin typeface="Times New Roman"/>
                <a:cs typeface="Times New Roman"/>
              </a:rPr>
              <a:t>(probabilistic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0.9</a:t>
            </a:r>
            <a:endParaRPr sz="1800">
              <a:latin typeface="Times New Roman"/>
              <a:cs typeface="Times New Roman"/>
            </a:endParaRPr>
          </a:p>
          <a:p>
            <a:pPr algn="ctr" marR="1408430">
              <a:lnSpc>
                <a:spcPts val="1730"/>
              </a:lnSpc>
            </a:pPr>
            <a:r>
              <a:rPr dirty="0" sz="1800" spc="-5" i="1">
                <a:latin typeface="Times New Roman"/>
                <a:cs typeface="Times New Roman"/>
              </a:rPr>
              <a:t>(forall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(?b)</a:t>
            </a:r>
            <a:endParaRPr sz="1800">
              <a:latin typeface="Times New Roman"/>
              <a:cs typeface="Times New Roman"/>
            </a:endParaRPr>
          </a:p>
          <a:p>
            <a:pPr algn="ctr" marR="269240">
              <a:lnSpc>
                <a:spcPts val="1730"/>
              </a:lnSpc>
            </a:pPr>
            <a:r>
              <a:rPr dirty="0" sz="1800" spc="-5" i="1">
                <a:latin typeface="Times New Roman"/>
                <a:cs typeface="Times New Roman"/>
              </a:rPr>
              <a:t>(when (Blue</a:t>
            </a:r>
            <a:r>
              <a:rPr dirty="0" sz="1800" spc="20" i="1"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000FF"/>
                </a:solidFill>
                <a:latin typeface="Times New Roman"/>
                <a:cs typeface="Times New Roman"/>
              </a:rPr>
              <a:t>?b</a:t>
            </a:r>
            <a:r>
              <a:rPr dirty="0" sz="1800" i="1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100705">
              <a:lnSpc>
                <a:spcPts val="1945"/>
              </a:lnSpc>
            </a:pPr>
            <a:r>
              <a:rPr dirty="0" sz="1800" spc="-5" i="1">
                <a:latin typeface="Times New Roman"/>
                <a:cs typeface="Times New Roman"/>
              </a:rPr>
              <a:t>(not (OnTable</a:t>
            </a:r>
            <a:r>
              <a:rPr dirty="0" sz="1800" spc="20" i="1">
                <a:latin typeface="Times New Roman"/>
                <a:cs typeface="Times New Roman"/>
              </a:rPr>
              <a:t> </a:t>
            </a:r>
            <a:r>
              <a:rPr dirty="0" sz="1800" spc="-15" i="1">
                <a:solidFill>
                  <a:srgbClr val="0000FF"/>
                </a:solidFill>
                <a:latin typeface="Times New Roman"/>
                <a:cs typeface="Times New Roman"/>
              </a:rPr>
              <a:t>?b</a:t>
            </a:r>
            <a:r>
              <a:rPr dirty="0" sz="1800" spc="-15" i="1">
                <a:latin typeface="Times New Roman"/>
                <a:cs typeface="Times New Roman"/>
              </a:rPr>
              <a:t>)))))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But wait, not just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BlocksWorld…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Colored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BlocksWorld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Exploding BlocksWorld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Moving-stacks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BlocksWorld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Difficult problems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but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where to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apply</a:t>
            </a:r>
            <a:r>
              <a:rPr dirty="0" sz="2400" spc="4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solutions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???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16751" y="3441700"/>
            <a:ext cx="1729105" cy="0"/>
          </a:xfrm>
          <a:custGeom>
            <a:avLst/>
            <a:gdLst/>
            <a:ahLst/>
            <a:cxnLst/>
            <a:rect l="l" t="t" r="r" b="b"/>
            <a:pathLst>
              <a:path w="1729104" h="0">
                <a:moveTo>
                  <a:pt x="0" y="0"/>
                </a:moveTo>
                <a:lnTo>
                  <a:pt x="17287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64451" y="3082925"/>
            <a:ext cx="360680" cy="358775"/>
          </a:xfrm>
          <a:custGeom>
            <a:avLst/>
            <a:gdLst/>
            <a:ahLst/>
            <a:cxnLst/>
            <a:rect l="l" t="t" r="r" b="b"/>
            <a:pathLst>
              <a:path w="360679" h="358775">
                <a:moveTo>
                  <a:pt x="0" y="358775"/>
                </a:moveTo>
                <a:lnTo>
                  <a:pt x="360362" y="358775"/>
                </a:lnTo>
                <a:lnTo>
                  <a:pt x="360362" y="0"/>
                </a:lnTo>
                <a:lnTo>
                  <a:pt x="0" y="0"/>
                </a:lnTo>
                <a:lnTo>
                  <a:pt x="0" y="3587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64451" y="3082925"/>
            <a:ext cx="360680" cy="358775"/>
          </a:xfrm>
          <a:custGeom>
            <a:avLst/>
            <a:gdLst/>
            <a:ahLst/>
            <a:cxnLst/>
            <a:rect l="l" t="t" r="r" b="b"/>
            <a:pathLst>
              <a:path w="360679" h="358775">
                <a:moveTo>
                  <a:pt x="0" y="358775"/>
                </a:moveTo>
                <a:lnTo>
                  <a:pt x="360362" y="358775"/>
                </a:lnTo>
                <a:lnTo>
                  <a:pt x="360362" y="0"/>
                </a:lnTo>
                <a:lnTo>
                  <a:pt x="0" y="0"/>
                </a:lnTo>
                <a:lnTo>
                  <a:pt x="0" y="3587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64451" y="2722498"/>
            <a:ext cx="360680" cy="358775"/>
          </a:xfrm>
          <a:custGeom>
            <a:avLst/>
            <a:gdLst/>
            <a:ahLst/>
            <a:cxnLst/>
            <a:rect l="l" t="t" r="r" b="b"/>
            <a:pathLst>
              <a:path w="360679" h="358775">
                <a:moveTo>
                  <a:pt x="0" y="358775"/>
                </a:moveTo>
                <a:lnTo>
                  <a:pt x="360362" y="358775"/>
                </a:lnTo>
                <a:lnTo>
                  <a:pt x="360362" y="0"/>
                </a:lnTo>
                <a:lnTo>
                  <a:pt x="0" y="0"/>
                </a:lnTo>
                <a:lnTo>
                  <a:pt x="0" y="358775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64451" y="2722498"/>
            <a:ext cx="360680" cy="358775"/>
          </a:xfrm>
          <a:custGeom>
            <a:avLst/>
            <a:gdLst/>
            <a:ahLst/>
            <a:cxnLst/>
            <a:rect l="l" t="t" r="r" b="b"/>
            <a:pathLst>
              <a:path w="360679" h="358775">
                <a:moveTo>
                  <a:pt x="0" y="358775"/>
                </a:moveTo>
                <a:lnTo>
                  <a:pt x="360362" y="358775"/>
                </a:lnTo>
                <a:lnTo>
                  <a:pt x="360362" y="0"/>
                </a:lnTo>
                <a:lnTo>
                  <a:pt x="0" y="0"/>
                </a:lnTo>
                <a:lnTo>
                  <a:pt x="0" y="3587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64451" y="2362200"/>
            <a:ext cx="360680" cy="358775"/>
          </a:xfrm>
          <a:custGeom>
            <a:avLst/>
            <a:gdLst/>
            <a:ahLst/>
            <a:cxnLst/>
            <a:rect l="l" t="t" r="r" b="b"/>
            <a:pathLst>
              <a:path w="360679" h="358775">
                <a:moveTo>
                  <a:pt x="0" y="358775"/>
                </a:moveTo>
                <a:lnTo>
                  <a:pt x="360362" y="358775"/>
                </a:lnTo>
                <a:lnTo>
                  <a:pt x="360362" y="0"/>
                </a:lnTo>
                <a:lnTo>
                  <a:pt x="0" y="0"/>
                </a:lnTo>
                <a:lnTo>
                  <a:pt x="0" y="3587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64451" y="2362200"/>
            <a:ext cx="360680" cy="358775"/>
          </a:xfrm>
          <a:custGeom>
            <a:avLst/>
            <a:gdLst/>
            <a:ahLst/>
            <a:cxnLst/>
            <a:rect l="l" t="t" r="r" b="b"/>
            <a:pathLst>
              <a:path w="360679" h="358775">
                <a:moveTo>
                  <a:pt x="0" y="358775"/>
                </a:moveTo>
                <a:lnTo>
                  <a:pt x="360362" y="358775"/>
                </a:lnTo>
                <a:lnTo>
                  <a:pt x="360362" y="0"/>
                </a:lnTo>
                <a:lnTo>
                  <a:pt x="0" y="0"/>
                </a:lnTo>
                <a:lnTo>
                  <a:pt x="0" y="3587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16751" y="4953000"/>
            <a:ext cx="1729105" cy="0"/>
          </a:xfrm>
          <a:custGeom>
            <a:avLst/>
            <a:gdLst/>
            <a:ahLst/>
            <a:cxnLst/>
            <a:rect l="l" t="t" r="r" b="b"/>
            <a:pathLst>
              <a:path w="1729104" h="0">
                <a:moveTo>
                  <a:pt x="0" y="0"/>
                </a:moveTo>
                <a:lnTo>
                  <a:pt x="17287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64451" y="4594225"/>
            <a:ext cx="360680" cy="358775"/>
          </a:xfrm>
          <a:custGeom>
            <a:avLst/>
            <a:gdLst/>
            <a:ahLst/>
            <a:cxnLst/>
            <a:rect l="l" t="t" r="r" b="b"/>
            <a:pathLst>
              <a:path w="360679" h="358775">
                <a:moveTo>
                  <a:pt x="0" y="358775"/>
                </a:moveTo>
                <a:lnTo>
                  <a:pt x="360362" y="358775"/>
                </a:lnTo>
                <a:lnTo>
                  <a:pt x="360362" y="0"/>
                </a:lnTo>
                <a:lnTo>
                  <a:pt x="0" y="0"/>
                </a:lnTo>
                <a:lnTo>
                  <a:pt x="0" y="3587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64451" y="4594225"/>
            <a:ext cx="360680" cy="358775"/>
          </a:xfrm>
          <a:custGeom>
            <a:avLst/>
            <a:gdLst/>
            <a:ahLst/>
            <a:cxnLst/>
            <a:rect l="l" t="t" r="r" b="b"/>
            <a:pathLst>
              <a:path w="360679" h="358775">
                <a:moveTo>
                  <a:pt x="0" y="358775"/>
                </a:moveTo>
                <a:lnTo>
                  <a:pt x="360362" y="358775"/>
                </a:lnTo>
                <a:lnTo>
                  <a:pt x="360362" y="0"/>
                </a:lnTo>
                <a:lnTo>
                  <a:pt x="0" y="0"/>
                </a:lnTo>
                <a:lnTo>
                  <a:pt x="0" y="3587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61150" y="4594225"/>
            <a:ext cx="360680" cy="358775"/>
          </a:xfrm>
          <a:custGeom>
            <a:avLst/>
            <a:gdLst/>
            <a:ahLst/>
            <a:cxnLst/>
            <a:rect l="l" t="t" r="r" b="b"/>
            <a:pathLst>
              <a:path w="360679" h="358775">
                <a:moveTo>
                  <a:pt x="0" y="358775"/>
                </a:moveTo>
                <a:lnTo>
                  <a:pt x="360362" y="358775"/>
                </a:lnTo>
                <a:lnTo>
                  <a:pt x="360362" y="0"/>
                </a:lnTo>
                <a:lnTo>
                  <a:pt x="0" y="0"/>
                </a:lnTo>
                <a:lnTo>
                  <a:pt x="0" y="358775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61150" y="4594225"/>
            <a:ext cx="360680" cy="358775"/>
          </a:xfrm>
          <a:custGeom>
            <a:avLst/>
            <a:gdLst/>
            <a:ahLst/>
            <a:cxnLst/>
            <a:rect l="l" t="t" r="r" b="b"/>
            <a:pathLst>
              <a:path w="360679" h="358775">
                <a:moveTo>
                  <a:pt x="0" y="358775"/>
                </a:moveTo>
                <a:lnTo>
                  <a:pt x="360362" y="358775"/>
                </a:lnTo>
                <a:lnTo>
                  <a:pt x="360362" y="0"/>
                </a:lnTo>
                <a:lnTo>
                  <a:pt x="0" y="0"/>
                </a:lnTo>
                <a:lnTo>
                  <a:pt x="0" y="3587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669276" y="4594225"/>
            <a:ext cx="360680" cy="358775"/>
          </a:xfrm>
          <a:custGeom>
            <a:avLst/>
            <a:gdLst/>
            <a:ahLst/>
            <a:cxnLst/>
            <a:rect l="l" t="t" r="r" b="b"/>
            <a:pathLst>
              <a:path w="360679" h="358775">
                <a:moveTo>
                  <a:pt x="0" y="358775"/>
                </a:moveTo>
                <a:lnTo>
                  <a:pt x="360362" y="358775"/>
                </a:lnTo>
                <a:lnTo>
                  <a:pt x="360362" y="0"/>
                </a:lnTo>
                <a:lnTo>
                  <a:pt x="0" y="0"/>
                </a:lnTo>
                <a:lnTo>
                  <a:pt x="0" y="3587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69276" y="4594225"/>
            <a:ext cx="360680" cy="358775"/>
          </a:xfrm>
          <a:custGeom>
            <a:avLst/>
            <a:gdLst/>
            <a:ahLst/>
            <a:cxnLst/>
            <a:rect l="l" t="t" r="r" b="b"/>
            <a:pathLst>
              <a:path w="360679" h="358775">
                <a:moveTo>
                  <a:pt x="0" y="358775"/>
                </a:moveTo>
                <a:lnTo>
                  <a:pt x="360362" y="358775"/>
                </a:lnTo>
                <a:lnTo>
                  <a:pt x="360362" y="0"/>
                </a:lnTo>
                <a:lnTo>
                  <a:pt x="0" y="0"/>
                </a:lnTo>
                <a:lnTo>
                  <a:pt x="0" y="3587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64451" y="3728973"/>
            <a:ext cx="360680" cy="431800"/>
          </a:xfrm>
          <a:custGeom>
            <a:avLst/>
            <a:gdLst/>
            <a:ahLst/>
            <a:cxnLst/>
            <a:rect l="l" t="t" r="r" b="b"/>
            <a:pathLst>
              <a:path w="360679" h="431800">
                <a:moveTo>
                  <a:pt x="360299" y="323850"/>
                </a:moveTo>
                <a:lnTo>
                  <a:pt x="0" y="323850"/>
                </a:lnTo>
                <a:lnTo>
                  <a:pt x="180085" y="431800"/>
                </a:lnTo>
                <a:lnTo>
                  <a:pt x="360299" y="323850"/>
                </a:lnTo>
                <a:close/>
              </a:path>
              <a:path w="360679" h="431800">
                <a:moveTo>
                  <a:pt x="270255" y="0"/>
                </a:moveTo>
                <a:lnTo>
                  <a:pt x="90043" y="0"/>
                </a:lnTo>
                <a:lnTo>
                  <a:pt x="90043" y="323850"/>
                </a:lnTo>
                <a:lnTo>
                  <a:pt x="270255" y="323850"/>
                </a:lnTo>
                <a:lnTo>
                  <a:pt x="270255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64451" y="3728973"/>
            <a:ext cx="360680" cy="431800"/>
          </a:xfrm>
          <a:custGeom>
            <a:avLst/>
            <a:gdLst/>
            <a:ahLst/>
            <a:cxnLst/>
            <a:rect l="l" t="t" r="r" b="b"/>
            <a:pathLst>
              <a:path w="360679" h="431800">
                <a:moveTo>
                  <a:pt x="0" y="323850"/>
                </a:moveTo>
                <a:lnTo>
                  <a:pt x="90043" y="323850"/>
                </a:lnTo>
                <a:lnTo>
                  <a:pt x="90043" y="0"/>
                </a:lnTo>
                <a:lnTo>
                  <a:pt x="270255" y="0"/>
                </a:lnTo>
                <a:lnTo>
                  <a:pt x="270255" y="323850"/>
                </a:lnTo>
                <a:lnTo>
                  <a:pt x="360299" y="323850"/>
                </a:lnTo>
                <a:lnTo>
                  <a:pt x="180085" y="431800"/>
                </a:lnTo>
                <a:lnTo>
                  <a:pt x="0" y="3238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4450" y="332054"/>
            <a:ext cx="69145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Lifting: </a:t>
            </a:r>
            <a:r>
              <a:rPr dirty="0" spc="-10"/>
              <a:t>Conway’s </a:t>
            </a:r>
            <a:r>
              <a:rPr dirty="0" spc="-5"/>
              <a:t>Game of</a:t>
            </a:r>
            <a:r>
              <a:rPr dirty="0" spc="20"/>
              <a:t> </a:t>
            </a:r>
            <a:r>
              <a:rPr dirty="0" spc="-10"/>
              <a:t>Life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48054"/>
            <a:ext cx="5705475" cy="996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6288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(simpler than </a:t>
            </a:r>
            <a:r>
              <a:rPr dirty="0" sz="2400">
                <a:latin typeface="Arial"/>
                <a:cs typeface="Arial"/>
              </a:rPr>
              <a:t>traffic)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Cells born, live, die based on</a:t>
            </a:r>
            <a:r>
              <a:rPr dirty="0" sz="2400" spc="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neighbors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1920062"/>
            <a:ext cx="2512695" cy="3702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  <a:tabLst>
                <a:tab pos="299085" algn="l"/>
              </a:tabLst>
            </a:pPr>
            <a:r>
              <a:rPr dirty="0" sz="1800">
                <a:latin typeface="Arial"/>
                <a:cs typeface="Arial"/>
              </a:rPr>
              <a:t>–	&lt; 2 or &gt;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ts val="1730"/>
              </a:lnSpc>
            </a:pPr>
            <a:r>
              <a:rPr dirty="0" sz="1800" spc="-5">
                <a:latin typeface="Arial"/>
                <a:cs typeface="Arial"/>
              </a:rPr>
              <a:t>neighbors: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ts val="1945"/>
              </a:lnSpc>
            </a:pPr>
            <a:r>
              <a:rPr dirty="0" sz="1800" spc="-5">
                <a:latin typeface="Arial"/>
                <a:cs typeface="Arial"/>
              </a:rPr>
              <a:t>cell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dies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ts val="1945"/>
              </a:lnSpc>
              <a:buChar char="–"/>
              <a:tabLst>
                <a:tab pos="299085" algn="l"/>
                <a:tab pos="299720" algn="l"/>
              </a:tabLst>
            </a:pPr>
            <a:r>
              <a:rPr dirty="0" sz="1800" spc="-5">
                <a:latin typeface="Arial"/>
                <a:cs typeface="Arial"/>
              </a:rPr>
              <a:t>2 </a:t>
            </a:r>
            <a:r>
              <a:rPr dirty="0" sz="1800" spc="-10">
                <a:latin typeface="Arial"/>
                <a:cs typeface="Arial"/>
              </a:rPr>
              <a:t>or</a:t>
            </a:r>
            <a:r>
              <a:rPr dirty="0" sz="1800" spc="-5">
                <a:latin typeface="Arial"/>
                <a:cs typeface="Arial"/>
              </a:rPr>
              <a:t> 3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ts val="1730"/>
              </a:lnSpc>
            </a:pPr>
            <a:r>
              <a:rPr dirty="0" sz="1800" spc="-5">
                <a:latin typeface="Arial"/>
                <a:cs typeface="Arial"/>
              </a:rPr>
              <a:t>neighbors: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ts val="1945"/>
              </a:lnSpc>
            </a:pPr>
            <a:r>
              <a:rPr dirty="0" sz="1800" spc="-5">
                <a:latin typeface="Arial"/>
                <a:cs typeface="Arial"/>
              </a:rPr>
              <a:t>cell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lives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ts val="1945"/>
              </a:lnSpc>
              <a:spcBef>
                <a:spcPts val="5"/>
              </a:spcBef>
              <a:buChar char="–"/>
              <a:tabLst>
                <a:tab pos="299085" algn="l"/>
                <a:tab pos="299720" algn="l"/>
              </a:tabLst>
            </a:pPr>
            <a:r>
              <a:rPr dirty="0" sz="1800">
                <a:latin typeface="Arial"/>
                <a:cs typeface="Arial"/>
              </a:rPr>
              <a:t>3</a:t>
            </a:r>
            <a:r>
              <a:rPr dirty="0" sz="1800" spc="-10">
                <a:latin typeface="Arial"/>
                <a:cs typeface="Arial"/>
              </a:rPr>
              <a:t> neighbors</a:t>
            </a:r>
            <a:endParaRPr sz="1800">
              <a:latin typeface="Arial"/>
              <a:cs typeface="Arial"/>
            </a:endParaRPr>
          </a:p>
          <a:p>
            <a:pPr marL="356870">
              <a:lnSpc>
                <a:spcPts val="1945"/>
              </a:lnSpc>
            </a:pPr>
            <a:r>
              <a:rPr dirty="0" sz="1800">
                <a:latin typeface="Symbol"/>
                <a:cs typeface="Symbol"/>
              </a:rPr>
              <a:t>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cell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birth!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725"/>
              </a:spcBef>
              <a:buChar char="–"/>
              <a:tabLst>
                <a:tab pos="299085" algn="l"/>
                <a:tab pos="299720" algn="l"/>
              </a:tabLst>
            </a:pPr>
            <a:r>
              <a:rPr dirty="0" sz="1800" spc="-5">
                <a:latin typeface="Arial"/>
                <a:cs typeface="Arial"/>
              </a:rPr>
              <a:t>Make into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MDP</a:t>
            </a:r>
            <a:endParaRPr sz="1800">
              <a:latin typeface="Arial"/>
              <a:cs typeface="Arial"/>
            </a:endParaRPr>
          </a:p>
          <a:p>
            <a:pPr lvl="1" marL="697865" indent="-228600">
              <a:lnSpc>
                <a:spcPct val="100000"/>
              </a:lnSpc>
              <a:buChar char="•"/>
              <a:tabLst>
                <a:tab pos="697865" algn="l"/>
                <a:tab pos="698500" algn="l"/>
              </a:tabLst>
            </a:pPr>
            <a:r>
              <a:rPr dirty="0" sz="1800" spc="-5">
                <a:latin typeface="Arial"/>
                <a:cs typeface="Arial"/>
              </a:rPr>
              <a:t>Probabilities</a:t>
            </a:r>
            <a:endParaRPr sz="1800">
              <a:latin typeface="Arial"/>
              <a:cs typeface="Arial"/>
            </a:endParaRPr>
          </a:p>
          <a:p>
            <a:pPr lvl="1" marL="697865" marR="345440" indent="-228600">
              <a:lnSpc>
                <a:spcPts val="1730"/>
              </a:lnSpc>
              <a:spcBef>
                <a:spcPts val="415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800" spc="-5">
                <a:latin typeface="Arial"/>
                <a:cs typeface="Arial"/>
              </a:rPr>
              <a:t>Actions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turn  </a:t>
            </a:r>
            <a:r>
              <a:rPr dirty="0" sz="1800" spc="-5">
                <a:latin typeface="Arial"/>
                <a:cs typeface="Arial"/>
              </a:rPr>
              <a:t>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cells</a:t>
            </a:r>
            <a:endParaRPr sz="1800">
              <a:latin typeface="Arial"/>
              <a:cs typeface="Arial"/>
            </a:endParaRPr>
          </a:p>
          <a:p>
            <a:pPr lvl="1" marL="697865" marR="5080" indent="-228600">
              <a:lnSpc>
                <a:spcPct val="80000"/>
              </a:lnSpc>
              <a:spcBef>
                <a:spcPts val="45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800" spc="-5">
                <a:latin typeface="Arial"/>
                <a:cs typeface="Arial"/>
              </a:rPr>
              <a:t>Maximize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number 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cells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6052515"/>
            <a:ext cx="78733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6962775" algn="l"/>
              </a:tabLst>
            </a:pPr>
            <a:r>
              <a:rPr dirty="0" sz="2400" spc="-5">
                <a:solidFill>
                  <a:srgbClr val="3B8B92"/>
                </a:solidFill>
                <a:latin typeface="Arial"/>
                <a:cs typeface="Arial"/>
              </a:rPr>
              <a:t>Compact RDDL specification </a:t>
            </a:r>
            <a:r>
              <a:rPr dirty="0" sz="2400">
                <a:solidFill>
                  <a:srgbClr val="3B8B92"/>
                </a:solidFill>
                <a:latin typeface="Arial"/>
                <a:cs typeface="Arial"/>
              </a:rPr>
              <a:t>for </a:t>
            </a:r>
            <a:r>
              <a:rPr dirty="0" sz="2400" spc="-5" b="1" i="1">
                <a:solidFill>
                  <a:srgbClr val="3B8B92"/>
                </a:solidFill>
                <a:latin typeface="Arial"/>
                <a:cs typeface="Arial"/>
              </a:rPr>
              <a:t>any</a:t>
            </a:r>
            <a:r>
              <a:rPr dirty="0" sz="2400" spc="114" b="1" i="1">
                <a:solidFill>
                  <a:srgbClr val="3B8B9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B8B92"/>
                </a:solidFill>
                <a:latin typeface="Arial"/>
                <a:cs typeface="Arial"/>
              </a:rPr>
              <a:t>grid</a:t>
            </a:r>
            <a:r>
              <a:rPr dirty="0" sz="2400" spc="-10" b="1">
                <a:solidFill>
                  <a:srgbClr val="3B8B9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B8B92"/>
                </a:solidFill>
                <a:latin typeface="Arial"/>
                <a:cs typeface="Arial"/>
              </a:rPr>
              <a:t>size</a:t>
            </a:r>
            <a:r>
              <a:rPr dirty="0" sz="2400">
                <a:solidFill>
                  <a:srgbClr val="3B8B92"/>
                </a:solidFill>
                <a:latin typeface="Arial"/>
                <a:cs typeface="Arial"/>
              </a:rPr>
              <a:t>?	</a:t>
            </a:r>
            <a:r>
              <a:rPr dirty="0" sz="2400" spc="-5">
                <a:solidFill>
                  <a:srgbClr val="3B8B92"/>
                </a:solidFill>
                <a:latin typeface="Arial"/>
                <a:cs typeface="Arial"/>
              </a:rPr>
              <a:t>Lifting.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84575" y="2209800"/>
            <a:ext cx="2819400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89775" y="3810000"/>
            <a:ext cx="1200150" cy="933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89800" y="2549525"/>
            <a:ext cx="800100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59302" y="5287517"/>
            <a:ext cx="47047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5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http://en.wikipedia.org/wiki/Conway's_Game_of_Life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7022" y="42737"/>
            <a:ext cx="7200587" cy="6764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5089" y="2148331"/>
            <a:ext cx="1409065" cy="2738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70485" marR="62230" indent="635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Arial"/>
                <a:cs typeface="Arial"/>
              </a:rPr>
              <a:t>Lifted  </a:t>
            </a:r>
            <a:r>
              <a:rPr dirty="0" sz="4000" spc="-5">
                <a:latin typeface="Arial"/>
                <a:cs typeface="Arial"/>
              </a:rPr>
              <a:t>M</a:t>
            </a:r>
            <a:r>
              <a:rPr dirty="0" sz="4000" spc="-20">
                <a:latin typeface="Arial"/>
                <a:cs typeface="Arial"/>
              </a:rPr>
              <a:t>D</a:t>
            </a:r>
            <a:r>
              <a:rPr dirty="0" sz="4000" spc="-5">
                <a:latin typeface="Arial"/>
                <a:cs typeface="Arial"/>
              </a:rPr>
              <a:t>P:</a:t>
            </a:r>
            <a:endParaRPr sz="4000">
              <a:latin typeface="Arial"/>
              <a:cs typeface="Arial"/>
            </a:endParaRPr>
          </a:p>
          <a:p>
            <a:pPr algn="ctr" marL="12700" marR="5080" indent="1270">
              <a:lnSpc>
                <a:spcPct val="100000"/>
              </a:lnSpc>
              <a:spcBef>
                <a:spcPts val="2160"/>
              </a:spcBef>
            </a:pPr>
            <a:r>
              <a:rPr dirty="0" sz="4000" spc="-5">
                <a:latin typeface="Arial"/>
                <a:cs typeface="Arial"/>
              </a:rPr>
              <a:t>Game  </a:t>
            </a:r>
            <a:r>
              <a:rPr dirty="0" sz="4000" spc="-5">
                <a:latin typeface="Arial"/>
                <a:cs typeface="Arial"/>
              </a:rPr>
              <a:t>of</a:t>
            </a:r>
            <a:r>
              <a:rPr dirty="0" sz="4000" spc="-7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Life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600" y="114300"/>
            <a:ext cx="1955800" cy="1892300"/>
          </a:xfrm>
          <a:custGeom>
            <a:avLst/>
            <a:gdLst/>
            <a:ahLst/>
            <a:cxnLst/>
            <a:rect l="l" t="t" r="r" b="b"/>
            <a:pathLst>
              <a:path w="1955800" h="1892300">
                <a:moveTo>
                  <a:pt x="1640458" y="0"/>
                </a:moveTo>
                <a:lnTo>
                  <a:pt x="315391" y="0"/>
                </a:lnTo>
                <a:lnTo>
                  <a:pt x="268783" y="3420"/>
                </a:lnTo>
                <a:lnTo>
                  <a:pt x="224299" y="13354"/>
                </a:lnTo>
                <a:lnTo>
                  <a:pt x="182427" y="29315"/>
                </a:lnTo>
                <a:lnTo>
                  <a:pt x="143654" y="50813"/>
                </a:lnTo>
                <a:lnTo>
                  <a:pt x="108468" y="77361"/>
                </a:lnTo>
                <a:lnTo>
                  <a:pt x="77357" y="108470"/>
                </a:lnTo>
                <a:lnTo>
                  <a:pt x="50809" y="143652"/>
                </a:lnTo>
                <a:lnTo>
                  <a:pt x="29312" y="182418"/>
                </a:lnTo>
                <a:lnTo>
                  <a:pt x="13352" y="224281"/>
                </a:lnTo>
                <a:lnTo>
                  <a:pt x="3419" y="268751"/>
                </a:lnTo>
                <a:lnTo>
                  <a:pt x="0" y="315340"/>
                </a:lnTo>
                <a:lnTo>
                  <a:pt x="0" y="1576959"/>
                </a:lnTo>
                <a:lnTo>
                  <a:pt x="3419" y="1623548"/>
                </a:lnTo>
                <a:lnTo>
                  <a:pt x="13352" y="1668018"/>
                </a:lnTo>
                <a:lnTo>
                  <a:pt x="29312" y="1709881"/>
                </a:lnTo>
                <a:lnTo>
                  <a:pt x="50809" y="1748647"/>
                </a:lnTo>
                <a:lnTo>
                  <a:pt x="77357" y="1783829"/>
                </a:lnTo>
                <a:lnTo>
                  <a:pt x="108468" y="1814938"/>
                </a:lnTo>
                <a:lnTo>
                  <a:pt x="143654" y="1841486"/>
                </a:lnTo>
                <a:lnTo>
                  <a:pt x="182427" y="1862984"/>
                </a:lnTo>
                <a:lnTo>
                  <a:pt x="224299" y="1878945"/>
                </a:lnTo>
                <a:lnTo>
                  <a:pt x="268783" y="1888879"/>
                </a:lnTo>
                <a:lnTo>
                  <a:pt x="315391" y="1892300"/>
                </a:lnTo>
                <a:lnTo>
                  <a:pt x="1640458" y="1892300"/>
                </a:lnTo>
                <a:lnTo>
                  <a:pt x="1687048" y="1888879"/>
                </a:lnTo>
                <a:lnTo>
                  <a:pt x="1731518" y="1878945"/>
                </a:lnTo>
                <a:lnTo>
                  <a:pt x="1773381" y="1862984"/>
                </a:lnTo>
                <a:lnTo>
                  <a:pt x="1812147" y="1841486"/>
                </a:lnTo>
                <a:lnTo>
                  <a:pt x="1847329" y="1814938"/>
                </a:lnTo>
                <a:lnTo>
                  <a:pt x="1878438" y="1783829"/>
                </a:lnTo>
                <a:lnTo>
                  <a:pt x="1904986" y="1748647"/>
                </a:lnTo>
                <a:lnTo>
                  <a:pt x="1926484" y="1709881"/>
                </a:lnTo>
                <a:lnTo>
                  <a:pt x="1942445" y="1668018"/>
                </a:lnTo>
                <a:lnTo>
                  <a:pt x="1952379" y="1623548"/>
                </a:lnTo>
                <a:lnTo>
                  <a:pt x="1955800" y="1576959"/>
                </a:lnTo>
                <a:lnTo>
                  <a:pt x="1955800" y="315340"/>
                </a:lnTo>
                <a:lnTo>
                  <a:pt x="1952379" y="268751"/>
                </a:lnTo>
                <a:lnTo>
                  <a:pt x="1942445" y="224281"/>
                </a:lnTo>
                <a:lnTo>
                  <a:pt x="1926484" y="182418"/>
                </a:lnTo>
                <a:lnTo>
                  <a:pt x="1904986" y="143652"/>
                </a:lnTo>
                <a:lnTo>
                  <a:pt x="1878438" y="108470"/>
                </a:lnTo>
                <a:lnTo>
                  <a:pt x="1847329" y="77361"/>
                </a:lnTo>
                <a:lnTo>
                  <a:pt x="1812147" y="50813"/>
                </a:lnTo>
                <a:lnTo>
                  <a:pt x="1773381" y="29315"/>
                </a:lnTo>
                <a:lnTo>
                  <a:pt x="1731518" y="13354"/>
                </a:lnTo>
                <a:lnTo>
                  <a:pt x="1687048" y="3420"/>
                </a:lnTo>
                <a:lnTo>
                  <a:pt x="1640458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1600" y="114300"/>
            <a:ext cx="1955800" cy="1892300"/>
          </a:xfrm>
          <a:custGeom>
            <a:avLst/>
            <a:gdLst/>
            <a:ahLst/>
            <a:cxnLst/>
            <a:rect l="l" t="t" r="r" b="b"/>
            <a:pathLst>
              <a:path w="1955800" h="1892300">
                <a:moveTo>
                  <a:pt x="0" y="315340"/>
                </a:moveTo>
                <a:lnTo>
                  <a:pt x="3419" y="268751"/>
                </a:lnTo>
                <a:lnTo>
                  <a:pt x="13352" y="224281"/>
                </a:lnTo>
                <a:lnTo>
                  <a:pt x="29312" y="182418"/>
                </a:lnTo>
                <a:lnTo>
                  <a:pt x="50809" y="143652"/>
                </a:lnTo>
                <a:lnTo>
                  <a:pt x="77357" y="108470"/>
                </a:lnTo>
                <a:lnTo>
                  <a:pt x="108468" y="77361"/>
                </a:lnTo>
                <a:lnTo>
                  <a:pt x="143654" y="50813"/>
                </a:lnTo>
                <a:lnTo>
                  <a:pt x="182427" y="29315"/>
                </a:lnTo>
                <a:lnTo>
                  <a:pt x="224299" y="13354"/>
                </a:lnTo>
                <a:lnTo>
                  <a:pt x="268783" y="3420"/>
                </a:lnTo>
                <a:lnTo>
                  <a:pt x="315391" y="0"/>
                </a:lnTo>
                <a:lnTo>
                  <a:pt x="1140879" y="0"/>
                </a:lnTo>
                <a:lnTo>
                  <a:pt x="1629791" y="0"/>
                </a:lnTo>
                <a:lnTo>
                  <a:pt x="1640458" y="0"/>
                </a:lnTo>
                <a:lnTo>
                  <a:pt x="1687048" y="3420"/>
                </a:lnTo>
                <a:lnTo>
                  <a:pt x="1731518" y="13354"/>
                </a:lnTo>
                <a:lnTo>
                  <a:pt x="1773381" y="29315"/>
                </a:lnTo>
                <a:lnTo>
                  <a:pt x="1812147" y="50813"/>
                </a:lnTo>
                <a:lnTo>
                  <a:pt x="1847329" y="77361"/>
                </a:lnTo>
                <a:lnTo>
                  <a:pt x="1878438" y="108470"/>
                </a:lnTo>
                <a:lnTo>
                  <a:pt x="1904986" y="143652"/>
                </a:lnTo>
                <a:lnTo>
                  <a:pt x="1926484" y="182418"/>
                </a:lnTo>
                <a:lnTo>
                  <a:pt x="1942445" y="224281"/>
                </a:lnTo>
                <a:lnTo>
                  <a:pt x="1952379" y="268751"/>
                </a:lnTo>
                <a:lnTo>
                  <a:pt x="1955800" y="315340"/>
                </a:lnTo>
                <a:lnTo>
                  <a:pt x="1955800" y="927100"/>
                </a:lnTo>
                <a:lnTo>
                  <a:pt x="1955800" y="788415"/>
                </a:lnTo>
                <a:lnTo>
                  <a:pt x="1955800" y="1576959"/>
                </a:lnTo>
                <a:lnTo>
                  <a:pt x="1952379" y="1623548"/>
                </a:lnTo>
                <a:lnTo>
                  <a:pt x="1942445" y="1668018"/>
                </a:lnTo>
                <a:lnTo>
                  <a:pt x="1926484" y="1709881"/>
                </a:lnTo>
                <a:lnTo>
                  <a:pt x="1904986" y="1748647"/>
                </a:lnTo>
                <a:lnTo>
                  <a:pt x="1878438" y="1783829"/>
                </a:lnTo>
                <a:lnTo>
                  <a:pt x="1847329" y="1814938"/>
                </a:lnTo>
                <a:lnTo>
                  <a:pt x="1812147" y="1841486"/>
                </a:lnTo>
                <a:lnTo>
                  <a:pt x="1773381" y="1862984"/>
                </a:lnTo>
                <a:lnTo>
                  <a:pt x="1731518" y="1878945"/>
                </a:lnTo>
                <a:lnTo>
                  <a:pt x="1687048" y="1888879"/>
                </a:lnTo>
                <a:lnTo>
                  <a:pt x="1640458" y="1892300"/>
                </a:lnTo>
                <a:lnTo>
                  <a:pt x="1629791" y="1892300"/>
                </a:lnTo>
                <a:lnTo>
                  <a:pt x="1140879" y="1892300"/>
                </a:lnTo>
                <a:lnTo>
                  <a:pt x="315391" y="1892300"/>
                </a:lnTo>
                <a:lnTo>
                  <a:pt x="268783" y="1888879"/>
                </a:lnTo>
                <a:lnTo>
                  <a:pt x="224299" y="1878945"/>
                </a:lnTo>
                <a:lnTo>
                  <a:pt x="182427" y="1862984"/>
                </a:lnTo>
                <a:lnTo>
                  <a:pt x="143654" y="1841486"/>
                </a:lnTo>
                <a:lnTo>
                  <a:pt x="108468" y="1814938"/>
                </a:lnTo>
                <a:lnTo>
                  <a:pt x="77357" y="1783829"/>
                </a:lnTo>
                <a:lnTo>
                  <a:pt x="50809" y="1748647"/>
                </a:lnTo>
                <a:lnTo>
                  <a:pt x="29312" y="1709881"/>
                </a:lnTo>
                <a:lnTo>
                  <a:pt x="13352" y="1668018"/>
                </a:lnTo>
                <a:lnTo>
                  <a:pt x="3419" y="1623548"/>
                </a:lnTo>
                <a:lnTo>
                  <a:pt x="0" y="1576959"/>
                </a:lnTo>
                <a:lnTo>
                  <a:pt x="0" y="788415"/>
                </a:lnTo>
                <a:lnTo>
                  <a:pt x="0" y="3153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4726" y="233553"/>
            <a:ext cx="161036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1800" spc="-5"/>
              <a:t>Concurrency  as factored  action</a:t>
            </a:r>
            <a:r>
              <a:rPr dirty="0" sz="1800" spc="-65"/>
              <a:t> </a:t>
            </a:r>
            <a:r>
              <a:rPr dirty="0" sz="1800" spc="-5"/>
              <a:t>variables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381406" y="1133094"/>
            <a:ext cx="13970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317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How many  possible joint  actions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here?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3354" y="119888"/>
            <a:ext cx="27203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A </a:t>
            </a:r>
            <a:r>
              <a:rPr dirty="0" sz="3600" spc="-5"/>
              <a:t>Lifted</a:t>
            </a:r>
            <a:r>
              <a:rPr dirty="0" sz="3600" spc="-60"/>
              <a:t> </a:t>
            </a:r>
            <a:r>
              <a:rPr dirty="0" sz="3600"/>
              <a:t>MDP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96076" y="2326473"/>
            <a:ext cx="7857860" cy="4231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3400" y="758825"/>
            <a:ext cx="7086600" cy="1755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76548" y="762000"/>
            <a:ext cx="5386705" cy="381000"/>
          </a:xfrm>
          <a:custGeom>
            <a:avLst/>
            <a:gdLst/>
            <a:ahLst/>
            <a:cxnLst/>
            <a:rect l="l" t="t" r="r" b="b"/>
            <a:pathLst>
              <a:path w="5386705" h="381000">
                <a:moveTo>
                  <a:pt x="5386451" y="317500"/>
                </a:moveTo>
                <a:lnTo>
                  <a:pt x="204850" y="317500"/>
                </a:lnTo>
                <a:lnTo>
                  <a:pt x="209843" y="342209"/>
                </a:lnTo>
                <a:lnTo>
                  <a:pt x="223456" y="362394"/>
                </a:lnTo>
                <a:lnTo>
                  <a:pt x="243641" y="376007"/>
                </a:lnTo>
                <a:lnTo>
                  <a:pt x="268350" y="381000"/>
                </a:lnTo>
                <a:lnTo>
                  <a:pt x="5322951" y="381000"/>
                </a:lnTo>
                <a:lnTo>
                  <a:pt x="5347660" y="376007"/>
                </a:lnTo>
                <a:lnTo>
                  <a:pt x="5367845" y="362394"/>
                </a:lnTo>
                <a:lnTo>
                  <a:pt x="5381458" y="342209"/>
                </a:lnTo>
                <a:lnTo>
                  <a:pt x="5386451" y="317500"/>
                </a:lnTo>
                <a:close/>
              </a:path>
              <a:path w="5386705" h="381000">
                <a:moveTo>
                  <a:pt x="5322951" y="0"/>
                </a:moveTo>
                <a:lnTo>
                  <a:pt x="268350" y="0"/>
                </a:lnTo>
                <a:lnTo>
                  <a:pt x="243641" y="4992"/>
                </a:lnTo>
                <a:lnTo>
                  <a:pt x="223456" y="18605"/>
                </a:lnTo>
                <a:lnTo>
                  <a:pt x="209843" y="38790"/>
                </a:lnTo>
                <a:lnTo>
                  <a:pt x="204850" y="63500"/>
                </a:lnTo>
                <a:lnTo>
                  <a:pt x="204850" y="222250"/>
                </a:lnTo>
                <a:lnTo>
                  <a:pt x="0" y="319150"/>
                </a:lnTo>
                <a:lnTo>
                  <a:pt x="5386451" y="317500"/>
                </a:lnTo>
                <a:lnTo>
                  <a:pt x="5386451" y="63500"/>
                </a:lnTo>
                <a:lnTo>
                  <a:pt x="5381458" y="38790"/>
                </a:lnTo>
                <a:lnTo>
                  <a:pt x="5367845" y="18605"/>
                </a:lnTo>
                <a:lnTo>
                  <a:pt x="5347660" y="4992"/>
                </a:lnTo>
                <a:lnTo>
                  <a:pt x="53229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76548" y="762000"/>
            <a:ext cx="5386705" cy="381000"/>
          </a:xfrm>
          <a:custGeom>
            <a:avLst/>
            <a:gdLst/>
            <a:ahLst/>
            <a:cxnLst/>
            <a:rect l="l" t="t" r="r" b="b"/>
            <a:pathLst>
              <a:path w="5386705" h="381000">
                <a:moveTo>
                  <a:pt x="204850" y="63500"/>
                </a:moveTo>
                <a:lnTo>
                  <a:pt x="209843" y="38790"/>
                </a:lnTo>
                <a:lnTo>
                  <a:pt x="223456" y="18605"/>
                </a:lnTo>
                <a:lnTo>
                  <a:pt x="243641" y="4992"/>
                </a:lnTo>
                <a:lnTo>
                  <a:pt x="268350" y="0"/>
                </a:lnTo>
                <a:lnTo>
                  <a:pt x="1068451" y="0"/>
                </a:lnTo>
                <a:lnTo>
                  <a:pt x="2363851" y="0"/>
                </a:lnTo>
                <a:lnTo>
                  <a:pt x="5322951" y="0"/>
                </a:lnTo>
                <a:lnTo>
                  <a:pt x="5347660" y="4992"/>
                </a:lnTo>
                <a:lnTo>
                  <a:pt x="5367845" y="18605"/>
                </a:lnTo>
                <a:lnTo>
                  <a:pt x="5381458" y="38790"/>
                </a:lnTo>
                <a:lnTo>
                  <a:pt x="5386451" y="63500"/>
                </a:lnTo>
                <a:lnTo>
                  <a:pt x="5386451" y="222250"/>
                </a:lnTo>
                <a:lnTo>
                  <a:pt x="5386451" y="317500"/>
                </a:lnTo>
                <a:lnTo>
                  <a:pt x="5381458" y="342209"/>
                </a:lnTo>
                <a:lnTo>
                  <a:pt x="5367845" y="362394"/>
                </a:lnTo>
                <a:lnTo>
                  <a:pt x="5347660" y="376007"/>
                </a:lnTo>
                <a:lnTo>
                  <a:pt x="5322951" y="381000"/>
                </a:lnTo>
                <a:lnTo>
                  <a:pt x="2363851" y="381000"/>
                </a:lnTo>
                <a:lnTo>
                  <a:pt x="1068451" y="381000"/>
                </a:lnTo>
                <a:lnTo>
                  <a:pt x="268350" y="381000"/>
                </a:lnTo>
                <a:lnTo>
                  <a:pt x="243641" y="376007"/>
                </a:lnTo>
                <a:lnTo>
                  <a:pt x="223456" y="362394"/>
                </a:lnTo>
                <a:lnTo>
                  <a:pt x="209843" y="342209"/>
                </a:lnTo>
                <a:lnTo>
                  <a:pt x="204850" y="317500"/>
                </a:lnTo>
                <a:lnTo>
                  <a:pt x="0" y="319150"/>
                </a:lnTo>
                <a:lnTo>
                  <a:pt x="204850" y="222250"/>
                </a:lnTo>
                <a:lnTo>
                  <a:pt x="204850" y="63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50970" y="807846"/>
            <a:ext cx="4442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Intermediate variable: like derived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predicate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2667000"/>
            <a:ext cx="2551430" cy="685800"/>
          </a:xfrm>
          <a:custGeom>
            <a:avLst/>
            <a:gdLst/>
            <a:ahLst/>
            <a:cxnLst/>
            <a:rect l="l" t="t" r="r" b="b"/>
            <a:pathLst>
              <a:path w="2551429" h="685800">
                <a:moveTo>
                  <a:pt x="2095500" y="0"/>
                </a:moveTo>
                <a:lnTo>
                  <a:pt x="114300" y="0"/>
                </a:lnTo>
                <a:lnTo>
                  <a:pt x="69812" y="8983"/>
                </a:lnTo>
                <a:lnTo>
                  <a:pt x="33480" y="33480"/>
                </a:lnTo>
                <a:lnTo>
                  <a:pt x="8983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3" y="615987"/>
                </a:lnTo>
                <a:lnTo>
                  <a:pt x="33480" y="652319"/>
                </a:lnTo>
                <a:lnTo>
                  <a:pt x="69812" y="676816"/>
                </a:lnTo>
                <a:lnTo>
                  <a:pt x="114300" y="685800"/>
                </a:lnTo>
                <a:lnTo>
                  <a:pt x="2095500" y="685800"/>
                </a:lnTo>
                <a:lnTo>
                  <a:pt x="2139987" y="676816"/>
                </a:lnTo>
                <a:lnTo>
                  <a:pt x="2176319" y="652319"/>
                </a:lnTo>
                <a:lnTo>
                  <a:pt x="2200816" y="615987"/>
                </a:lnTo>
                <a:lnTo>
                  <a:pt x="2209800" y="571500"/>
                </a:lnTo>
                <a:lnTo>
                  <a:pt x="2209800" y="285750"/>
                </a:lnTo>
                <a:lnTo>
                  <a:pt x="2551049" y="242950"/>
                </a:lnTo>
                <a:lnTo>
                  <a:pt x="2209800" y="114300"/>
                </a:lnTo>
                <a:lnTo>
                  <a:pt x="2200816" y="69812"/>
                </a:lnTo>
                <a:lnTo>
                  <a:pt x="2176319" y="33480"/>
                </a:lnTo>
                <a:lnTo>
                  <a:pt x="2139987" y="8983"/>
                </a:lnTo>
                <a:lnTo>
                  <a:pt x="20955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43000" y="2667000"/>
            <a:ext cx="2551430" cy="685800"/>
          </a:xfrm>
          <a:custGeom>
            <a:avLst/>
            <a:gdLst/>
            <a:ahLst/>
            <a:cxnLst/>
            <a:rect l="l" t="t" r="r" b="b"/>
            <a:pathLst>
              <a:path w="2551429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289050" y="0"/>
                </a:lnTo>
                <a:lnTo>
                  <a:pt x="1841500" y="0"/>
                </a:lnTo>
                <a:lnTo>
                  <a:pt x="2095500" y="0"/>
                </a:lnTo>
                <a:lnTo>
                  <a:pt x="2139987" y="8983"/>
                </a:lnTo>
                <a:lnTo>
                  <a:pt x="2176319" y="33480"/>
                </a:lnTo>
                <a:lnTo>
                  <a:pt x="2200816" y="69812"/>
                </a:lnTo>
                <a:lnTo>
                  <a:pt x="2209800" y="114300"/>
                </a:lnTo>
                <a:lnTo>
                  <a:pt x="2551049" y="242950"/>
                </a:lnTo>
                <a:lnTo>
                  <a:pt x="2209800" y="285750"/>
                </a:lnTo>
                <a:lnTo>
                  <a:pt x="2209800" y="571500"/>
                </a:lnTo>
                <a:lnTo>
                  <a:pt x="2200816" y="615987"/>
                </a:lnTo>
                <a:lnTo>
                  <a:pt x="2176319" y="652319"/>
                </a:lnTo>
                <a:lnTo>
                  <a:pt x="2139987" y="676816"/>
                </a:lnTo>
                <a:lnTo>
                  <a:pt x="2095500" y="685800"/>
                </a:lnTo>
                <a:lnTo>
                  <a:pt x="1841500" y="685800"/>
                </a:lnTo>
                <a:lnTo>
                  <a:pt x="128905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28575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71727" y="2728086"/>
            <a:ext cx="1752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Using counts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5">
                <a:latin typeface="Arial"/>
                <a:cs typeface="Arial"/>
              </a:rPr>
              <a:t>decide </a:t>
            </a:r>
            <a:r>
              <a:rPr dirty="0" sz="1800" spc="-10">
                <a:latin typeface="Arial"/>
                <a:cs typeface="Arial"/>
              </a:rPr>
              <a:t>next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3876" y="4267200"/>
            <a:ext cx="2389505" cy="381000"/>
          </a:xfrm>
          <a:custGeom>
            <a:avLst/>
            <a:gdLst/>
            <a:ahLst/>
            <a:cxnLst/>
            <a:rect l="l" t="t" r="r" b="b"/>
            <a:pathLst>
              <a:path w="2389504" h="381000">
                <a:moveTo>
                  <a:pt x="2389124" y="317500"/>
                </a:moveTo>
                <a:lnTo>
                  <a:pt x="179324" y="317500"/>
                </a:lnTo>
                <a:lnTo>
                  <a:pt x="184316" y="342209"/>
                </a:lnTo>
                <a:lnTo>
                  <a:pt x="197929" y="362394"/>
                </a:lnTo>
                <a:lnTo>
                  <a:pt x="218114" y="376007"/>
                </a:lnTo>
                <a:lnTo>
                  <a:pt x="242824" y="381000"/>
                </a:lnTo>
                <a:lnTo>
                  <a:pt x="2325624" y="381000"/>
                </a:lnTo>
                <a:lnTo>
                  <a:pt x="2350333" y="376007"/>
                </a:lnTo>
                <a:lnTo>
                  <a:pt x="2370518" y="362394"/>
                </a:lnTo>
                <a:lnTo>
                  <a:pt x="2384131" y="342209"/>
                </a:lnTo>
                <a:lnTo>
                  <a:pt x="2389124" y="317500"/>
                </a:lnTo>
                <a:close/>
              </a:path>
              <a:path w="2389504" h="381000">
                <a:moveTo>
                  <a:pt x="2325624" y="0"/>
                </a:moveTo>
                <a:lnTo>
                  <a:pt x="242824" y="0"/>
                </a:lnTo>
                <a:lnTo>
                  <a:pt x="218114" y="4992"/>
                </a:lnTo>
                <a:lnTo>
                  <a:pt x="197929" y="18605"/>
                </a:lnTo>
                <a:lnTo>
                  <a:pt x="184316" y="38790"/>
                </a:lnTo>
                <a:lnTo>
                  <a:pt x="179324" y="63500"/>
                </a:lnTo>
                <a:lnTo>
                  <a:pt x="179324" y="222250"/>
                </a:lnTo>
                <a:lnTo>
                  <a:pt x="0" y="331724"/>
                </a:lnTo>
                <a:lnTo>
                  <a:pt x="179324" y="317500"/>
                </a:lnTo>
                <a:lnTo>
                  <a:pt x="2389124" y="317500"/>
                </a:lnTo>
                <a:lnTo>
                  <a:pt x="2389124" y="63500"/>
                </a:lnTo>
                <a:lnTo>
                  <a:pt x="2384131" y="38790"/>
                </a:lnTo>
                <a:lnTo>
                  <a:pt x="2370518" y="18605"/>
                </a:lnTo>
                <a:lnTo>
                  <a:pt x="2350333" y="4992"/>
                </a:lnTo>
                <a:lnTo>
                  <a:pt x="232562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73876" y="4267200"/>
            <a:ext cx="2389505" cy="381000"/>
          </a:xfrm>
          <a:custGeom>
            <a:avLst/>
            <a:gdLst/>
            <a:ahLst/>
            <a:cxnLst/>
            <a:rect l="l" t="t" r="r" b="b"/>
            <a:pathLst>
              <a:path w="2389504" h="381000">
                <a:moveTo>
                  <a:pt x="179324" y="63500"/>
                </a:moveTo>
                <a:lnTo>
                  <a:pt x="184316" y="38790"/>
                </a:lnTo>
                <a:lnTo>
                  <a:pt x="197929" y="18605"/>
                </a:lnTo>
                <a:lnTo>
                  <a:pt x="218114" y="4992"/>
                </a:lnTo>
                <a:lnTo>
                  <a:pt x="242824" y="0"/>
                </a:lnTo>
                <a:lnTo>
                  <a:pt x="547624" y="0"/>
                </a:lnTo>
                <a:lnTo>
                  <a:pt x="1100074" y="0"/>
                </a:lnTo>
                <a:lnTo>
                  <a:pt x="2325624" y="0"/>
                </a:lnTo>
                <a:lnTo>
                  <a:pt x="2350333" y="4992"/>
                </a:lnTo>
                <a:lnTo>
                  <a:pt x="2370518" y="18605"/>
                </a:lnTo>
                <a:lnTo>
                  <a:pt x="2384131" y="38790"/>
                </a:lnTo>
                <a:lnTo>
                  <a:pt x="2389124" y="63500"/>
                </a:lnTo>
                <a:lnTo>
                  <a:pt x="2389124" y="222250"/>
                </a:lnTo>
                <a:lnTo>
                  <a:pt x="2389124" y="317500"/>
                </a:lnTo>
                <a:lnTo>
                  <a:pt x="2384131" y="342209"/>
                </a:lnTo>
                <a:lnTo>
                  <a:pt x="2370518" y="362394"/>
                </a:lnTo>
                <a:lnTo>
                  <a:pt x="2350333" y="376007"/>
                </a:lnTo>
                <a:lnTo>
                  <a:pt x="2325624" y="381000"/>
                </a:lnTo>
                <a:lnTo>
                  <a:pt x="1100074" y="381000"/>
                </a:lnTo>
                <a:lnTo>
                  <a:pt x="547624" y="381000"/>
                </a:lnTo>
                <a:lnTo>
                  <a:pt x="242824" y="381000"/>
                </a:lnTo>
                <a:lnTo>
                  <a:pt x="218114" y="376007"/>
                </a:lnTo>
                <a:lnTo>
                  <a:pt x="197929" y="362394"/>
                </a:lnTo>
                <a:lnTo>
                  <a:pt x="184316" y="342209"/>
                </a:lnTo>
                <a:lnTo>
                  <a:pt x="179324" y="317500"/>
                </a:lnTo>
                <a:lnTo>
                  <a:pt x="0" y="331724"/>
                </a:lnTo>
                <a:lnTo>
                  <a:pt x="179324" y="222250"/>
                </a:lnTo>
                <a:lnTo>
                  <a:pt x="179324" y="63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53148" y="4876800"/>
            <a:ext cx="2414905" cy="685800"/>
          </a:xfrm>
          <a:custGeom>
            <a:avLst/>
            <a:gdLst/>
            <a:ahLst/>
            <a:cxnLst/>
            <a:rect l="l" t="t" r="r" b="b"/>
            <a:pathLst>
              <a:path w="2414904" h="685800">
                <a:moveTo>
                  <a:pt x="2414651" y="285750"/>
                </a:moveTo>
                <a:lnTo>
                  <a:pt x="204850" y="285750"/>
                </a:lnTo>
                <a:lnTo>
                  <a:pt x="204850" y="571500"/>
                </a:lnTo>
                <a:lnTo>
                  <a:pt x="213834" y="615987"/>
                </a:lnTo>
                <a:lnTo>
                  <a:pt x="238331" y="652319"/>
                </a:lnTo>
                <a:lnTo>
                  <a:pt x="274663" y="676816"/>
                </a:lnTo>
                <a:lnTo>
                  <a:pt x="319150" y="685800"/>
                </a:lnTo>
                <a:lnTo>
                  <a:pt x="2300351" y="685800"/>
                </a:lnTo>
                <a:lnTo>
                  <a:pt x="2344838" y="676816"/>
                </a:lnTo>
                <a:lnTo>
                  <a:pt x="2381170" y="652319"/>
                </a:lnTo>
                <a:lnTo>
                  <a:pt x="2405667" y="615987"/>
                </a:lnTo>
                <a:lnTo>
                  <a:pt x="2414651" y="571500"/>
                </a:lnTo>
                <a:lnTo>
                  <a:pt x="2414651" y="285750"/>
                </a:lnTo>
                <a:close/>
              </a:path>
              <a:path w="2414904" h="685800">
                <a:moveTo>
                  <a:pt x="2300351" y="0"/>
                </a:moveTo>
                <a:lnTo>
                  <a:pt x="319150" y="0"/>
                </a:lnTo>
                <a:lnTo>
                  <a:pt x="274663" y="8983"/>
                </a:lnTo>
                <a:lnTo>
                  <a:pt x="238331" y="33480"/>
                </a:lnTo>
                <a:lnTo>
                  <a:pt x="213834" y="69812"/>
                </a:lnTo>
                <a:lnTo>
                  <a:pt x="204850" y="114300"/>
                </a:lnTo>
                <a:lnTo>
                  <a:pt x="0" y="319150"/>
                </a:lnTo>
                <a:lnTo>
                  <a:pt x="204850" y="285750"/>
                </a:lnTo>
                <a:lnTo>
                  <a:pt x="2414651" y="285750"/>
                </a:lnTo>
                <a:lnTo>
                  <a:pt x="2414651" y="114300"/>
                </a:lnTo>
                <a:lnTo>
                  <a:pt x="2405667" y="69812"/>
                </a:lnTo>
                <a:lnTo>
                  <a:pt x="2381170" y="33480"/>
                </a:lnTo>
                <a:lnTo>
                  <a:pt x="2344838" y="8983"/>
                </a:lnTo>
                <a:lnTo>
                  <a:pt x="23003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53148" y="4876800"/>
            <a:ext cx="2414905" cy="685800"/>
          </a:xfrm>
          <a:custGeom>
            <a:avLst/>
            <a:gdLst/>
            <a:ahLst/>
            <a:cxnLst/>
            <a:rect l="l" t="t" r="r" b="b"/>
            <a:pathLst>
              <a:path w="2414904" h="685800">
                <a:moveTo>
                  <a:pt x="204850" y="114300"/>
                </a:moveTo>
                <a:lnTo>
                  <a:pt x="213834" y="69812"/>
                </a:lnTo>
                <a:lnTo>
                  <a:pt x="238331" y="33480"/>
                </a:lnTo>
                <a:lnTo>
                  <a:pt x="274663" y="8983"/>
                </a:lnTo>
                <a:lnTo>
                  <a:pt x="319150" y="0"/>
                </a:lnTo>
                <a:lnTo>
                  <a:pt x="573151" y="0"/>
                </a:lnTo>
                <a:lnTo>
                  <a:pt x="1125601" y="0"/>
                </a:lnTo>
                <a:lnTo>
                  <a:pt x="2300351" y="0"/>
                </a:lnTo>
                <a:lnTo>
                  <a:pt x="2344838" y="8983"/>
                </a:lnTo>
                <a:lnTo>
                  <a:pt x="2381170" y="33480"/>
                </a:lnTo>
                <a:lnTo>
                  <a:pt x="2405667" y="69812"/>
                </a:lnTo>
                <a:lnTo>
                  <a:pt x="2414651" y="114300"/>
                </a:lnTo>
                <a:lnTo>
                  <a:pt x="2414651" y="285750"/>
                </a:lnTo>
                <a:lnTo>
                  <a:pt x="2414651" y="571500"/>
                </a:lnTo>
                <a:lnTo>
                  <a:pt x="2405667" y="615987"/>
                </a:lnTo>
                <a:lnTo>
                  <a:pt x="2381170" y="652319"/>
                </a:lnTo>
                <a:lnTo>
                  <a:pt x="2344838" y="676816"/>
                </a:lnTo>
                <a:lnTo>
                  <a:pt x="2300351" y="685800"/>
                </a:lnTo>
                <a:lnTo>
                  <a:pt x="1125601" y="685800"/>
                </a:lnTo>
                <a:lnTo>
                  <a:pt x="573151" y="685800"/>
                </a:lnTo>
                <a:lnTo>
                  <a:pt x="319150" y="685800"/>
                </a:lnTo>
                <a:lnTo>
                  <a:pt x="274663" y="676816"/>
                </a:lnTo>
                <a:lnTo>
                  <a:pt x="238331" y="652319"/>
                </a:lnTo>
                <a:lnTo>
                  <a:pt x="213834" y="615987"/>
                </a:lnTo>
                <a:lnTo>
                  <a:pt x="204850" y="571500"/>
                </a:lnTo>
                <a:lnTo>
                  <a:pt x="204850" y="285750"/>
                </a:lnTo>
                <a:lnTo>
                  <a:pt x="0" y="319150"/>
                </a:lnTo>
                <a:lnTo>
                  <a:pt x="20485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830059" y="4313682"/>
            <a:ext cx="2028189" cy="1198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Additive </a:t>
            </a:r>
            <a:r>
              <a:rPr dirty="0" sz="1800" spc="-10">
                <a:latin typeface="Arial"/>
                <a:cs typeface="Arial"/>
              </a:rPr>
              <a:t>reward!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 marL="23749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State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constraints,</a:t>
            </a:r>
            <a:endParaRPr sz="1800">
              <a:latin typeface="Arial"/>
              <a:cs typeface="Arial"/>
            </a:endParaRPr>
          </a:p>
          <a:p>
            <a:pPr algn="ctr" marL="240029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preconditions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466" y="196037"/>
            <a:ext cx="666369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Nonfluent and Instance</a:t>
            </a:r>
            <a:r>
              <a:rPr dirty="0" sz="3600" spc="-80"/>
              <a:t> </a:t>
            </a:r>
            <a:r>
              <a:rPr dirty="0" sz="3600"/>
              <a:t>Defintion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52400" y="909618"/>
            <a:ext cx="8776752" cy="5925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59176" y="1219200"/>
            <a:ext cx="3189605" cy="713105"/>
          </a:xfrm>
          <a:custGeom>
            <a:avLst/>
            <a:gdLst/>
            <a:ahLst/>
            <a:cxnLst/>
            <a:rect l="l" t="t" r="r" b="b"/>
            <a:pathLst>
              <a:path w="3189604" h="713105">
                <a:moveTo>
                  <a:pt x="3074924" y="0"/>
                </a:moveTo>
                <a:lnTo>
                  <a:pt x="636524" y="0"/>
                </a:lnTo>
                <a:lnTo>
                  <a:pt x="592036" y="8983"/>
                </a:lnTo>
                <a:lnTo>
                  <a:pt x="555704" y="33480"/>
                </a:lnTo>
                <a:lnTo>
                  <a:pt x="531207" y="69812"/>
                </a:lnTo>
                <a:lnTo>
                  <a:pt x="522224" y="114300"/>
                </a:lnTo>
                <a:lnTo>
                  <a:pt x="522224" y="400050"/>
                </a:lnTo>
                <a:lnTo>
                  <a:pt x="0" y="712724"/>
                </a:lnTo>
                <a:lnTo>
                  <a:pt x="522224" y="571500"/>
                </a:lnTo>
                <a:lnTo>
                  <a:pt x="3189224" y="571500"/>
                </a:lnTo>
                <a:lnTo>
                  <a:pt x="3189224" y="114300"/>
                </a:lnTo>
                <a:lnTo>
                  <a:pt x="3180240" y="69812"/>
                </a:lnTo>
                <a:lnTo>
                  <a:pt x="3155743" y="33480"/>
                </a:lnTo>
                <a:lnTo>
                  <a:pt x="3119411" y="8983"/>
                </a:lnTo>
                <a:lnTo>
                  <a:pt x="3074924" y="0"/>
                </a:lnTo>
                <a:close/>
              </a:path>
              <a:path w="3189604" h="713105">
                <a:moveTo>
                  <a:pt x="3189224" y="571500"/>
                </a:moveTo>
                <a:lnTo>
                  <a:pt x="522224" y="571500"/>
                </a:lnTo>
                <a:lnTo>
                  <a:pt x="531207" y="615987"/>
                </a:lnTo>
                <a:lnTo>
                  <a:pt x="555704" y="652319"/>
                </a:lnTo>
                <a:lnTo>
                  <a:pt x="592036" y="676816"/>
                </a:lnTo>
                <a:lnTo>
                  <a:pt x="636524" y="685800"/>
                </a:lnTo>
                <a:lnTo>
                  <a:pt x="3074924" y="685800"/>
                </a:lnTo>
                <a:lnTo>
                  <a:pt x="3119411" y="676816"/>
                </a:lnTo>
                <a:lnTo>
                  <a:pt x="3155743" y="652319"/>
                </a:lnTo>
                <a:lnTo>
                  <a:pt x="3180240" y="615987"/>
                </a:lnTo>
                <a:lnTo>
                  <a:pt x="3189224" y="5715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59176" y="1219200"/>
            <a:ext cx="3189605" cy="713105"/>
          </a:xfrm>
          <a:custGeom>
            <a:avLst/>
            <a:gdLst/>
            <a:ahLst/>
            <a:cxnLst/>
            <a:rect l="l" t="t" r="r" b="b"/>
            <a:pathLst>
              <a:path w="3189604" h="713105">
                <a:moveTo>
                  <a:pt x="522224" y="114300"/>
                </a:moveTo>
                <a:lnTo>
                  <a:pt x="531207" y="69812"/>
                </a:lnTo>
                <a:lnTo>
                  <a:pt x="555704" y="33480"/>
                </a:lnTo>
                <a:lnTo>
                  <a:pt x="592036" y="8983"/>
                </a:lnTo>
                <a:lnTo>
                  <a:pt x="636524" y="0"/>
                </a:lnTo>
                <a:lnTo>
                  <a:pt x="966724" y="0"/>
                </a:lnTo>
                <a:lnTo>
                  <a:pt x="1633474" y="0"/>
                </a:lnTo>
                <a:lnTo>
                  <a:pt x="3074924" y="0"/>
                </a:lnTo>
                <a:lnTo>
                  <a:pt x="3119411" y="8983"/>
                </a:lnTo>
                <a:lnTo>
                  <a:pt x="3155743" y="33480"/>
                </a:lnTo>
                <a:lnTo>
                  <a:pt x="3180240" y="69812"/>
                </a:lnTo>
                <a:lnTo>
                  <a:pt x="3189224" y="114300"/>
                </a:lnTo>
                <a:lnTo>
                  <a:pt x="3189224" y="400050"/>
                </a:lnTo>
                <a:lnTo>
                  <a:pt x="3189224" y="571500"/>
                </a:lnTo>
                <a:lnTo>
                  <a:pt x="3180240" y="615987"/>
                </a:lnTo>
                <a:lnTo>
                  <a:pt x="3155743" y="652319"/>
                </a:lnTo>
                <a:lnTo>
                  <a:pt x="3119411" y="676816"/>
                </a:lnTo>
                <a:lnTo>
                  <a:pt x="3074924" y="685800"/>
                </a:lnTo>
                <a:lnTo>
                  <a:pt x="1633474" y="685800"/>
                </a:lnTo>
                <a:lnTo>
                  <a:pt x="966724" y="685800"/>
                </a:lnTo>
                <a:lnTo>
                  <a:pt x="636524" y="685800"/>
                </a:lnTo>
                <a:lnTo>
                  <a:pt x="592036" y="676816"/>
                </a:lnTo>
                <a:lnTo>
                  <a:pt x="555704" y="652319"/>
                </a:lnTo>
                <a:lnTo>
                  <a:pt x="531207" y="615987"/>
                </a:lnTo>
                <a:lnTo>
                  <a:pt x="522224" y="571500"/>
                </a:lnTo>
                <a:lnTo>
                  <a:pt x="0" y="712724"/>
                </a:lnTo>
                <a:lnTo>
                  <a:pt x="522224" y="400050"/>
                </a:lnTo>
                <a:lnTo>
                  <a:pt x="522224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04665" y="1279905"/>
            <a:ext cx="22205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8279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Objects that </a:t>
            </a:r>
            <a:r>
              <a:rPr dirty="0" sz="1800" spc="-10">
                <a:latin typeface="Arial"/>
                <a:cs typeface="Arial"/>
              </a:rPr>
              <a:t>don’t  </a:t>
            </a:r>
            <a:r>
              <a:rPr dirty="0" sz="1800" spc="-5">
                <a:latin typeface="Arial"/>
                <a:cs typeface="Arial"/>
              </a:rPr>
              <a:t>change </a:t>
            </a:r>
            <a:r>
              <a:rPr dirty="0" sz="1800">
                <a:latin typeface="Arial"/>
                <a:cs typeface="Arial"/>
              </a:rPr>
              <a:t>b/w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instances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77000" y="1981200"/>
            <a:ext cx="2133600" cy="852805"/>
          </a:xfrm>
          <a:custGeom>
            <a:avLst/>
            <a:gdLst/>
            <a:ahLst/>
            <a:cxnLst/>
            <a:rect l="l" t="t" r="r" b="b"/>
            <a:pathLst>
              <a:path w="2133600" h="852805">
                <a:moveTo>
                  <a:pt x="889000" y="685800"/>
                </a:moveTo>
                <a:lnTo>
                  <a:pt x="355600" y="685800"/>
                </a:lnTo>
                <a:lnTo>
                  <a:pt x="392175" y="852551"/>
                </a:lnTo>
                <a:lnTo>
                  <a:pt x="889000" y="685800"/>
                </a:lnTo>
                <a:close/>
              </a:path>
              <a:path w="2133600" h="852805">
                <a:moveTo>
                  <a:pt x="2019300" y="0"/>
                </a:moveTo>
                <a:lnTo>
                  <a:pt x="114300" y="0"/>
                </a:lnTo>
                <a:lnTo>
                  <a:pt x="69812" y="8983"/>
                </a:lnTo>
                <a:lnTo>
                  <a:pt x="33480" y="33480"/>
                </a:lnTo>
                <a:lnTo>
                  <a:pt x="8983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3" y="615987"/>
                </a:lnTo>
                <a:lnTo>
                  <a:pt x="33480" y="652319"/>
                </a:lnTo>
                <a:lnTo>
                  <a:pt x="69812" y="676816"/>
                </a:lnTo>
                <a:lnTo>
                  <a:pt x="114300" y="685800"/>
                </a:lnTo>
                <a:lnTo>
                  <a:pt x="2019300" y="685800"/>
                </a:lnTo>
                <a:lnTo>
                  <a:pt x="2063787" y="676816"/>
                </a:lnTo>
                <a:lnTo>
                  <a:pt x="2100119" y="652319"/>
                </a:lnTo>
                <a:lnTo>
                  <a:pt x="2124616" y="615987"/>
                </a:lnTo>
                <a:lnTo>
                  <a:pt x="2133600" y="571500"/>
                </a:lnTo>
                <a:lnTo>
                  <a:pt x="2133600" y="114300"/>
                </a:lnTo>
                <a:lnTo>
                  <a:pt x="2124616" y="69812"/>
                </a:lnTo>
                <a:lnTo>
                  <a:pt x="2100119" y="33480"/>
                </a:lnTo>
                <a:lnTo>
                  <a:pt x="2063787" y="8983"/>
                </a:lnTo>
                <a:lnTo>
                  <a:pt x="20193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77000" y="1981200"/>
            <a:ext cx="2133600" cy="852805"/>
          </a:xfrm>
          <a:custGeom>
            <a:avLst/>
            <a:gdLst/>
            <a:ahLst/>
            <a:cxnLst/>
            <a:rect l="l" t="t" r="r" b="b"/>
            <a:pathLst>
              <a:path w="2133600" h="852805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355600" y="0"/>
                </a:lnTo>
                <a:lnTo>
                  <a:pt x="889000" y="0"/>
                </a:lnTo>
                <a:lnTo>
                  <a:pt x="2019300" y="0"/>
                </a:lnTo>
                <a:lnTo>
                  <a:pt x="2063787" y="8983"/>
                </a:lnTo>
                <a:lnTo>
                  <a:pt x="2100119" y="33480"/>
                </a:lnTo>
                <a:lnTo>
                  <a:pt x="2124616" y="69812"/>
                </a:lnTo>
                <a:lnTo>
                  <a:pt x="2133600" y="114300"/>
                </a:lnTo>
                <a:lnTo>
                  <a:pt x="2133600" y="400050"/>
                </a:lnTo>
                <a:lnTo>
                  <a:pt x="2133600" y="571500"/>
                </a:lnTo>
                <a:lnTo>
                  <a:pt x="2124616" y="615987"/>
                </a:lnTo>
                <a:lnTo>
                  <a:pt x="2100119" y="652319"/>
                </a:lnTo>
                <a:lnTo>
                  <a:pt x="2063787" y="676816"/>
                </a:lnTo>
                <a:lnTo>
                  <a:pt x="2019300" y="685800"/>
                </a:lnTo>
                <a:lnTo>
                  <a:pt x="889000" y="685800"/>
                </a:lnTo>
                <a:lnTo>
                  <a:pt x="392175" y="852551"/>
                </a:lnTo>
                <a:lnTo>
                  <a:pt x="3556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40005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32778" y="2041905"/>
            <a:ext cx="1628139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Topologies </a:t>
            </a:r>
            <a:r>
              <a:rPr dirty="0" sz="1800" spc="-5">
                <a:latin typeface="Arial"/>
                <a:cs typeface="Arial"/>
              </a:rPr>
              <a:t>over  these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objects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2448" y="2057400"/>
            <a:ext cx="2351405" cy="685800"/>
          </a:xfrm>
          <a:custGeom>
            <a:avLst/>
            <a:gdLst/>
            <a:ahLst/>
            <a:cxnLst/>
            <a:rect l="l" t="t" r="r" b="b"/>
            <a:pathLst>
              <a:path w="2351404" h="685800">
                <a:moveTo>
                  <a:pt x="2351151" y="571500"/>
                </a:moveTo>
                <a:lnTo>
                  <a:pt x="141350" y="571500"/>
                </a:lnTo>
                <a:lnTo>
                  <a:pt x="150334" y="615987"/>
                </a:lnTo>
                <a:lnTo>
                  <a:pt x="174831" y="652319"/>
                </a:lnTo>
                <a:lnTo>
                  <a:pt x="211163" y="676816"/>
                </a:lnTo>
                <a:lnTo>
                  <a:pt x="255650" y="685800"/>
                </a:lnTo>
                <a:lnTo>
                  <a:pt x="2236851" y="685800"/>
                </a:lnTo>
                <a:lnTo>
                  <a:pt x="2281338" y="676816"/>
                </a:lnTo>
                <a:lnTo>
                  <a:pt x="2317670" y="652319"/>
                </a:lnTo>
                <a:lnTo>
                  <a:pt x="2342167" y="615987"/>
                </a:lnTo>
                <a:lnTo>
                  <a:pt x="2351151" y="571500"/>
                </a:lnTo>
                <a:close/>
              </a:path>
              <a:path w="2351404" h="685800">
                <a:moveTo>
                  <a:pt x="2236851" y="0"/>
                </a:moveTo>
                <a:lnTo>
                  <a:pt x="255650" y="0"/>
                </a:lnTo>
                <a:lnTo>
                  <a:pt x="211163" y="8983"/>
                </a:lnTo>
                <a:lnTo>
                  <a:pt x="174831" y="33480"/>
                </a:lnTo>
                <a:lnTo>
                  <a:pt x="150334" y="69812"/>
                </a:lnTo>
                <a:lnTo>
                  <a:pt x="141350" y="114300"/>
                </a:lnTo>
                <a:lnTo>
                  <a:pt x="141350" y="400050"/>
                </a:lnTo>
                <a:lnTo>
                  <a:pt x="0" y="598551"/>
                </a:lnTo>
                <a:lnTo>
                  <a:pt x="141350" y="571500"/>
                </a:lnTo>
                <a:lnTo>
                  <a:pt x="2351151" y="571500"/>
                </a:lnTo>
                <a:lnTo>
                  <a:pt x="2351151" y="114300"/>
                </a:lnTo>
                <a:lnTo>
                  <a:pt x="2342167" y="69812"/>
                </a:lnTo>
                <a:lnTo>
                  <a:pt x="2317670" y="33480"/>
                </a:lnTo>
                <a:lnTo>
                  <a:pt x="2281338" y="8983"/>
                </a:lnTo>
                <a:lnTo>
                  <a:pt x="2236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92448" y="2057400"/>
            <a:ext cx="2351405" cy="685800"/>
          </a:xfrm>
          <a:custGeom>
            <a:avLst/>
            <a:gdLst/>
            <a:ahLst/>
            <a:cxnLst/>
            <a:rect l="l" t="t" r="r" b="b"/>
            <a:pathLst>
              <a:path w="2351404" h="685800">
                <a:moveTo>
                  <a:pt x="141350" y="114300"/>
                </a:moveTo>
                <a:lnTo>
                  <a:pt x="150334" y="69812"/>
                </a:lnTo>
                <a:lnTo>
                  <a:pt x="174831" y="33480"/>
                </a:lnTo>
                <a:lnTo>
                  <a:pt x="211163" y="8983"/>
                </a:lnTo>
                <a:lnTo>
                  <a:pt x="255650" y="0"/>
                </a:lnTo>
                <a:lnTo>
                  <a:pt x="509650" y="0"/>
                </a:lnTo>
                <a:lnTo>
                  <a:pt x="1062101" y="0"/>
                </a:lnTo>
                <a:lnTo>
                  <a:pt x="2236851" y="0"/>
                </a:lnTo>
                <a:lnTo>
                  <a:pt x="2281338" y="8983"/>
                </a:lnTo>
                <a:lnTo>
                  <a:pt x="2317670" y="33480"/>
                </a:lnTo>
                <a:lnTo>
                  <a:pt x="2342167" y="69812"/>
                </a:lnTo>
                <a:lnTo>
                  <a:pt x="2351151" y="114300"/>
                </a:lnTo>
                <a:lnTo>
                  <a:pt x="2351151" y="400050"/>
                </a:lnTo>
                <a:lnTo>
                  <a:pt x="2351151" y="571500"/>
                </a:lnTo>
                <a:lnTo>
                  <a:pt x="2342167" y="615987"/>
                </a:lnTo>
                <a:lnTo>
                  <a:pt x="2317670" y="652319"/>
                </a:lnTo>
                <a:lnTo>
                  <a:pt x="2281338" y="676816"/>
                </a:lnTo>
                <a:lnTo>
                  <a:pt x="2236851" y="685800"/>
                </a:lnTo>
                <a:lnTo>
                  <a:pt x="1062101" y="685800"/>
                </a:lnTo>
                <a:lnTo>
                  <a:pt x="509650" y="685800"/>
                </a:lnTo>
                <a:lnTo>
                  <a:pt x="255650" y="685800"/>
                </a:lnTo>
                <a:lnTo>
                  <a:pt x="211163" y="676816"/>
                </a:lnTo>
                <a:lnTo>
                  <a:pt x="174831" y="652319"/>
                </a:lnTo>
                <a:lnTo>
                  <a:pt x="150334" y="615987"/>
                </a:lnTo>
                <a:lnTo>
                  <a:pt x="141350" y="571500"/>
                </a:lnTo>
                <a:lnTo>
                  <a:pt x="0" y="598551"/>
                </a:lnTo>
                <a:lnTo>
                  <a:pt x="141350" y="400050"/>
                </a:lnTo>
                <a:lnTo>
                  <a:pt x="14135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48861" y="2118182"/>
            <a:ext cx="1980564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Numerical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constant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nonfluent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13048" y="4648200"/>
            <a:ext cx="2478405" cy="457200"/>
          </a:xfrm>
          <a:custGeom>
            <a:avLst/>
            <a:gdLst/>
            <a:ahLst/>
            <a:cxnLst/>
            <a:rect l="l" t="t" r="r" b="b"/>
            <a:pathLst>
              <a:path w="2478404" h="457200">
                <a:moveTo>
                  <a:pt x="2401951" y="0"/>
                </a:moveTo>
                <a:lnTo>
                  <a:pt x="420750" y="0"/>
                </a:lnTo>
                <a:lnTo>
                  <a:pt x="391110" y="5994"/>
                </a:lnTo>
                <a:lnTo>
                  <a:pt x="366887" y="22336"/>
                </a:lnTo>
                <a:lnTo>
                  <a:pt x="350545" y="46559"/>
                </a:lnTo>
                <a:lnTo>
                  <a:pt x="344550" y="76200"/>
                </a:lnTo>
                <a:lnTo>
                  <a:pt x="344550" y="266700"/>
                </a:lnTo>
                <a:lnTo>
                  <a:pt x="0" y="293624"/>
                </a:lnTo>
                <a:lnTo>
                  <a:pt x="344550" y="381000"/>
                </a:lnTo>
                <a:lnTo>
                  <a:pt x="350545" y="410640"/>
                </a:lnTo>
                <a:lnTo>
                  <a:pt x="366887" y="434863"/>
                </a:lnTo>
                <a:lnTo>
                  <a:pt x="391110" y="451205"/>
                </a:lnTo>
                <a:lnTo>
                  <a:pt x="420750" y="457200"/>
                </a:lnTo>
                <a:lnTo>
                  <a:pt x="2401951" y="457200"/>
                </a:lnTo>
                <a:lnTo>
                  <a:pt x="2431591" y="451205"/>
                </a:lnTo>
                <a:lnTo>
                  <a:pt x="2455814" y="434863"/>
                </a:lnTo>
                <a:lnTo>
                  <a:pt x="2472156" y="410640"/>
                </a:lnTo>
                <a:lnTo>
                  <a:pt x="2478151" y="381000"/>
                </a:lnTo>
                <a:lnTo>
                  <a:pt x="2478151" y="76200"/>
                </a:lnTo>
                <a:lnTo>
                  <a:pt x="2472156" y="46559"/>
                </a:lnTo>
                <a:lnTo>
                  <a:pt x="2455814" y="22336"/>
                </a:lnTo>
                <a:lnTo>
                  <a:pt x="2431591" y="5994"/>
                </a:lnTo>
                <a:lnTo>
                  <a:pt x="24019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13048" y="4648200"/>
            <a:ext cx="2478405" cy="457200"/>
          </a:xfrm>
          <a:custGeom>
            <a:avLst/>
            <a:gdLst/>
            <a:ahLst/>
            <a:cxnLst/>
            <a:rect l="l" t="t" r="r" b="b"/>
            <a:pathLst>
              <a:path w="2478404" h="457200">
                <a:moveTo>
                  <a:pt x="344550" y="76200"/>
                </a:moveTo>
                <a:lnTo>
                  <a:pt x="350545" y="46559"/>
                </a:lnTo>
                <a:lnTo>
                  <a:pt x="366887" y="22336"/>
                </a:lnTo>
                <a:lnTo>
                  <a:pt x="391110" y="5994"/>
                </a:lnTo>
                <a:lnTo>
                  <a:pt x="420750" y="0"/>
                </a:lnTo>
                <a:lnTo>
                  <a:pt x="700151" y="0"/>
                </a:lnTo>
                <a:lnTo>
                  <a:pt x="1233551" y="0"/>
                </a:lnTo>
                <a:lnTo>
                  <a:pt x="2401951" y="0"/>
                </a:lnTo>
                <a:lnTo>
                  <a:pt x="2431591" y="5994"/>
                </a:lnTo>
                <a:lnTo>
                  <a:pt x="2455814" y="22336"/>
                </a:lnTo>
                <a:lnTo>
                  <a:pt x="2472156" y="46559"/>
                </a:lnTo>
                <a:lnTo>
                  <a:pt x="2478151" y="76200"/>
                </a:lnTo>
                <a:lnTo>
                  <a:pt x="2478151" y="266700"/>
                </a:lnTo>
                <a:lnTo>
                  <a:pt x="2478151" y="381000"/>
                </a:lnTo>
                <a:lnTo>
                  <a:pt x="2472156" y="410640"/>
                </a:lnTo>
                <a:lnTo>
                  <a:pt x="2455814" y="434863"/>
                </a:lnTo>
                <a:lnTo>
                  <a:pt x="2431591" y="451205"/>
                </a:lnTo>
                <a:lnTo>
                  <a:pt x="2401951" y="457200"/>
                </a:lnTo>
                <a:lnTo>
                  <a:pt x="1233551" y="457200"/>
                </a:lnTo>
                <a:lnTo>
                  <a:pt x="700151" y="457200"/>
                </a:lnTo>
                <a:lnTo>
                  <a:pt x="420750" y="457200"/>
                </a:lnTo>
                <a:lnTo>
                  <a:pt x="391110" y="451205"/>
                </a:lnTo>
                <a:lnTo>
                  <a:pt x="366887" y="434863"/>
                </a:lnTo>
                <a:lnTo>
                  <a:pt x="350545" y="410640"/>
                </a:lnTo>
                <a:lnTo>
                  <a:pt x="344550" y="381000"/>
                </a:lnTo>
                <a:lnTo>
                  <a:pt x="0" y="293624"/>
                </a:lnTo>
                <a:lnTo>
                  <a:pt x="344550" y="266700"/>
                </a:lnTo>
                <a:lnTo>
                  <a:pt x="34455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16276" y="5334000"/>
            <a:ext cx="2694305" cy="381000"/>
          </a:xfrm>
          <a:custGeom>
            <a:avLst/>
            <a:gdLst/>
            <a:ahLst/>
            <a:cxnLst/>
            <a:rect l="l" t="t" r="r" b="b"/>
            <a:pathLst>
              <a:path w="2694304" h="381000">
                <a:moveTo>
                  <a:pt x="2630424" y="0"/>
                </a:moveTo>
                <a:lnTo>
                  <a:pt x="319024" y="0"/>
                </a:lnTo>
                <a:lnTo>
                  <a:pt x="294314" y="4992"/>
                </a:lnTo>
                <a:lnTo>
                  <a:pt x="274129" y="18605"/>
                </a:lnTo>
                <a:lnTo>
                  <a:pt x="260516" y="38790"/>
                </a:lnTo>
                <a:lnTo>
                  <a:pt x="255524" y="63500"/>
                </a:lnTo>
                <a:lnTo>
                  <a:pt x="255524" y="222250"/>
                </a:lnTo>
                <a:lnTo>
                  <a:pt x="0" y="268287"/>
                </a:lnTo>
                <a:lnTo>
                  <a:pt x="255524" y="317500"/>
                </a:lnTo>
                <a:lnTo>
                  <a:pt x="260516" y="342214"/>
                </a:lnTo>
                <a:lnTo>
                  <a:pt x="274129" y="362399"/>
                </a:lnTo>
                <a:lnTo>
                  <a:pt x="294314" y="376009"/>
                </a:lnTo>
                <a:lnTo>
                  <a:pt x="319024" y="381000"/>
                </a:lnTo>
                <a:lnTo>
                  <a:pt x="2630424" y="381000"/>
                </a:lnTo>
                <a:lnTo>
                  <a:pt x="2655133" y="376009"/>
                </a:lnTo>
                <a:lnTo>
                  <a:pt x="2675318" y="362399"/>
                </a:lnTo>
                <a:lnTo>
                  <a:pt x="2688931" y="342214"/>
                </a:lnTo>
                <a:lnTo>
                  <a:pt x="2693924" y="317500"/>
                </a:lnTo>
                <a:lnTo>
                  <a:pt x="2693924" y="63500"/>
                </a:lnTo>
                <a:lnTo>
                  <a:pt x="2688931" y="38790"/>
                </a:lnTo>
                <a:lnTo>
                  <a:pt x="2675318" y="18605"/>
                </a:lnTo>
                <a:lnTo>
                  <a:pt x="2655133" y="4992"/>
                </a:lnTo>
                <a:lnTo>
                  <a:pt x="263042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16276" y="5334000"/>
            <a:ext cx="2694305" cy="381000"/>
          </a:xfrm>
          <a:custGeom>
            <a:avLst/>
            <a:gdLst/>
            <a:ahLst/>
            <a:cxnLst/>
            <a:rect l="l" t="t" r="r" b="b"/>
            <a:pathLst>
              <a:path w="2694304" h="381000">
                <a:moveTo>
                  <a:pt x="255524" y="63500"/>
                </a:moveTo>
                <a:lnTo>
                  <a:pt x="260516" y="38790"/>
                </a:lnTo>
                <a:lnTo>
                  <a:pt x="274129" y="18605"/>
                </a:lnTo>
                <a:lnTo>
                  <a:pt x="294314" y="4992"/>
                </a:lnTo>
                <a:lnTo>
                  <a:pt x="319024" y="0"/>
                </a:lnTo>
                <a:lnTo>
                  <a:pt x="661924" y="0"/>
                </a:lnTo>
                <a:lnTo>
                  <a:pt x="1271524" y="0"/>
                </a:lnTo>
                <a:lnTo>
                  <a:pt x="2630424" y="0"/>
                </a:lnTo>
                <a:lnTo>
                  <a:pt x="2655133" y="4992"/>
                </a:lnTo>
                <a:lnTo>
                  <a:pt x="2675318" y="18605"/>
                </a:lnTo>
                <a:lnTo>
                  <a:pt x="2688931" y="38790"/>
                </a:lnTo>
                <a:lnTo>
                  <a:pt x="2693924" y="63500"/>
                </a:lnTo>
                <a:lnTo>
                  <a:pt x="2693924" y="222250"/>
                </a:lnTo>
                <a:lnTo>
                  <a:pt x="2693924" y="317500"/>
                </a:lnTo>
                <a:lnTo>
                  <a:pt x="2688931" y="342214"/>
                </a:lnTo>
                <a:lnTo>
                  <a:pt x="2675318" y="362399"/>
                </a:lnTo>
                <a:lnTo>
                  <a:pt x="2655133" y="376009"/>
                </a:lnTo>
                <a:lnTo>
                  <a:pt x="2630424" y="381000"/>
                </a:lnTo>
                <a:lnTo>
                  <a:pt x="1271524" y="381000"/>
                </a:lnTo>
                <a:lnTo>
                  <a:pt x="661924" y="381000"/>
                </a:lnTo>
                <a:lnTo>
                  <a:pt x="319024" y="381000"/>
                </a:lnTo>
                <a:lnTo>
                  <a:pt x="294314" y="376009"/>
                </a:lnTo>
                <a:lnTo>
                  <a:pt x="274129" y="362399"/>
                </a:lnTo>
                <a:lnTo>
                  <a:pt x="260516" y="342214"/>
                </a:lnTo>
                <a:lnTo>
                  <a:pt x="255524" y="317500"/>
                </a:lnTo>
                <a:lnTo>
                  <a:pt x="0" y="268287"/>
                </a:lnTo>
                <a:lnTo>
                  <a:pt x="255524" y="222250"/>
                </a:lnTo>
                <a:lnTo>
                  <a:pt x="255524" y="63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71748" y="6248400"/>
            <a:ext cx="1729105" cy="381000"/>
          </a:xfrm>
          <a:custGeom>
            <a:avLst/>
            <a:gdLst/>
            <a:ahLst/>
            <a:cxnLst/>
            <a:rect l="l" t="t" r="r" b="b"/>
            <a:pathLst>
              <a:path w="1729104" h="381000">
                <a:moveTo>
                  <a:pt x="0" y="1587"/>
                </a:moveTo>
                <a:lnTo>
                  <a:pt x="128650" y="158750"/>
                </a:lnTo>
                <a:lnTo>
                  <a:pt x="128650" y="317500"/>
                </a:lnTo>
                <a:lnTo>
                  <a:pt x="133643" y="342214"/>
                </a:lnTo>
                <a:lnTo>
                  <a:pt x="147256" y="362399"/>
                </a:lnTo>
                <a:lnTo>
                  <a:pt x="167441" y="376009"/>
                </a:lnTo>
                <a:lnTo>
                  <a:pt x="192150" y="381000"/>
                </a:lnTo>
                <a:lnTo>
                  <a:pt x="1665351" y="381000"/>
                </a:lnTo>
                <a:lnTo>
                  <a:pt x="1690060" y="376009"/>
                </a:lnTo>
                <a:lnTo>
                  <a:pt x="1710245" y="362399"/>
                </a:lnTo>
                <a:lnTo>
                  <a:pt x="1723858" y="342214"/>
                </a:lnTo>
                <a:lnTo>
                  <a:pt x="1728851" y="317500"/>
                </a:lnTo>
                <a:lnTo>
                  <a:pt x="1728851" y="63500"/>
                </a:lnTo>
                <a:lnTo>
                  <a:pt x="128650" y="63500"/>
                </a:lnTo>
                <a:lnTo>
                  <a:pt x="0" y="1587"/>
                </a:lnTo>
                <a:close/>
              </a:path>
              <a:path w="1729104" h="381000">
                <a:moveTo>
                  <a:pt x="1665351" y="0"/>
                </a:moveTo>
                <a:lnTo>
                  <a:pt x="192150" y="0"/>
                </a:lnTo>
                <a:lnTo>
                  <a:pt x="167441" y="4990"/>
                </a:lnTo>
                <a:lnTo>
                  <a:pt x="147256" y="18600"/>
                </a:lnTo>
                <a:lnTo>
                  <a:pt x="133643" y="38785"/>
                </a:lnTo>
                <a:lnTo>
                  <a:pt x="128650" y="63500"/>
                </a:lnTo>
                <a:lnTo>
                  <a:pt x="1728851" y="63500"/>
                </a:lnTo>
                <a:lnTo>
                  <a:pt x="1723858" y="38785"/>
                </a:lnTo>
                <a:lnTo>
                  <a:pt x="1710245" y="18600"/>
                </a:lnTo>
                <a:lnTo>
                  <a:pt x="1690060" y="4990"/>
                </a:lnTo>
                <a:lnTo>
                  <a:pt x="16653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71748" y="6248400"/>
            <a:ext cx="1729105" cy="381000"/>
          </a:xfrm>
          <a:custGeom>
            <a:avLst/>
            <a:gdLst/>
            <a:ahLst/>
            <a:cxnLst/>
            <a:rect l="l" t="t" r="r" b="b"/>
            <a:pathLst>
              <a:path w="1729104" h="381000">
                <a:moveTo>
                  <a:pt x="128650" y="63500"/>
                </a:moveTo>
                <a:lnTo>
                  <a:pt x="133643" y="38785"/>
                </a:lnTo>
                <a:lnTo>
                  <a:pt x="147256" y="18600"/>
                </a:lnTo>
                <a:lnTo>
                  <a:pt x="167441" y="4990"/>
                </a:lnTo>
                <a:lnTo>
                  <a:pt x="192150" y="0"/>
                </a:lnTo>
                <a:lnTo>
                  <a:pt x="395350" y="0"/>
                </a:lnTo>
                <a:lnTo>
                  <a:pt x="795401" y="0"/>
                </a:lnTo>
                <a:lnTo>
                  <a:pt x="1665351" y="0"/>
                </a:lnTo>
                <a:lnTo>
                  <a:pt x="1690060" y="4990"/>
                </a:lnTo>
                <a:lnTo>
                  <a:pt x="1710245" y="18600"/>
                </a:lnTo>
                <a:lnTo>
                  <a:pt x="1723858" y="38785"/>
                </a:lnTo>
                <a:lnTo>
                  <a:pt x="1728851" y="63500"/>
                </a:lnTo>
                <a:lnTo>
                  <a:pt x="1728851" y="158750"/>
                </a:lnTo>
                <a:lnTo>
                  <a:pt x="1728851" y="317500"/>
                </a:lnTo>
                <a:lnTo>
                  <a:pt x="1723858" y="342214"/>
                </a:lnTo>
                <a:lnTo>
                  <a:pt x="1710245" y="362399"/>
                </a:lnTo>
                <a:lnTo>
                  <a:pt x="1690060" y="376009"/>
                </a:lnTo>
                <a:lnTo>
                  <a:pt x="1665351" y="381000"/>
                </a:lnTo>
                <a:lnTo>
                  <a:pt x="795401" y="381000"/>
                </a:lnTo>
                <a:lnTo>
                  <a:pt x="395350" y="381000"/>
                </a:lnTo>
                <a:lnTo>
                  <a:pt x="192150" y="381000"/>
                </a:lnTo>
                <a:lnTo>
                  <a:pt x="167441" y="376009"/>
                </a:lnTo>
                <a:lnTo>
                  <a:pt x="147256" y="362399"/>
                </a:lnTo>
                <a:lnTo>
                  <a:pt x="133643" y="342214"/>
                </a:lnTo>
                <a:lnTo>
                  <a:pt x="128650" y="317500"/>
                </a:lnTo>
                <a:lnTo>
                  <a:pt x="128650" y="158750"/>
                </a:lnTo>
                <a:lnTo>
                  <a:pt x="0" y="1587"/>
                </a:lnTo>
                <a:lnTo>
                  <a:pt x="128650" y="63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176397" y="4698619"/>
            <a:ext cx="2443480" cy="1896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738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Import a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topology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Initial </a:t>
            </a:r>
            <a:r>
              <a:rPr dirty="0" sz="1800">
                <a:latin typeface="Arial"/>
                <a:cs typeface="Arial"/>
              </a:rPr>
              <a:t>state </a:t>
            </a:r>
            <a:r>
              <a:rPr dirty="0" sz="1800" spc="-5">
                <a:latin typeface="Arial"/>
                <a:cs typeface="Arial"/>
              </a:rPr>
              <a:t>as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usual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17843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Arial"/>
                <a:cs typeface="Arial"/>
              </a:rPr>
              <a:t>Concurrency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185" y="208229"/>
            <a:ext cx="3881120" cy="1052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Arial"/>
                <a:cs typeface="Arial"/>
              </a:rPr>
              <a:t>Power of</a:t>
            </a:r>
            <a:r>
              <a:rPr dirty="0" sz="4400" spc="-75">
                <a:latin typeface="Arial"/>
                <a:cs typeface="Arial"/>
              </a:rPr>
              <a:t> </a:t>
            </a:r>
            <a:r>
              <a:rPr dirty="0" sz="4400">
                <a:latin typeface="Arial"/>
                <a:cs typeface="Arial"/>
              </a:rPr>
              <a:t>Lifting</a:t>
            </a:r>
            <a:endParaRPr sz="4400">
              <a:latin typeface="Arial"/>
              <a:cs typeface="Arial"/>
            </a:endParaRPr>
          </a:p>
          <a:p>
            <a:pPr marL="203835">
              <a:lnSpc>
                <a:spcPct val="100000"/>
              </a:lnSpc>
              <a:spcBef>
                <a:spcPts val="1960"/>
              </a:spcBef>
            </a:pPr>
            <a:r>
              <a:rPr dirty="0" sz="700" spc="-5">
                <a:latin typeface="Arial"/>
                <a:cs typeface="Arial"/>
              </a:rPr>
              <a:t>non-fluents </a:t>
            </a:r>
            <a:r>
              <a:rPr dirty="0" sz="700" spc="-10">
                <a:latin typeface="Arial"/>
                <a:cs typeface="Arial"/>
              </a:rPr>
              <a:t>game3x3</a:t>
            </a:r>
            <a:r>
              <a:rPr dirty="0" sz="700" spc="7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{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6975" y="1342390"/>
            <a:ext cx="947419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domain =</a:t>
            </a:r>
            <a:r>
              <a:rPr dirty="0" sz="700" spc="-4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game_of_life;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6975" y="1555749"/>
            <a:ext cx="36131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objects</a:t>
            </a:r>
            <a:r>
              <a:rPr dirty="0" sz="700" spc="-4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{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1628" y="1662429"/>
            <a:ext cx="7480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Arial"/>
                <a:cs typeface="Arial"/>
              </a:rPr>
              <a:t>x_pos </a:t>
            </a:r>
            <a:r>
              <a:rPr dirty="0" sz="700" spc="-5">
                <a:latin typeface="Arial"/>
                <a:cs typeface="Arial"/>
              </a:rPr>
              <a:t>:</a:t>
            </a:r>
            <a:r>
              <a:rPr dirty="0" sz="700" spc="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{x1,x2,x3};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700" spc="-15">
                <a:latin typeface="Arial"/>
                <a:cs typeface="Arial"/>
              </a:rPr>
              <a:t>y_pos </a:t>
            </a:r>
            <a:r>
              <a:rPr dirty="0" sz="700" spc="-5">
                <a:latin typeface="Arial"/>
                <a:cs typeface="Arial"/>
              </a:rPr>
              <a:t>: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{y1,y2,y3};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6975" y="187578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Arial"/>
                <a:cs typeface="Arial"/>
              </a:rPr>
              <a:t>};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6975" y="2089530"/>
            <a:ext cx="5200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non-fluents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{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1628" y="2196211"/>
            <a:ext cx="1026794" cy="4293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3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3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3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3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3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3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3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10">
                <a:latin typeface="Arial"/>
                <a:cs typeface="Arial"/>
              </a:rPr>
              <a:t>G</a:t>
            </a:r>
            <a:r>
              <a:rPr dirty="0" sz="700" spc="-5">
                <a:latin typeface="Arial"/>
                <a:cs typeface="Arial"/>
              </a:rPr>
              <a:t>HBOR</a:t>
            </a:r>
            <a:r>
              <a:rPr dirty="0" sz="700" spc="-15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3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3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3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3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10">
                <a:latin typeface="Arial"/>
                <a:cs typeface="Arial"/>
              </a:rPr>
              <a:t>G</a:t>
            </a:r>
            <a:r>
              <a:rPr dirty="0" sz="700" spc="-5">
                <a:latin typeface="Arial"/>
                <a:cs typeface="Arial"/>
              </a:rPr>
              <a:t>HBOR</a:t>
            </a:r>
            <a:r>
              <a:rPr dirty="0" sz="700" spc="-15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3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6975" y="6464300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Arial"/>
                <a:cs typeface="Arial"/>
              </a:rPr>
              <a:t>};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2575" y="6570980"/>
            <a:ext cx="5524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}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1168399"/>
            <a:ext cx="9099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non-fluents </a:t>
            </a:r>
            <a:r>
              <a:rPr dirty="0" sz="700" spc="-10">
                <a:latin typeface="Arial"/>
                <a:cs typeface="Arial"/>
              </a:rPr>
              <a:t>game2x2</a:t>
            </a:r>
            <a:r>
              <a:rPr dirty="0" sz="700" spc="1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{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444" y="1381760"/>
            <a:ext cx="947419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domain =</a:t>
            </a:r>
            <a:r>
              <a:rPr dirty="0" sz="700" spc="-4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game_of_life;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444" y="1595119"/>
            <a:ext cx="36131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objects</a:t>
            </a:r>
            <a:r>
              <a:rPr dirty="0" sz="700" spc="-4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{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7794" y="1701799"/>
            <a:ext cx="6292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Arial"/>
                <a:cs typeface="Arial"/>
              </a:rPr>
              <a:t>x_pos </a:t>
            </a:r>
            <a:r>
              <a:rPr dirty="0" sz="700" spc="-5">
                <a:latin typeface="Arial"/>
                <a:cs typeface="Arial"/>
              </a:rPr>
              <a:t>: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{x1,x2};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700" spc="-10">
                <a:latin typeface="Arial"/>
                <a:cs typeface="Arial"/>
              </a:rPr>
              <a:t>y_pos </a:t>
            </a:r>
            <a:r>
              <a:rPr dirty="0" sz="700" spc="-5">
                <a:latin typeface="Arial"/>
                <a:cs typeface="Arial"/>
              </a:rPr>
              <a:t>: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{y1,y2};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3444" y="1915413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Arial"/>
                <a:cs typeface="Arial"/>
              </a:rPr>
              <a:t>};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444" y="2128773"/>
            <a:ext cx="5200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non-fluents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{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7794" y="2235454"/>
            <a:ext cx="11836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PROB_REGENERATE =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0.9;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7794" y="2448813"/>
            <a:ext cx="1026794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07794" y="2875533"/>
            <a:ext cx="1026794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07794" y="3302635"/>
            <a:ext cx="1026794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07794" y="3729354"/>
            <a:ext cx="1026794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  </a:t>
            </a:r>
            <a:r>
              <a:rPr dirty="0" sz="700" spc="-5">
                <a:latin typeface="Arial"/>
                <a:cs typeface="Arial"/>
              </a:rPr>
              <a:t>NE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GHBOR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5">
                <a:latin typeface="Arial"/>
                <a:cs typeface="Arial"/>
              </a:rPr>
              <a:t>x</a:t>
            </a:r>
            <a:r>
              <a:rPr dirty="0" sz="70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20">
                <a:latin typeface="Arial"/>
                <a:cs typeface="Arial"/>
              </a:rPr>
              <a:t>y</a:t>
            </a:r>
            <a:r>
              <a:rPr dirty="0" sz="700">
                <a:latin typeface="Arial"/>
                <a:cs typeface="Arial"/>
              </a:rPr>
              <a:t>1</a:t>
            </a:r>
            <a:r>
              <a:rPr dirty="0" sz="700" spc="-10">
                <a:latin typeface="Arial"/>
                <a:cs typeface="Arial"/>
              </a:rPr>
              <a:t>)</a:t>
            </a:r>
            <a:r>
              <a:rPr dirty="0" sz="700" spc="-5">
                <a:latin typeface="Arial"/>
                <a:cs typeface="Arial"/>
              </a:rPr>
              <a:t>;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3444" y="4049395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Arial"/>
                <a:cs typeface="Arial"/>
              </a:rPr>
              <a:t>};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739" y="4156075"/>
            <a:ext cx="5524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}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87233" y="5849149"/>
            <a:ext cx="1170229" cy="220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99768" y="4524382"/>
            <a:ext cx="743411" cy="59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53339" y="6151073"/>
            <a:ext cx="638017" cy="1574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53339" y="4647875"/>
            <a:ext cx="638017" cy="1556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53339" y="6394713"/>
            <a:ext cx="638017" cy="155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53339" y="4914084"/>
            <a:ext cx="638017" cy="157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11232" y="6378454"/>
            <a:ext cx="378162" cy="1119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88605" y="6257498"/>
            <a:ext cx="1959610" cy="161290"/>
          </a:xfrm>
          <a:custGeom>
            <a:avLst/>
            <a:gdLst/>
            <a:ahLst/>
            <a:cxnLst/>
            <a:rect l="l" t="t" r="r" b="b"/>
            <a:pathLst>
              <a:path w="1959610" h="161289">
                <a:moveTo>
                  <a:pt x="0" y="160741"/>
                </a:moveTo>
                <a:lnTo>
                  <a:pt x="74604" y="155848"/>
                </a:lnTo>
                <a:lnTo>
                  <a:pt x="160693" y="147641"/>
                </a:lnTo>
                <a:lnTo>
                  <a:pt x="254879" y="139583"/>
                </a:lnTo>
                <a:lnTo>
                  <a:pt x="357163" y="131531"/>
                </a:lnTo>
                <a:lnTo>
                  <a:pt x="464305" y="123324"/>
                </a:lnTo>
                <a:lnTo>
                  <a:pt x="577925" y="113532"/>
                </a:lnTo>
                <a:lnTo>
                  <a:pt x="696273" y="103901"/>
                </a:lnTo>
                <a:lnTo>
                  <a:pt x="818120" y="94108"/>
                </a:lnTo>
                <a:lnTo>
                  <a:pt x="939772" y="84322"/>
                </a:lnTo>
                <a:lnTo>
                  <a:pt x="1064792" y="72950"/>
                </a:lnTo>
                <a:lnTo>
                  <a:pt x="1188193" y="63319"/>
                </a:lnTo>
                <a:lnTo>
                  <a:pt x="1311465" y="53526"/>
                </a:lnTo>
                <a:lnTo>
                  <a:pt x="1431562" y="43740"/>
                </a:lnTo>
                <a:lnTo>
                  <a:pt x="1548486" y="34109"/>
                </a:lnTo>
                <a:lnTo>
                  <a:pt x="1660421" y="24316"/>
                </a:lnTo>
                <a:lnTo>
                  <a:pt x="1767563" y="16265"/>
                </a:lnTo>
                <a:lnTo>
                  <a:pt x="1866608" y="6472"/>
                </a:lnTo>
                <a:lnTo>
                  <a:pt x="195904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47651" y="6249285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0" y="0"/>
                </a:moveTo>
                <a:lnTo>
                  <a:pt x="1748" y="16265"/>
                </a:lnTo>
                <a:lnTo>
                  <a:pt x="22801" y="64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47651" y="6249285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0" y="0"/>
                </a:moveTo>
                <a:lnTo>
                  <a:pt x="22801" y="6478"/>
                </a:lnTo>
                <a:lnTo>
                  <a:pt x="1748" y="1626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47651" y="6249285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0" y="0"/>
                </a:moveTo>
                <a:lnTo>
                  <a:pt x="22801" y="6478"/>
                </a:lnTo>
                <a:lnTo>
                  <a:pt x="1748" y="16265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9547" y="4931884"/>
            <a:ext cx="2728367" cy="928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35028" y="4689247"/>
            <a:ext cx="2011680" cy="253365"/>
          </a:xfrm>
          <a:custGeom>
            <a:avLst/>
            <a:gdLst/>
            <a:ahLst/>
            <a:cxnLst/>
            <a:rect l="l" t="t" r="r" b="b"/>
            <a:pathLst>
              <a:path w="2011680" h="253364">
                <a:moveTo>
                  <a:pt x="0" y="253264"/>
                </a:moveTo>
                <a:lnTo>
                  <a:pt x="63371" y="224009"/>
                </a:lnTo>
                <a:lnTo>
                  <a:pt x="134788" y="193071"/>
                </a:lnTo>
                <a:lnTo>
                  <a:pt x="210967" y="163880"/>
                </a:lnTo>
                <a:lnTo>
                  <a:pt x="292198" y="134690"/>
                </a:lnTo>
                <a:lnTo>
                  <a:pt x="374983" y="110354"/>
                </a:lnTo>
                <a:lnTo>
                  <a:pt x="456085" y="90936"/>
                </a:lnTo>
                <a:lnTo>
                  <a:pt x="592441" y="64853"/>
                </a:lnTo>
                <a:lnTo>
                  <a:pt x="731972" y="45436"/>
                </a:lnTo>
                <a:lnTo>
                  <a:pt x="871697" y="29190"/>
                </a:lnTo>
                <a:lnTo>
                  <a:pt x="1012782" y="17799"/>
                </a:lnTo>
                <a:lnTo>
                  <a:pt x="1154062" y="8025"/>
                </a:lnTo>
                <a:lnTo>
                  <a:pt x="1292038" y="3106"/>
                </a:lnTo>
                <a:lnTo>
                  <a:pt x="1428395" y="0"/>
                </a:lnTo>
                <a:lnTo>
                  <a:pt x="1558144" y="0"/>
                </a:lnTo>
                <a:lnTo>
                  <a:pt x="1683165" y="0"/>
                </a:lnTo>
                <a:lnTo>
                  <a:pt x="1801707" y="3106"/>
                </a:lnTo>
                <a:lnTo>
                  <a:pt x="1910404" y="8025"/>
                </a:lnTo>
                <a:lnTo>
                  <a:pt x="2011068" y="129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46096" y="4694101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0" y="0"/>
                </a:moveTo>
                <a:lnTo>
                  <a:pt x="0" y="16116"/>
                </a:lnTo>
                <a:lnTo>
                  <a:pt x="22736" y="80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46096" y="4694101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0" y="0"/>
                </a:moveTo>
                <a:lnTo>
                  <a:pt x="22736" y="8090"/>
                </a:lnTo>
                <a:lnTo>
                  <a:pt x="0" y="1611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46096" y="4694101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0" y="0"/>
                </a:moveTo>
                <a:lnTo>
                  <a:pt x="22736" y="8090"/>
                </a:lnTo>
                <a:lnTo>
                  <a:pt x="0" y="16116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76294" y="4934291"/>
            <a:ext cx="1866900" cy="42545"/>
          </a:xfrm>
          <a:custGeom>
            <a:avLst/>
            <a:gdLst/>
            <a:ahLst/>
            <a:cxnLst/>
            <a:rect l="l" t="t" r="r" b="b"/>
            <a:pathLst>
              <a:path w="1866900" h="42545">
                <a:moveTo>
                  <a:pt x="0" y="42329"/>
                </a:moveTo>
                <a:lnTo>
                  <a:pt x="102283" y="32491"/>
                </a:lnTo>
                <a:lnTo>
                  <a:pt x="209425" y="22718"/>
                </a:lnTo>
                <a:lnTo>
                  <a:pt x="314818" y="16245"/>
                </a:lnTo>
                <a:lnTo>
                  <a:pt x="417037" y="11391"/>
                </a:lnTo>
                <a:lnTo>
                  <a:pt x="509669" y="6472"/>
                </a:lnTo>
                <a:lnTo>
                  <a:pt x="594074" y="3300"/>
                </a:lnTo>
                <a:lnTo>
                  <a:pt x="671936" y="1747"/>
                </a:lnTo>
                <a:lnTo>
                  <a:pt x="744940" y="1747"/>
                </a:lnTo>
                <a:lnTo>
                  <a:pt x="814835" y="0"/>
                </a:lnTo>
                <a:lnTo>
                  <a:pt x="882917" y="0"/>
                </a:lnTo>
                <a:lnTo>
                  <a:pt x="949443" y="1747"/>
                </a:lnTo>
                <a:lnTo>
                  <a:pt x="1019273" y="3300"/>
                </a:lnTo>
                <a:lnTo>
                  <a:pt x="1092277" y="4854"/>
                </a:lnTo>
                <a:lnTo>
                  <a:pt x="1170205" y="6472"/>
                </a:lnTo>
                <a:lnTo>
                  <a:pt x="1254610" y="9773"/>
                </a:lnTo>
                <a:lnTo>
                  <a:pt x="1347177" y="13074"/>
                </a:lnTo>
                <a:lnTo>
                  <a:pt x="1449460" y="16245"/>
                </a:lnTo>
                <a:lnTo>
                  <a:pt x="1554853" y="19546"/>
                </a:lnTo>
                <a:lnTo>
                  <a:pt x="1660441" y="24336"/>
                </a:lnTo>
                <a:lnTo>
                  <a:pt x="1765963" y="29190"/>
                </a:lnTo>
                <a:lnTo>
                  <a:pt x="1866627" y="356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44542" y="4961928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0" y="0"/>
                </a:moveTo>
                <a:lnTo>
                  <a:pt x="0" y="16245"/>
                </a:lnTo>
                <a:lnTo>
                  <a:pt x="22736" y="97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44542" y="4961928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0" y="0"/>
                </a:moveTo>
                <a:lnTo>
                  <a:pt x="22736" y="9773"/>
                </a:lnTo>
                <a:lnTo>
                  <a:pt x="0" y="1624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44542" y="4961928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0" y="0"/>
                </a:moveTo>
                <a:lnTo>
                  <a:pt x="22736" y="9773"/>
                </a:lnTo>
                <a:lnTo>
                  <a:pt x="0" y="16245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20185" y="5056994"/>
            <a:ext cx="1504740" cy="6978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90464" y="4376747"/>
            <a:ext cx="819672" cy="584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11232" y="4670593"/>
            <a:ext cx="378162" cy="1103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88605" y="4746075"/>
            <a:ext cx="1971039" cy="212725"/>
          </a:xfrm>
          <a:custGeom>
            <a:avLst/>
            <a:gdLst/>
            <a:ahLst/>
            <a:cxnLst/>
            <a:rect l="l" t="t" r="r" b="b"/>
            <a:pathLst>
              <a:path w="1971039" h="212725">
                <a:moveTo>
                  <a:pt x="0" y="0"/>
                </a:moveTo>
                <a:lnTo>
                  <a:pt x="72984" y="8025"/>
                </a:lnTo>
                <a:lnTo>
                  <a:pt x="155835" y="16116"/>
                </a:lnTo>
                <a:lnTo>
                  <a:pt x="246653" y="25889"/>
                </a:lnTo>
                <a:lnTo>
                  <a:pt x="345762" y="37280"/>
                </a:lnTo>
                <a:lnTo>
                  <a:pt x="451155" y="48607"/>
                </a:lnTo>
                <a:lnTo>
                  <a:pt x="561601" y="59998"/>
                </a:lnTo>
                <a:lnTo>
                  <a:pt x="678395" y="72943"/>
                </a:lnTo>
                <a:lnTo>
                  <a:pt x="796937" y="86017"/>
                </a:lnTo>
                <a:lnTo>
                  <a:pt x="918589" y="98962"/>
                </a:lnTo>
                <a:lnTo>
                  <a:pt x="1043610" y="111972"/>
                </a:lnTo>
                <a:lnTo>
                  <a:pt x="1168631" y="126599"/>
                </a:lnTo>
                <a:lnTo>
                  <a:pt x="1292032" y="139544"/>
                </a:lnTo>
                <a:lnTo>
                  <a:pt x="1415303" y="152554"/>
                </a:lnTo>
                <a:lnTo>
                  <a:pt x="1537150" y="165498"/>
                </a:lnTo>
                <a:lnTo>
                  <a:pt x="1645846" y="176825"/>
                </a:lnTo>
                <a:lnTo>
                  <a:pt x="1756162" y="189964"/>
                </a:lnTo>
                <a:lnTo>
                  <a:pt x="1866608" y="201291"/>
                </a:lnTo>
                <a:lnTo>
                  <a:pt x="1970446" y="2125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059052" y="4950537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1748" y="0"/>
                </a:moveTo>
                <a:lnTo>
                  <a:pt x="0" y="16245"/>
                </a:lnTo>
                <a:lnTo>
                  <a:pt x="22736" y="11391"/>
                </a:lnTo>
                <a:lnTo>
                  <a:pt x="1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059052" y="4950537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1748" y="0"/>
                </a:moveTo>
                <a:lnTo>
                  <a:pt x="22736" y="11391"/>
                </a:lnTo>
                <a:lnTo>
                  <a:pt x="0" y="16245"/>
                </a:lnTo>
                <a:lnTo>
                  <a:pt x="174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059052" y="4950537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1748" y="0"/>
                </a:moveTo>
                <a:lnTo>
                  <a:pt x="22736" y="11391"/>
                </a:lnTo>
                <a:lnTo>
                  <a:pt x="0" y="16245"/>
                </a:lnTo>
                <a:lnTo>
                  <a:pt x="17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89547" y="5800542"/>
            <a:ext cx="2312885" cy="1915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29201" y="5929549"/>
            <a:ext cx="1925320" cy="269875"/>
          </a:xfrm>
          <a:custGeom>
            <a:avLst/>
            <a:gdLst/>
            <a:ahLst/>
            <a:cxnLst/>
            <a:rect l="l" t="t" r="r" b="b"/>
            <a:pathLst>
              <a:path w="1925320" h="269875">
                <a:moveTo>
                  <a:pt x="0" y="0"/>
                </a:moveTo>
                <a:lnTo>
                  <a:pt x="85959" y="17799"/>
                </a:lnTo>
                <a:lnTo>
                  <a:pt x="176842" y="35662"/>
                </a:lnTo>
                <a:lnTo>
                  <a:pt x="271028" y="53526"/>
                </a:lnTo>
                <a:lnTo>
                  <a:pt x="361911" y="69772"/>
                </a:lnTo>
                <a:lnTo>
                  <a:pt x="501572" y="92516"/>
                </a:lnTo>
                <a:lnTo>
                  <a:pt x="642722" y="113674"/>
                </a:lnTo>
                <a:lnTo>
                  <a:pt x="784001" y="133098"/>
                </a:lnTo>
                <a:lnTo>
                  <a:pt x="926836" y="152521"/>
                </a:lnTo>
                <a:lnTo>
                  <a:pt x="1069540" y="172100"/>
                </a:lnTo>
                <a:lnTo>
                  <a:pt x="1209265" y="188203"/>
                </a:lnTo>
                <a:lnTo>
                  <a:pt x="1343873" y="204468"/>
                </a:lnTo>
                <a:lnTo>
                  <a:pt x="1475371" y="220734"/>
                </a:lnTo>
                <a:lnTo>
                  <a:pt x="1600392" y="235419"/>
                </a:lnTo>
                <a:lnTo>
                  <a:pt x="1717315" y="248364"/>
                </a:lnTo>
                <a:lnTo>
                  <a:pt x="1826012" y="259736"/>
                </a:lnTo>
                <a:lnTo>
                  <a:pt x="1924927" y="2695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89547" y="4746838"/>
            <a:ext cx="2725193" cy="16753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103141" y="4999339"/>
            <a:ext cx="1928495" cy="204470"/>
          </a:xfrm>
          <a:custGeom>
            <a:avLst/>
            <a:gdLst/>
            <a:ahLst/>
            <a:cxnLst/>
            <a:rect l="l" t="t" r="r" b="b"/>
            <a:pathLst>
              <a:path w="1928495" h="204470">
                <a:moveTo>
                  <a:pt x="0" y="204462"/>
                </a:moveTo>
                <a:lnTo>
                  <a:pt x="71404" y="186663"/>
                </a:lnTo>
                <a:lnTo>
                  <a:pt x="147776" y="168799"/>
                </a:lnTo>
                <a:lnTo>
                  <a:pt x="229007" y="150935"/>
                </a:lnTo>
                <a:lnTo>
                  <a:pt x="308489" y="134690"/>
                </a:lnTo>
                <a:lnTo>
                  <a:pt x="387971" y="121745"/>
                </a:lnTo>
                <a:lnTo>
                  <a:pt x="524328" y="102134"/>
                </a:lnTo>
                <a:lnTo>
                  <a:pt x="662304" y="84335"/>
                </a:lnTo>
                <a:lnTo>
                  <a:pt x="801835" y="69772"/>
                </a:lnTo>
                <a:lnTo>
                  <a:pt x="941560" y="55079"/>
                </a:lnTo>
                <a:lnTo>
                  <a:pt x="1079471" y="43753"/>
                </a:lnTo>
                <a:lnTo>
                  <a:pt x="1217447" y="33915"/>
                </a:lnTo>
                <a:lnTo>
                  <a:pt x="1350500" y="25889"/>
                </a:lnTo>
                <a:lnTo>
                  <a:pt x="1480379" y="17863"/>
                </a:lnTo>
                <a:lnTo>
                  <a:pt x="1603650" y="11197"/>
                </a:lnTo>
                <a:lnTo>
                  <a:pt x="1720638" y="6472"/>
                </a:lnTo>
                <a:lnTo>
                  <a:pt x="1829335" y="3171"/>
                </a:lnTo>
                <a:lnTo>
                  <a:pt x="192844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031586" y="4991119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0" y="0"/>
                </a:moveTo>
                <a:lnTo>
                  <a:pt x="0" y="16245"/>
                </a:lnTo>
                <a:lnTo>
                  <a:pt x="22542" y="64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031586" y="4991119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0" y="0"/>
                </a:moveTo>
                <a:lnTo>
                  <a:pt x="22542" y="6472"/>
                </a:lnTo>
                <a:lnTo>
                  <a:pt x="0" y="1624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031586" y="4991119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0" y="0"/>
                </a:moveTo>
                <a:lnTo>
                  <a:pt x="22542" y="6472"/>
                </a:lnTo>
                <a:lnTo>
                  <a:pt x="0" y="16245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208683" y="5268719"/>
            <a:ext cx="271145" cy="8255"/>
          </a:xfrm>
          <a:custGeom>
            <a:avLst/>
            <a:gdLst/>
            <a:ahLst/>
            <a:cxnLst/>
            <a:rect l="l" t="t" r="r" b="b"/>
            <a:pathLst>
              <a:path w="271144" h="8254">
                <a:moveTo>
                  <a:pt x="0" y="0"/>
                </a:moveTo>
                <a:lnTo>
                  <a:pt x="85959" y="3300"/>
                </a:lnTo>
                <a:lnTo>
                  <a:pt x="177036" y="4919"/>
                </a:lnTo>
                <a:lnTo>
                  <a:pt x="271028" y="82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479712" y="5268719"/>
            <a:ext cx="22860" cy="15240"/>
          </a:xfrm>
          <a:custGeom>
            <a:avLst/>
            <a:gdLst/>
            <a:ahLst/>
            <a:cxnLst/>
            <a:rect l="l" t="t" r="r" b="b"/>
            <a:pathLst>
              <a:path w="22859" h="15239">
                <a:moveTo>
                  <a:pt x="0" y="0"/>
                </a:moveTo>
                <a:lnTo>
                  <a:pt x="0" y="14692"/>
                </a:lnTo>
                <a:lnTo>
                  <a:pt x="22736" y="82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479712" y="5268719"/>
            <a:ext cx="22860" cy="15240"/>
          </a:xfrm>
          <a:custGeom>
            <a:avLst/>
            <a:gdLst/>
            <a:ahLst/>
            <a:cxnLst/>
            <a:rect l="l" t="t" r="r" b="b"/>
            <a:pathLst>
              <a:path w="22859" h="15239">
                <a:moveTo>
                  <a:pt x="0" y="0"/>
                </a:moveTo>
                <a:lnTo>
                  <a:pt x="22736" y="8219"/>
                </a:lnTo>
                <a:lnTo>
                  <a:pt x="0" y="1469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479712" y="5268719"/>
            <a:ext cx="22860" cy="15240"/>
          </a:xfrm>
          <a:custGeom>
            <a:avLst/>
            <a:gdLst/>
            <a:ahLst/>
            <a:cxnLst/>
            <a:rect l="l" t="t" r="r" b="b"/>
            <a:pathLst>
              <a:path w="22859" h="15239">
                <a:moveTo>
                  <a:pt x="0" y="0"/>
                </a:moveTo>
                <a:lnTo>
                  <a:pt x="22736" y="8219"/>
                </a:lnTo>
                <a:lnTo>
                  <a:pt x="0" y="14692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007374" y="5333767"/>
            <a:ext cx="620395" cy="285750"/>
          </a:xfrm>
          <a:custGeom>
            <a:avLst/>
            <a:gdLst/>
            <a:ahLst/>
            <a:cxnLst/>
            <a:rect l="l" t="t" r="r" b="b"/>
            <a:pathLst>
              <a:path w="620394" h="285750">
                <a:moveTo>
                  <a:pt x="0" y="0"/>
                </a:moveTo>
                <a:lnTo>
                  <a:pt x="45512" y="29190"/>
                </a:lnTo>
                <a:lnTo>
                  <a:pt x="99090" y="59998"/>
                </a:lnTo>
                <a:lnTo>
                  <a:pt x="155835" y="94108"/>
                </a:lnTo>
                <a:lnTo>
                  <a:pt x="217632" y="128217"/>
                </a:lnTo>
                <a:lnTo>
                  <a:pt x="282539" y="160579"/>
                </a:lnTo>
                <a:lnTo>
                  <a:pt x="349066" y="191517"/>
                </a:lnTo>
                <a:lnTo>
                  <a:pt x="417212" y="220772"/>
                </a:lnTo>
                <a:lnTo>
                  <a:pt x="483738" y="246662"/>
                </a:lnTo>
                <a:lnTo>
                  <a:pt x="552014" y="267827"/>
                </a:lnTo>
                <a:lnTo>
                  <a:pt x="620095" y="2856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627469" y="5611367"/>
            <a:ext cx="22860" cy="14604"/>
          </a:xfrm>
          <a:custGeom>
            <a:avLst/>
            <a:gdLst/>
            <a:ahLst/>
            <a:cxnLst/>
            <a:rect l="l" t="t" r="r" b="b"/>
            <a:pathLst>
              <a:path w="22860" h="14604">
                <a:moveTo>
                  <a:pt x="3303" y="0"/>
                </a:moveTo>
                <a:lnTo>
                  <a:pt x="0" y="14498"/>
                </a:lnTo>
                <a:lnTo>
                  <a:pt x="22736" y="12944"/>
                </a:lnTo>
                <a:lnTo>
                  <a:pt x="3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27469" y="5611367"/>
            <a:ext cx="22860" cy="14604"/>
          </a:xfrm>
          <a:custGeom>
            <a:avLst/>
            <a:gdLst/>
            <a:ahLst/>
            <a:cxnLst/>
            <a:rect l="l" t="t" r="r" b="b"/>
            <a:pathLst>
              <a:path w="22860" h="14604">
                <a:moveTo>
                  <a:pt x="3303" y="0"/>
                </a:moveTo>
                <a:lnTo>
                  <a:pt x="22736" y="12944"/>
                </a:lnTo>
                <a:lnTo>
                  <a:pt x="0" y="14498"/>
                </a:lnTo>
                <a:lnTo>
                  <a:pt x="33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27469" y="5611367"/>
            <a:ext cx="22860" cy="14604"/>
          </a:xfrm>
          <a:custGeom>
            <a:avLst/>
            <a:gdLst/>
            <a:ahLst/>
            <a:cxnLst/>
            <a:rect l="l" t="t" r="r" b="b"/>
            <a:pathLst>
              <a:path w="22860" h="14604">
                <a:moveTo>
                  <a:pt x="3303" y="0"/>
                </a:moveTo>
                <a:lnTo>
                  <a:pt x="22736" y="12944"/>
                </a:lnTo>
                <a:lnTo>
                  <a:pt x="0" y="14498"/>
                </a:lnTo>
                <a:lnTo>
                  <a:pt x="330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62023" y="5336938"/>
            <a:ext cx="640080" cy="477520"/>
          </a:xfrm>
          <a:custGeom>
            <a:avLst/>
            <a:gdLst/>
            <a:ahLst/>
            <a:cxnLst/>
            <a:rect l="l" t="t" r="r" b="b"/>
            <a:pathLst>
              <a:path w="640080" h="477520">
                <a:moveTo>
                  <a:pt x="0" y="0"/>
                </a:moveTo>
                <a:lnTo>
                  <a:pt x="32395" y="37410"/>
                </a:lnTo>
                <a:lnTo>
                  <a:pt x="71430" y="79545"/>
                </a:lnTo>
                <a:lnTo>
                  <a:pt x="115200" y="125046"/>
                </a:lnTo>
                <a:lnTo>
                  <a:pt x="163874" y="172100"/>
                </a:lnTo>
                <a:lnTo>
                  <a:pt x="217445" y="220708"/>
                </a:lnTo>
                <a:lnTo>
                  <a:pt x="274319" y="269509"/>
                </a:lnTo>
                <a:lnTo>
                  <a:pt x="334368" y="316564"/>
                </a:lnTo>
                <a:lnTo>
                  <a:pt x="397591" y="360511"/>
                </a:lnTo>
                <a:lnTo>
                  <a:pt x="462563" y="401093"/>
                </a:lnTo>
                <a:lnTo>
                  <a:pt x="529089" y="436756"/>
                </a:lnTo>
                <a:lnTo>
                  <a:pt x="582660" y="457726"/>
                </a:lnTo>
                <a:lnTo>
                  <a:pt x="639535" y="4773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599809" y="5806056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59" h="16510">
                <a:moveTo>
                  <a:pt x="3303" y="0"/>
                </a:moveTo>
                <a:lnTo>
                  <a:pt x="0" y="16245"/>
                </a:lnTo>
                <a:lnTo>
                  <a:pt x="22801" y="14692"/>
                </a:lnTo>
                <a:lnTo>
                  <a:pt x="3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599809" y="5806056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59" h="16510">
                <a:moveTo>
                  <a:pt x="3303" y="0"/>
                </a:moveTo>
                <a:lnTo>
                  <a:pt x="22801" y="14692"/>
                </a:lnTo>
                <a:lnTo>
                  <a:pt x="0" y="16245"/>
                </a:lnTo>
                <a:lnTo>
                  <a:pt x="33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599809" y="5806056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59" h="16510">
                <a:moveTo>
                  <a:pt x="3303" y="0"/>
                </a:moveTo>
                <a:lnTo>
                  <a:pt x="22801" y="14692"/>
                </a:lnTo>
                <a:lnTo>
                  <a:pt x="0" y="16245"/>
                </a:lnTo>
                <a:lnTo>
                  <a:pt x="330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11232" y="6548827"/>
            <a:ext cx="378162" cy="11211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088605" y="6510776"/>
            <a:ext cx="1977389" cy="92710"/>
          </a:xfrm>
          <a:custGeom>
            <a:avLst/>
            <a:gdLst/>
            <a:ahLst/>
            <a:cxnLst/>
            <a:rect l="l" t="t" r="r" b="b"/>
            <a:pathLst>
              <a:path w="1977389" h="92709">
                <a:moveTo>
                  <a:pt x="0" y="92528"/>
                </a:moveTo>
                <a:lnTo>
                  <a:pt x="79462" y="92528"/>
                </a:lnTo>
                <a:lnTo>
                  <a:pt x="168790" y="90791"/>
                </a:lnTo>
                <a:lnTo>
                  <a:pt x="269454" y="89215"/>
                </a:lnTo>
                <a:lnTo>
                  <a:pt x="378151" y="87636"/>
                </a:lnTo>
                <a:lnTo>
                  <a:pt x="493390" y="84315"/>
                </a:lnTo>
                <a:lnTo>
                  <a:pt x="615172" y="81157"/>
                </a:lnTo>
                <a:lnTo>
                  <a:pt x="741812" y="77843"/>
                </a:lnTo>
                <a:lnTo>
                  <a:pt x="873245" y="72950"/>
                </a:lnTo>
                <a:lnTo>
                  <a:pt x="1006298" y="68050"/>
                </a:lnTo>
                <a:lnTo>
                  <a:pt x="1139351" y="63319"/>
                </a:lnTo>
                <a:lnTo>
                  <a:pt x="1274153" y="55105"/>
                </a:lnTo>
                <a:lnTo>
                  <a:pt x="1407271" y="48633"/>
                </a:lnTo>
                <a:lnTo>
                  <a:pt x="1537150" y="40581"/>
                </a:lnTo>
                <a:lnTo>
                  <a:pt x="1647466" y="32368"/>
                </a:lnTo>
                <a:lnTo>
                  <a:pt x="1761085" y="20996"/>
                </a:lnTo>
                <a:lnTo>
                  <a:pt x="1871531" y="11365"/>
                </a:lnTo>
                <a:lnTo>
                  <a:pt x="1976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065529" y="6502562"/>
            <a:ext cx="22860" cy="15240"/>
          </a:xfrm>
          <a:custGeom>
            <a:avLst/>
            <a:gdLst/>
            <a:ahLst/>
            <a:cxnLst/>
            <a:rect l="l" t="t" r="r" b="b"/>
            <a:pathLst>
              <a:path w="22860" h="15240">
                <a:moveTo>
                  <a:pt x="0" y="0"/>
                </a:moveTo>
                <a:lnTo>
                  <a:pt x="1748" y="14685"/>
                </a:lnTo>
                <a:lnTo>
                  <a:pt x="22736" y="48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065529" y="6502562"/>
            <a:ext cx="22860" cy="15240"/>
          </a:xfrm>
          <a:custGeom>
            <a:avLst/>
            <a:gdLst/>
            <a:ahLst/>
            <a:cxnLst/>
            <a:rect l="l" t="t" r="r" b="b"/>
            <a:pathLst>
              <a:path w="22860" h="15240">
                <a:moveTo>
                  <a:pt x="0" y="0"/>
                </a:moveTo>
                <a:lnTo>
                  <a:pt x="22736" y="4893"/>
                </a:lnTo>
                <a:lnTo>
                  <a:pt x="1748" y="1468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065529" y="6502562"/>
            <a:ext cx="22860" cy="15240"/>
          </a:xfrm>
          <a:custGeom>
            <a:avLst/>
            <a:gdLst/>
            <a:ahLst/>
            <a:cxnLst/>
            <a:rect l="l" t="t" r="r" b="b"/>
            <a:pathLst>
              <a:path w="22860" h="15240">
                <a:moveTo>
                  <a:pt x="0" y="0"/>
                </a:moveTo>
                <a:lnTo>
                  <a:pt x="22736" y="4893"/>
                </a:lnTo>
                <a:lnTo>
                  <a:pt x="1748" y="14685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11232" y="4500047"/>
            <a:ext cx="2402180" cy="1866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89547" y="5975814"/>
            <a:ext cx="2329208" cy="1899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114497" y="6142232"/>
            <a:ext cx="1924050" cy="113664"/>
          </a:xfrm>
          <a:custGeom>
            <a:avLst/>
            <a:gdLst/>
            <a:ahLst/>
            <a:cxnLst/>
            <a:rect l="l" t="t" r="r" b="b"/>
            <a:pathLst>
              <a:path w="1924050" h="113664">
                <a:moveTo>
                  <a:pt x="0" y="0"/>
                </a:moveTo>
                <a:lnTo>
                  <a:pt x="87708" y="19423"/>
                </a:lnTo>
                <a:lnTo>
                  <a:pt x="183514" y="38840"/>
                </a:lnTo>
                <a:lnTo>
                  <a:pt x="280810" y="55105"/>
                </a:lnTo>
                <a:lnTo>
                  <a:pt x="376616" y="68212"/>
                </a:lnTo>
                <a:lnTo>
                  <a:pt x="525928" y="82736"/>
                </a:lnTo>
                <a:lnTo>
                  <a:pt x="678608" y="94108"/>
                </a:lnTo>
                <a:lnTo>
                  <a:pt x="831095" y="102160"/>
                </a:lnTo>
                <a:lnTo>
                  <a:pt x="983775" y="108794"/>
                </a:lnTo>
                <a:lnTo>
                  <a:pt x="1136261" y="111952"/>
                </a:lnTo>
                <a:lnTo>
                  <a:pt x="1284019" y="113532"/>
                </a:lnTo>
                <a:lnTo>
                  <a:pt x="1428472" y="113532"/>
                </a:lnTo>
                <a:lnTo>
                  <a:pt x="1564829" y="113532"/>
                </a:lnTo>
                <a:lnTo>
                  <a:pt x="1694578" y="110373"/>
                </a:lnTo>
                <a:lnTo>
                  <a:pt x="1814805" y="107053"/>
                </a:lnTo>
                <a:lnTo>
                  <a:pt x="1923567" y="1039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038064" y="6237920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0" y="0"/>
                </a:moveTo>
                <a:lnTo>
                  <a:pt x="0" y="16265"/>
                </a:lnTo>
                <a:lnTo>
                  <a:pt x="22736" y="82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038064" y="6237920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0" y="0"/>
                </a:moveTo>
                <a:lnTo>
                  <a:pt x="22736" y="8213"/>
                </a:lnTo>
                <a:lnTo>
                  <a:pt x="0" y="1626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038064" y="6237920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0" y="0"/>
                </a:moveTo>
                <a:lnTo>
                  <a:pt x="22736" y="8213"/>
                </a:lnTo>
                <a:lnTo>
                  <a:pt x="0" y="16265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077224" y="6148704"/>
            <a:ext cx="1962785" cy="305435"/>
          </a:xfrm>
          <a:custGeom>
            <a:avLst/>
            <a:gdLst/>
            <a:ahLst/>
            <a:cxnLst/>
            <a:rect l="l" t="t" r="r" b="b"/>
            <a:pathLst>
              <a:path w="1962785" h="305435">
                <a:moveTo>
                  <a:pt x="0" y="0"/>
                </a:moveTo>
                <a:lnTo>
                  <a:pt x="74779" y="24316"/>
                </a:lnTo>
                <a:lnTo>
                  <a:pt x="155815" y="48633"/>
                </a:lnTo>
                <a:lnTo>
                  <a:pt x="241775" y="73112"/>
                </a:lnTo>
                <a:lnTo>
                  <a:pt x="327929" y="95687"/>
                </a:lnTo>
                <a:lnTo>
                  <a:pt x="413889" y="115266"/>
                </a:lnTo>
                <a:lnTo>
                  <a:pt x="550245" y="141162"/>
                </a:lnTo>
                <a:lnTo>
                  <a:pt x="688221" y="165641"/>
                </a:lnTo>
                <a:lnTo>
                  <a:pt x="829501" y="186637"/>
                </a:lnTo>
                <a:lnTo>
                  <a:pt x="969032" y="207802"/>
                </a:lnTo>
                <a:lnTo>
                  <a:pt x="1108562" y="225640"/>
                </a:lnTo>
                <a:lnTo>
                  <a:pt x="1246538" y="241905"/>
                </a:lnTo>
                <a:lnTo>
                  <a:pt x="1381340" y="256435"/>
                </a:lnTo>
                <a:lnTo>
                  <a:pt x="1511219" y="269535"/>
                </a:lnTo>
                <a:lnTo>
                  <a:pt x="1636045" y="279173"/>
                </a:lnTo>
                <a:lnTo>
                  <a:pt x="1753034" y="288959"/>
                </a:lnTo>
                <a:lnTo>
                  <a:pt x="1861730" y="298752"/>
                </a:lnTo>
                <a:lnTo>
                  <a:pt x="1962394" y="3052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039618" y="6445715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0" y="0"/>
                </a:moveTo>
                <a:lnTo>
                  <a:pt x="0" y="16265"/>
                </a:lnTo>
                <a:lnTo>
                  <a:pt x="22736" y="97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039618" y="6445715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0" y="0"/>
                </a:moveTo>
                <a:lnTo>
                  <a:pt x="22736" y="9792"/>
                </a:lnTo>
                <a:lnTo>
                  <a:pt x="0" y="1626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039618" y="6445715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0" y="0"/>
                </a:moveTo>
                <a:lnTo>
                  <a:pt x="22736" y="9792"/>
                </a:lnTo>
                <a:lnTo>
                  <a:pt x="0" y="16265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179468" y="5534928"/>
            <a:ext cx="383540" cy="520065"/>
          </a:xfrm>
          <a:custGeom>
            <a:avLst/>
            <a:gdLst/>
            <a:ahLst/>
            <a:cxnLst/>
            <a:rect l="l" t="t" r="r" b="b"/>
            <a:pathLst>
              <a:path w="383540" h="520064">
                <a:moveTo>
                  <a:pt x="0" y="519667"/>
                </a:moveTo>
                <a:lnTo>
                  <a:pt x="40615" y="504981"/>
                </a:lnTo>
                <a:lnTo>
                  <a:pt x="79481" y="487137"/>
                </a:lnTo>
                <a:lnTo>
                  <a:pt x="116923" y="466011"/>
                </a:lnTo>
                <a:lnTo>
                  <a:pt x="150931" y="440057"/>
                </a:lnTo>
                <a:lnTo>
                  <a:pt x="181895" y="407565"/>
                </a:lnTo>
                <a:lnTo>
                  <a:pt x="215838" y="342647"/>
                </a:lnTo>
                <a:lnTo>
                  <a:pt x="227239" y="274428"/>
                </a:lnTo>
                <a:lnTo>
                  <a:pt x="228794" y="240319"/>
                </a:lnTo>
                <a:lnTo>
                  <a:pt x="232162" y="206210"/>
                </a:lnTo>
                <a:lnTo>
                  <a:pt x="245117" y="139738"/>
                </a:lnTo>
                <a:lnTo>
                  <a:pt x="280810" y="74691"/>
                </a:lnTo>
                <a:lnTo>
                  <a:pt x="311644" y="45500"/>
                </a:lnTo>
                <a:lnTo>
                  <a:pt x="347336" y="21164"/>
                </a:lnTo>
                <a:lnTo>
                  <a:pt x="3830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559388" y="5525284"/>
            <a:ext cx="24765" cy="16510"/>
          </a:xfrm>
          <a:custGeom>
            <a:avLst/>
            <a:gdLst/>
            <a:ahLst/>
            <a:cxnLst/>
            <a:rect l="l" t="t" r="r" b="b"/>
            <a:pathLst>
              <a:path w="24765" h="16510">
                <a:moveTo>
                  <a:pt x="24291" y="0"/>
                </a:moveTo>
                <a:lnTo>
                  <a:pt x="0" y="3171"/>
                </a:lnTo>
                <a:lnTo>
                  <a:pt x="6477" y="16310"/>
                </a:lnTo>
                <a:lnTo>
                  <a:pt x="24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559388" y="5525284"/>
            <a:ext cx="24765" cy="16510"/>
          </a:xfrm>
          <a:custGeom>
            <a:avLst/>
            <a:gdLst/>
            <a:ahLst/>
            <a:cxnLst/>
            <a:rect l="l" t="t" r="r" b="b"/>
            <a:pathLst>
              <a:path w="24765" h="16510">
                <a:moveTo>
                  <a:pt x="0" y="3171"/>
                </a:moveTo>
                <a:lnTo>
                  <a:pt x="24291" y="0"/>
                </a:lnTo>
                <a:lnTo>
                  <a:pt x="6477" y="16310"/>
                </a:lnTo>
                <a:lnTo>
                  <a:pt x="0" y="31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559388" y="5525284"/>
            <a:ext cx="24765" cy="16510"/>
          </a:xfrm>
          <a:custGeom>
            <a:avLst/>
            <a:gdLst/>
            <a:ahLst/>
            <a:cxnLst/>
            <a:rect l="l" t="t" r="r" b="b"/>
            <a:pathLst>
              <a:path w="24765" h="16510">
                <a:moveTo>
                  <a:pt x="0" y="3171"/>
                </a:moveTo>
                <a:lnTo>
                  <a:pt x="24291" y="0"/>
                </a:lnTo>
                <a:lnTo>
                  <a:pt x="6477" y="16310"/>
                </a:lnTo>
                <a:lnTo>
                  <a:pt x="0" y="31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163209" y="5729811"/>
            <a:ext cx="421005" cy="316865"/>
          </a:xfrm>
          <a:custGeom>
            <a:avLst/>
            <a:gdLst/>
            <a:ahLst/>
            <a:cxnLst/>
            <a:rect l="l" t="t" r="r" b="b"/>
            <a:pathLst>
              <a:path w="421005" h="316864">
                <a:moveTo>
                  <a:pt x="0" y="316570"/>
                </a:moveTo>
                <a:lnTo>
                  <a:pt x="58429" y="298732"/>
                </a:lnTo>
                <a:lnTo>
                  <a:pt x="113619" y="274428"/>
                </a:lnTo>
                <a:lnTo>
                  <a:pt x="167190" y="245173"/>
                </a:lnTo>
                <a:lnTo>
                  <a:pt x="214283" y="201291"/>
                </a:lnTo>
                <a:lnTo>
                  <a:pt x="241943" y="154236"/>
                </a:lnTo>
                <a:lnTo>
                  <a:pt x="251595" y="129900"/>
                </a:lnTo>
                <a:lnTo>
                  <a:pt x="264680" y="107182"/>
                </a:lnTo>
                <a:lnTo>
                  <a:pt x="279190" y="84464"/>
                </a:lnTo>
                <a:lnTo>
                  <a:pt x="300373" y="63299"/>
                </a:lnTo>
                <a:lnTo>
                  <a:pt x="327903" y="43882"/>
                </a:lnTo>
                <a:lnTo>
                  <a:pt x="373377" y="19546"/>
                </a:lnTo>
                <a:lnTo>
                  <a:pt x="4204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581996" y="5721721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59" h="16510">
                <a:moveTo>
                  <a:pt x="22736" y="0"/>
                </a:moveTo>
                <a:lnTo>
                  <a:pt x="0" y="0"/>
                </a:lnTo>
                <a:lnTo>
                  <a:pt x="4858" y="16310"/>
                </a:lnTo>
                <a:lnTo>
                  <a:pt x="22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581996" y="5721721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59" h="16510">
                <a:moveTo>
                  <a:pt x="0" y="0"/>
                </a:moveTo>
                <a:lnTo>
                  <a:pt x="22736" y="0"/>
                </a:lnTo>
                <a:lnTo>
                  <a:pt x="4858" y="1631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581996" y="5721721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59" h="16510">
                <a:moveTo>
                  <a:pt x="0" y="0"/>
                </a:moveTo>
                <a:lnTo>
                  <a:pt x="22736" y="0"/>
                </a:lnTo>
                <a:lnTo>
                  <a:pt x="4858" y="1631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147080" y="5936022"/>
            <a:ext cx="558800" cy="104139"/>
          </a:xfrm>
          <a:custGeom>
            <a:avLst/>
            <a:gdLst/>
            <a:ahLst/>
            <a:cxnLst/>
            <a:rect l="l" t="t" r="r" b="b"/>
            <a:pathLst>
              <a:path w="558800" h="104139">
                <a:moveTo>
                  <a:pt x="0" y="103888"/>
                </a:moveTo>
                <a:lnTo>
                  <a:pt x="84405" y="89202"/>
                </a:lnTo>
                <a:lnTo>
                  <a:pt x="176842" y="71390"/>
                </a:lnTo>
                <a:lnTo>
                  <a:pt x="271028" y="53526"/>
                </a:lnTo>
                <a:lnTo>
                  <a:pt x="368389" y="35662"/>
                </a:lnTo>
                <a:lnTo>
                  <a:pt x="465879" y="17863"/>
                </a:lnTo>
                <a:lnTo>
                  <a:pt x="5583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703777" y="5927931"/>
            <a:ext cx="24765" cy="14604"/>
          </a:xfrm>
          <a:custGeom>
            <a:avLst/>
            <a:gdLst/>
            <a:ahLst/>
            <a:cxnLst/>
            <a:rect l="l" t="t" r="r" b="b"/>
            <a:pathLst>
              <a:path w="24764" h="14604">
                <a:moveTo>
                  <a:pt x="0" y="0"/>
                </a:moveTo>
                <a:lnTo>
                  <a:pt x="3174" y="14562"/>
                </a:lnTo>
                <a:lnTo>
                  <a:pt x="24356" y="31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703777" y="5927931"/>
            <a:ext cx="24765" cy="14604"/>
          </a:xfrm>
          <a:custGeom>
            <a:avLst/>
            <a:gdLst/>
            <a:ahLst/>
            <a:cxnLst/>
            <a:rect l="l" t="t" r="r" b="b"/>
            <a:pathLst>
              <a:path w="24764" h="14604">
                <a:moveTo>
                  <a:pt x="0" y="0"/>
                </a:moveTo>
                <a:lnTo>
                  <a:pt x="24356" y="3171"/>
                </a:lnTo>
                <a:lnTo>
                  <a:pt x="3174" y="1456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703777" y="5927931"/>
            <a:ext cx="24765" cy="14604"/>
          </a:xfrm>
          <a:custGeom>
            <a:avLst/>
            <a:gdLst/>
            <a:ahLst/>
            <a:cxnLst/>
            <a:rect l="l" t="t" r="r" b="b"/>
            <a:pathLst>
              <a:path w="24764" h="14604">
                <a:moveTo>
                  <a:pt x="0" y="0"/>
                </a:moveTo>
                <a:lnTo>
                  <a:pt x="24356" y="3171"/>
                </a:lnTo>
                <a:lnTo>
                  <a:pt x="3174" y="14562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542969" y="5330466"/>
            <a:ext cx="493395" cy="883285"/>
          </a:xfrm>
          <a:custGeom>
            <a:avLst/>
            <a:gdLst/>
            <a:ahLst/>
            <a:cxnLst/>
            <a:rect l="l" t="t" r="r" b="b"/>
            <a:pathLst>
              <a:path w="493394" h="883285">
                <a:moveTo>
                  <a:pt x="0" y="0"/>
                </a:moveTo>
                <a:lnTo>
                  <a:pt x="43724" y="25889"/>
                </a:lnTo>
                <a:lnTo>
                  <a:pt x="82785" y="56827"/>
                </a:lnTo>
                <a:lnTo>
                  <a:pt x="118478" y="95855"/>
                </a:lnTo>
                <a:lnTo>
                  <a:pt x="144388" y="136437"/>
                </a:lnTo>
                <a:lnTo>
                  <a:pt x="162267" y="175272"/>
                </a:lnTo>
                <a:lnTo>
                  <a:pt x="173668" y="217601"/>
                </a:lnTo>
                <a:lnTo>
                  <a:pt x="176972" y="258183"/>
                </a:lnTo>
                <a:lnTo>
                  <a:pt x="178526" y="300318"/>
                </a:lnTo>
                <a:lnTo>
                  <a:pt x="175223" y="340900"/>
                </a:lnTo>
                <a:lnTo>
                  <a:pt x="168745" y="383035"/>
                </a:lnTo>
                <a:lnTo>
                  <a:pt x="163822" y="425364"/>
                </a:lnTo>
                <a:lnTo>
                  <a:pt x="157344" y="467564"/>
                </a:lnTo>
                <a:lnTo>
                  <a:pt x="154235" y="509699"/>
                </a:lnTo>
                <a:lnTo>
                  <a:pt x="154235" y="552029"/>
                </a:lnTo>
                <a:lnTo>
                  <a:pt x="159093" y="594164"/>
                </a:lnTo>
                <a:lnTo>
                  <a:pt x="168745" y="636364"/>
                </a:lnTo>
                <a:lnTo>
                  <a:pt x="185004" y="676946"/>
                </a:lnTo>
                <a:lnTo>
                  <a:pt x="209360" y="717495"/>
                </a:lnTo>
                <a:lnTo>
                  <a:pt x="245053" y="758077"/>
                </a:lnTo>
                <a:lnTo>
                  <a:pt x="279190" y="789028"/>
                </a:lnTo>
                <a:lnTo>
                  <a:pt x="318057" y="816659"/>
                </a:lnTo>
                <a:lnTo>
                  <a:pt x="358672" y="837661"/>
                </a:lnTo>
                <a:lnTo>
                  <a:pt x="402462" y="857240"/>
                </a:lnTo>
                <a:lnTo>
                  <a:pt x="448001" y="871764"/>
                </a:lnTo>
                <a:lnTo>
                  <a:pt x="493345" y="8831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034695" y="6205551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3368" y="0"/>
                </a:moveTo>
                <a:lnTo>
                  <a:pt x="0" y="16265"/>
                </a:lnTo>
                <a:lnTo>
                  <a:pt x="22801" y="12944"/>
                </a:lnTo>
                <a:lnTo>
                  <a:pt x="3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034695" y="6205551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3368" y="0"/>
                </a:moveTo>
                <a:lnTo>
                  <a:pt x="22801" y="12944"/>
                </a:lnTo>
                <a:lnTo>
                  <a:pt x="0" y="16265"/>
                </a:lnTo>
                <a:lnTo>
                  <a:pt x="336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034695" y="6205551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3368" y="0"/>
                </a:moveTo>
                <a:lnTo>
                  <a:pt x="22801" y="12944"/>
                </a:lnTo>
                <a:lnTo>
                  <a:pt x="0" y="16265"/>
                </a:lnTo>
                <a:lnTo>
                  <a:pt x="33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538046" y="4760572"/>
            <a:ext cx="518159" cy="681990"/>
          </a:xfrm>
          <a:custGeom>
            <a:avLst/>
            <a:gdLst/>
            <a:ahLst/>
            <a:cxnLst/>
            <a:rect l="l" t="t" r="r" b="b"/>
            <a:pathLst>
              <a:path w="518160" h="681989">
                <a:moveTo>
                  <a:pt x="0" y="681865"/>
                </a:moveTo>
                <a:lnTo>
                  <a:pt x="45473" y="657529"/>
                </a:lnTo>
                <a:lnTo>
                  <a:pt x="87708" y="626720"/>
                </a:lnTo>
                <a:lnTo>
                  <a:pt x="120097" y="594229"/>
                </a:lnTo>
                <a:lnTo>
                  <a:pt x="142834" y="560119"/>
                </a:lnTo>
                <a:lnTo>
                  <a:pt x="167190" y="491900"/>
                </a:lnTo>
                <a:lnTo>
                  <a:pt x="172113" y="456173"/>
                </a:lnTo>
                <a:lnTo>
                  <a:pt x="172113" y="420510"/>
                </a:lnTo>
                <a:lnTo>
                  <a:pt x="172113" y="384847"/>
                </a:lnTo>
                <a:lnTo>
                  <a:pt x="170494" y="349120"/>
                </a:lnTo>
                <a:lnTo>
                  <a:pt x="172113" y="313263"/>
                </a:lnTo>
                <a:lnTo>
                  <a:pt x="175223" y="276047"/>
                </a:lnTo>
                <a:lnTo>
                  <a:pt x="198024" y="204656"/>
                </a:lnTo>
                <a:lnTo>
                  <a:pt x="219206" y="170547"/>
                </a:lnTo>
                <a:lnTo>
                  <a:pt x="249976" y="136437"/>
                </a:lnTo>
                <a:lnTo>
                  <a:pt x="287288" y="102328"/>
                </a:lnTo>
                <a:lnTo>
                  <a:pt x="329458" y="74691"/>
                </a:lnTo>
                <a:lnTo>
                  <a:pt x="374996" y="50419"/>
                </a:lnTo>
                <a:lnTo>
                  <a:pt x="422090" y="30808"/>
                </a:lnTo>
                <a:lnTo>
                  <a:pt x="469183" y="12944"/>
                </a:lnTo>
                <a:lnTo>
                  <a:pt x="5178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054129" y="4752547"/>
            <a:ext cx="22860" cy="14604"/>
          </a:xfrm>
          <a:custGeom>
            <a:avLst/>
            <a:gdLst/>
            <a:ahLst/>
            <a:cxnLst/>
            <a:rect l="l" t="t" r="r" b="b"/>
            <a:pathLst>
              <a:path w="22860" h="14604">
                <a:moveTo>
                  <a:pt x="0" y="0"/>
                </a:moveTo>
                <a:lnTo>
                  <a:pt x="3368" y="14498"/>
                </a:lnTo>
                <a:lnTo>
                  <a:pt x="22801" y="15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054129" y="4752547"/>
            <a:ext cx="22860" cy="14604"/>
          </a:xfrm>
          <a:custGeom>
            <a:avLst/>
            <a:gdLst/>
            <a:ahLst/>
            <a:cxnLst/>
            <a:rect l="l" t="t" r="r" b="b"/>
            <a:pathLst>
              <a:path w="22860" h="14604">
                <a:moveTo>
                  <a:pt x="0" y="0"/>
                </a:moveTo>
                <a:lnTo>
                  <a:pt x="22801" y="1553"/>
                </a:lnTo>
                <a:lnTo>
                  <a:pt x="3368" y="1449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054129" y="4752547"/>
            <a:ext cx="22860" cy="14604"/>
          </a:xfrm>
          <a:custGeom>
            <a:avLst/>
            <a:gdLst/>
            <a:ahLst/>
            <a:cxnLst/>
            <a:rect l="l" t="t" r="r" b="b"/>
            <a:pathLst>
              <a:path w="22860" h="14604">
                <a:moveTo>
                  <a:pt x="0" y="0"/>
                </a:moveTo>
                <a:lnTo>
                  <a:pt x="22801" y="1553"/>
                </a:lnTo>
                <a:lnTo>
                  <a:pt x="3368" y="14498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539601" y="5716867"/>
            <a:ext cx="500380" cy="734060"/>
          </a:xfrm>
          <a:custGeom>
            <a:avLst/>
            <a:gdLst/>
            <a:ahLst/>
            <a:cxnLst/>
            <a:rect l="l" t="t" r="r" b="b"/>
            <a:pathLst>
              <a:path w="500380" h="734060">
                <a:moveTo>
                  <a:pt x="0" y="0"/>
                </a:moveTo>
                <a:lnTo>
                  <a:pt x="45538" y="24271"/>
                </a:lnTo>
                <a:lnTo>
                  <a:pt x="86154" y="56827"/>
                </a:lnTo>
                <a:lnTo>
                  <a:pt x="120291" y="90936"/>
                </a:lnTo>
                <a:lnTo>
                  <a:pt x="142899" y="126599"/>
                </a:lnTo>
                <a:lnTo>
                  <a:pt x="159158" y="162327"/>
                </a:lnTo>
                <a:lnTo>
                  <a:pt x="172113" y="235400"/>
                </a:lnTo>
                <a:lnTo>
                  <a:pt x="172113" y="274428"/>
                </a:lnTo>
                <a:lnTo>
                  <a:pt x="170559" y="311677"/>
                </a:lnTo>
                <a:lnTo>
                  <a:pt x="168939" y="348938"/>
                </a:lnTo>
                <a:lnTo>
                  <a:pt x="165636" y="387941"/>
                </a:lnTo>
                <a:lnTo>
                  <a:pt x="165636" y="425364"/>
                </a:lnTo>
                <a:lnTo>
                  <a:pt x="178591" y="500049"/>
                </a:lnTo>
                <a:lnTo>
                  <a:pt x="193295" y="537317"/>
                </a:lnTo>
                <a:lnTo>
                  <a:pt x="216032" y="574740"/>
                </a:lnTo>
                <a:lnTo>
                  <a:pt x="248421" y="610423"/>
                </a:lnTo>
                <a:lnTo>
                  <a:pt x="290656" y="646111"/>
                </a:lnTo>
                <a:lnTo>
                  <a:pt x="339304" y="675321"/>
                </a:lnTo>
                <a:lnTo>
                  <a:pt x="391320" y="699638"/>
                </a:lnTo>
                <a:lnTo>
                  <a:pt x="444891" y="719217"/>
                </a:lnTo>
                <a:lnTo>
                  <a:pt x="500017" y="7337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038064" y="6442563"/>
            <a:ext cx="24765" cy="16510"/>
          </a:xfrm>
          <a:custGeom>
            <a:avLst/>
            <a:gdLst/>
            <a:ahLst/>
            <a:cxnLst/>
            <a:rect l="l" t="t" r="r" b="b"/>
            <a:pathLst>
              <a:path w="24764" h="16510">
                <a:moveTo>
                  <a:pt x="3109" y="0"/>
                </a:moveTo>
                <a:lnTo>
                  <a:pt x="0" y="16258"/>
                </a:lnTo>
                <a:lnTo>
                  <a:pt x="24291" y="12944"/>
                </a:lnTo>
                <a:lnTo>
                  <a:pt x="31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038064" y="6442563"/>
            <a:ext cx="24765" cy="16510"/>
          </a:xfrm>
          <a:custGeom>
            <a:avLst/>
            <a:gdLst/>
            <a:ahLst/>
            <a:cxnLst/>
            <a:rect l="l" t="t" r="r" b="b"/>
            <a:pathLst>
              <a:path w="24764" h="16510">
                <a:moveTo>
                  <a:pt x="3109" y="0"/>
                </a:moveTo>
                <a:lnTo>
                  <a:pt x="24291" y="12944"/>
                </a:lnTo>
                <a:lnTo>
                  <a:pt x="0" y="16258"/>
                </a:lnTo>
                <a:lnTo>
                  <a:pt x="310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038064" y="6442563"/>
            <a:ext cx="24765" cy="16510"/>
          </a:xfrm>
          <a:custGeom>
            <a:avLst/>
            <a:gdLst/>
            <a:ahLst/>
            <a:cxnLst/>
            <a:rect l="l" t="t" r="r" b="b"/>
            <a:pathLst>
              <a:path w="24764" h="16510">
                <a:moveTo>
                  <a:pt x="3109" y="0"/>
                </a:moveTo>
                <a:lnTo>
                  <a:pt x="24291" y="12944"/>
                </a:lnTo>
                <a:lnTo>
                  <a:pt x="0" y="16258"/>
                </a:lnTo>
                <a:lnTo>
                  <a:pt x="31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503909" y="5088528"/>
            <a:ext cx="808990" cy="734060"/>
          </a:xfrm>
          <a:custGeom>
            <a:avLst/>
            <a:gdLst/>
            <a:ahLst/>
            <a:cxnLst/>
            <a:rect l="l" t="t" r="r" b="b"/>
            <a:pathLst>
              <a:path w="808989" h="734060">
                <a:moveTo>
                  <a:pt x="0" y="733773"/>
                </a:moveTo>
                <a:lnTo>
                  <a:pt x="63352" y="711055"/>
                </a:lnTo>
                <a:lnTo>
                  <a:pt x="121846" y="685166"/>
                </a:lnTo>
                <a:lnTo>
                  <a:pt x="193295" y="642836"/>
                </a:lnTo>
                <a:lnTo>
                  <a:pt x="262931" y="595782"/>
                </a:lnTo>
                <a:lnTo>
                  <a:pt x="329652" y="543809"/>
                </a:lnTo>
                <a:lnTo>
                  <a:pt x="394430" y="488729"/>
                </a:lnTo>
                <a:lnTo>
                  <a:pt x="454478" y="431901"/>
                </a:lnTo>
                <a:lnTo>
                  <a:pt x="512972" y="371708"/>
                </a:lnTo>
                <a:lnTo>
                  <a:pt x="568098" y="313327"/>
                </a:lnTo>
                <a:lnTo>
                  <a:pt x="618495" y="253328"/>
                </a:lnTo>
                <a:lnTo>
                  <a:pt x="665588" y="196436"/>
                </a:lnTo>
                <a:lnTo>
                  <a:pt x="707823" y="141162"/>
                </a:lnTo>
                <a:lnTo>
                  <a:pt x="746689" y="89254"/>
                </a:lnTo>
                <a:lnTo>
                  <a:pt x="779208" y="42199"/>
                </a:lnTo>
                <a:lnTo>
                  <a:pt x="80848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305724" y="5069111"/>
            <a:ext cx="19685" cy="22860"/>
          </a:xfrm>
          <a:custGeom>
            <a:avLst/>
            <a:gdLst/>
            <a:ahLst/>
            <a:cxnLst/>
            <a:rect l="l" t="t" r="r" b="b"/>
            <a:pathLst>
              <a:path w="19685" h="22860">
                <a:moveTo>
                  <a:pt x="19627" y="0"/>
                </a:moveTo>
                <a:lnTo>
                  <a:pt x="0" y="14562"/>
                </a:lnTo>
                <a:lnTo>
                  <a:pt x="13149" y="22782"/>
                </a:lnTo>
                <a:lnTo>
                  <a:pt x="196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305724" y="5069111"/>
            <a:ext cx="19685" cy="22860"/>
          </a:xfrm>
          <a:custGeom>
            <a:avLst/>
            <a:gdLst/>
            <a:ahLst/>
            <a:cxnLst/>
            <a:rect l="l" t="t" r="r" b="b"/>
            <a:pathLst>
              <a:path w="19685" h="22860">
                <a:moveTo>
                  <a:pt x="0" y="14562"/>
                </a:moveTo>
                <a:lnTo>
                  <a:pt x="19627" y="0"/>
                </a:lnTo>
                <a:lnTo>
                  <a:pt x="13149" y="22782"/>
                </a:lnTo>
                <a:lnTo>
                  <a:pt x="0" y="145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305724" y="5069111"/>
            <a:ext cx="19685" cy="22860"/>
          </a:xfrm>
          <a:custGeom>
            <a:avLst/>
            <a:gdLst/>
            <a:ahLst/>
            <a:cxnLst/>
            <a:rect l="l" t="t" r="r" b="b"/>
            <a:pathLst>
              <a:path w="19685" h="22860">
                <a:moveTo>
                  <a:pt x="0" y="14562"/>
                </a:moveTo>
                <a:lnTo>
                  <a:pt x="19627" y="0"/>
                </a:lnTo>
                <a:lnTo>
                  <a:pt x="13149" y="22782"/>
                </a:lnTo>
                <a:lnTo>
                  <a:pt x="0" y="145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683554" y="4409109"/>
            <a:ext cx="741662" cy="762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843110" y="1325069"/>
            <a:ext cx="3072232" cy="51486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219200" y="381000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685800" y="266700"/>
                </a:moveTo>
                <a:lnTo>
                  <a:pt x="0" y="266700"/>
                </a:lnTo>
                <a:lnTo>
                  <a:pt x="342900" y="533400"/>
                </a:lnTo>
                <a:lnTo>
                  <a:pt x="685800" y="266700"/>
                </a:lnTo>
                <a:close/>
              </a:path>
              <a:path w="685800" h="533400">
                <a:moveTo>
                  <a:pt x="514350" y="0"/>
                </a:moveTo>
                <a:lnTo>
                  <a:pt x="171450" y="0"/>
                </a:lnTo>
                <a:lnTo>
                  <a:pt x="171450" y="266700"/>
                </a:lnTo>
                <a:lnTo>
                  <a:pt x="514350" y="266700"/>
                </a:lnTo>
                <a:lnTo>
                  <a:pt x="51435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219200" y="381000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266700"/>
                </a:moveTo>
                <a:lnTo>
                  <a:pt x="171450" y="266700"/>
                </a:lnTo>
                <a:lnTo>
                  <a:pt x="171450" y="0"/>
                </a:lnTo>
                <a:lnTo>
                  <a:pt x="514350" y="0"/>
                </a:lnTo>
                <a:lnTo>
                  <a:pt x="514350" y="266700"/>
                </a:lnTo>
                <a:lnTo>
                  <a:pt x="685800" y="266700"/>
                </a:lnTo>
                <a:lnTo>
                  <a:pt x="342900" y="533400"/>
                </a:lnTo>
                <a:lnTo>
                  <a:pt x="0" y="2667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181600" y="10668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266700" y="0"/>
                </a:moveTo>
                <a:lnTo>
                  <a:pt x="266700" y="171450"/>
                </a:lnTo>
                <a:lnTo>
                  <a:pt x="0" y="171450"/>
                </a:lnTo>
                <a:lnTo>
                  <a:pt x="0" y="514350"/>
                </a:lnTo>
                <a:lnTo>
                  <a:pt x="266700" y="514350"/>
                </a:lnTo>
                <a:lnTo>
                  <a:pt x="266700" y="685800"/>
                </a:lnTo>
                <a:lnTo>
                  <a:pt x="533400" y="342900"/>
                </a:lnTo>
                <a:lnTo>
                  <a:pt x="2667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181600" y="10668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266700" y="685800"/>
                </a:moveTo>
                <a:lnTo>
                  <a:pt x="266700" y="514350"/>
                </a:lnTo>
                <a:lnTo>
                  <a:pt x="0" y="514350"/>
                </a:lnTo>
                <a:lnTo>
                  <a:pt x="0" y="171450"/>
                </a:lnTo>
                <a:lnTo>
                  <a:pt x="266700" y="171450"/>
                </a:lnTo>
                <a:lnTo>
                  <a:pt x="266700" y="0"/>
                </a:lnTo>
                <a:lnTo>
                  <a:pt x="533400" y="342900"/>
                </a:lnTo>
                <a:lnTo>
                  <a:pt x="266700" y="6858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781800" y="76200"/>
            <a:ext cx="2286000" cy="1066800"/>
          </a:xfrm>
          <a:custGeom>
            <a:avLst/>
            <a:gdLst/>
            <a:ahLst/>
            <a:cxnLst/>
            <a:rect l="l" t="t" r="r" b="b"/>
            <a:pathLst>
              <a:path w="2286000" h="1066800">
                <a:moveTo>
                  <a:pt x="2108200" y="0"/>
                </a:moveTo>
                <a:lnTo>
                  <a:pt x="177800" y="0"/>
                </a:lnTo>
                <a:lnTo>
                  <a:pt x="130542" y="6352"/>
                </a:lnTo>
                <a:lnTo>
                  <a:pt x="88072" y="24280"/>
                </a:lnTo>
                <a:lnTo>
                  <a:pt x="52085" y="52085"/>
                </a:lnTo>
                <a:lnTo>
                  <a:pt x="24280" y="88072"/>
                </a:lnTo>
                <a:lnTo>
                  <a:pt x="6352" y="130542"/>
                </a:lnTo>
                <a:lnTo>
                  <a:pt x="0" y="177800"/>
                </a:lnTo>
                <a:lnTo>
                  <a:pt x="0" y="889000"/>
                </a:lnTo>
                <a:lnTo>
                  <a:pt x="6352" y="936257"/>
                </a:lnTo>
                <a:lnTo>
                  <a:pt x="24280" y="978727"/>
                </a:lnTo>
                <a:lnTo>
                  <a:pt x="52085" y="1014714"/>
                </a:lnTo>
                <a:lnTo>
                  <a:pt x="88072" y="1042519"/>
                </a:lnTo>
                <a:lnTo>
                  <a:pt x="130542" y="1060447"/>
                </a:lnTo>
                <a:lnTo>
                  <a:pt x="177800" y="1066800"/>
                </a:lnTo>
                <a:lnTo>
                  <a:pt x="2108200" y="1066800"/>
                </a:lnTo>
                <a:lnTo>
                  <a:pt x="2155457" y="1060447"/>
                </a:lnTo>
                <a:lnTo>
                  <a:pt x="2197927" y="1042519"/>
                </a:lnTo>
                <a:lnTo>
                  <a:pt x="2233914" y="1014714"/>
                </a:lnTo>
                <a:lnTo>
                  <a:pt x="2261719" y="978727"/>
                </a:lnTo>
                <a:lnTo>
                  <a:pt x="2279647" y="936257"/>
                </a:lnTo>
                <a:lnTo>
                  <a:pt x="2286000" y="889000"/>
                </a:lnTo>
                <a:lnTo>
                  <a:pt x="2286000" y="177800"/>
                </a:lnTo>
                <a:lnTo>
                  <a:pt x="2279647" y="130542"/>
                </a:lnTo>
                <a:lnTo>
                  <a:pt x="2261719" y="88072"/>
                </a:lnTo>
                <a:lnTo>
                  <a:pt x="2233914" y="52085"/>
                </a:lnTo>
                <a:lnTo>
                  <a:pt x="2197927" y="24280"/>
                </a:lnTo>
                <a:lnTo>
                  <a:pt x="2155457" y="6352"/>
                </a:lnTo>
                <a:lnTo>
                  <a:pt x="21082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781800" y="76200"/>
            <a:ext cx="2286000" cy="1066800"/>
          </a:xfrm>
          <a:custGeom>
            <a:avLst/>
            <a:gdLst/>
            <a:ahLst/>
            <a:cxnLst/>
            <a:rect l="l" t="t" r="r" b="b"/>
            <a:pathLst>
              <a:path w="2286000" h="1066800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381000" y="0"/>
                </a:lnTo>
                <a:lnTo>
                  <a:pt x="952500" y="0"/>
                </a:lnTo>
                <a:lnTo>
                  <a:pt x="2108200" y="0"/>
                </a:lnTo>
                <a:lnTo>
                  <a:pt x="2155457" y="6352"/>
                </a:lnTo>
                <a:lnTo>
                  <a:pt x="2197927" y="24280"/>
                </a:lnTo>
                <a:lnTo>
                  <a:pt x="2233914" y="52085"/>
                </a:lnTo>
                <a:lnTo>
                  <a:pt x="2261719" y="88072"/>
                </a:lnTo>
                <a:lnTo>
                  <a:pt x="2279647" y="130542"/>
                </a:lnTo>
                <a:lnTo>
                  <a:pt x="2286000" y="177800"/>
                </a:lnTo>
                <a:lnTo>
                  <a:pt x="2286000" y="622300"/>
                </a:lnTo>
                <a:lnTo>
                  <a:pt x="2286000" y="889000"/>
                </a:lnTo>
                <a:lnTo>
                  <a:pt x="2279647" y="936257"/>
                </a:lnTo>
                <a:lnTo>
                  <a:pt x="2261719" y="978727"/>
                </a:lnTo>
                <a:lnTo>
                  <a:pt x="2233914" y="1014714"/>
                </a:lnTo>
                <a:lnTo>
                  <a:pt x="2197927" y="1042519"/>
                </a:lnTo>
                <a:lnTo>
                  <a:pt x="2155457" y="1060447"/>
                </a:lnTo>
                <a:lnTo>
                  <a:pt x="2108200" y="1066800"/>
                </a:lnTo>
                <a:lnTo>
                  <a:pt x="952500" y="1066800"/>
                </a:lnTo>
                <a:lnTo>
                  <a:pt x="381000" y="1066800"/>
                </a:lnTo>
                <a:lnTo>
                  <a:pt x="177800" y="1066800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731901"/>
                </a:lnTo>
                <a:lnTo>
                  <a:pt x="0" y="622300"/>
                </a:lnTo>
                <a:lnTo>
                  <a:pt x="0" y="177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>
            <a:spLocks noGrp="1"/>
          </p:cNvSpPr>
          <p:nvPr>
            <p:ph type="title"/>
          </p:nvPr>
        </p:nvSpPr>
        <p:spPr>
          <a:xfrm>
            <a:off x="7101331" y="155194"/>
            <a:ext cx="164909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/>
              <a:t>Simple</a:t>
            </a:r>
            <a:r>
              <a:rPr dirty="0" sz="1800" spc="-65"/>
              <a:t> </a:t>
            </a:r>
            <a:r>
              <a:rPr dirty="0" sz="1800" spc="-5"/>
              <a:t>domains </a:t>
            </a:r>
            <a:r>
              <a:rPr dirty="0" sz="1800" spc="-5"/>
              <a:t> </a:t>
            </a:r>
            <a:r>
              <a:rPr dirty="0" sz="1800" spc="-5"/>
              <a:t>can generate  complex</a:t>
            </a:r>
            <a:r>
              <a:rPr dirty="0" sz="1800" spc="-50"/>
              <a:t> </a:t>
            </a:r>
            <a:r>
              <a:rPr dirty="0" sz="1800" spc="-5"/>
              <a:t>DBNs!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932" y="216153"/>
            <a:ext cx="74917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Arial"/>
                <a:cs typeface="Arial"/>
              </a:rPr>
              <a:t>Complex Lifted </a:t>
            </a:r>
            <a:r>
              <a:rPr dirty="0" sz="3200" spc="-5" b="1">
                <a:latin typeface="Arial"/>
                <a:cs typeface="Arial"/>
              </a:rPr>
              <a:t>Transitions:</a:t>
            </a:r>
            <a:r>
              <a:rPr dirty="0" sz="3200" spc="-1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SysAdmin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990" y="4743703"/>
            <a:ext cx="7754620" cy="201739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355600" marR="5080" indent="-342900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 b="1">
                <a:latin typeface="Arial"/>
                <a:cs typeface="Arial"/>
              </a:rPr>
              <a:t>Transition: </a:t>
            </a:r>
            <a:r>
              <a:rPr dirty="0" sz="2800" spc="-5">
                <a:latin typeface="Arial"/>
                <a:cs typeface="Arial"/>
              </a:rPr>
              <a:t>computer is </a:t>
            </a:r>
            <a:r>
              <a:rPr dirty="0" sz="2800">
                <a:latin typeface="Arial"/>
                <a:cs typeface="Arial"/>
              </a:rPr>
              <a:t>“up” proportional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 spc="-10">
                <a:latin typeface="Arial"/>
                <a:cs typeface="Arial"/>
              </a:rPr>
              <a:t>its  </a:t>
            </a:r>
            <a:r>
              <a:rPr dirty="0" sz="2800">
                <a:latin typeface="Arial"/>
                <a:cs typeface="Arial"/>
              </a:rPr>
              <a:t>state </a:t>
            </a:r>
            <a:r>
              <a:rPr dirty="0" sz="2800" spc="-5">
                <a:latin typeface="Arial"/>
                <a:cs typeface="Arial"/>
              </a:rPr>
              <a:t>and # </a:t>
            </a:r>
            <a:r>
              <a:rPr dirty="0" sz="2800">
                <a:latin typeface="Arial"/>
                <a:cs typeface="Arial"/>
              </a:rPr>
              <a:t>upstream connections </a:t>
            </a:r>
            <a:r>
              <a:rPr dirty="0" sz="2800" spc="-5">
                <a:latin typeface="Arial"/>
                <a:cs typeface="Arial"/>
              </a:rPr>
              <a:t>that are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“up”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 b="1">
                <a:latin typeface="Arial"/>
                <a:cs typeface="Arial"/>
              </a:rPr>
              <a:t>Action: </a:t>
            </a:r>
            <a:r>
              <a:rPr dirty="0" sz="2800">
                <a:latin typeface="Arial"/>
                <a:cs typeface="Arial"/>
              </a:rPr>
              <a:t>manually reboot one</a:t>
            </a:r>
            <a:r>
              <a:rPr dirty="0" sz="2800" spc="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computer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 b="1">
                <a:latin typeface="Arial"/>
                <a:cs typeface="Arial"/>
              </a:rPr>
              <a:t>Reward: </a:t>
            </a:r>
            <a:r>
              <a:rPr dirty="0" sz="2800" spc="-5">
                <a:latin typeface="Arial"/>
                <a:cs typeface="Arial"/>
              </a:rPr>
              <a:t>+1 </a:t>
            </a:r>
            <a:r>
              <a:rPr dirty="0" sz="2800">
                <a:latin typeface="Arial"/>
                <a:cs typeface="Arial"/>
              </a:rPr>
              <a:t>for every “up”</a:t>
            </a:r>
            <a:r>
              <a:rPr dirty="0" sz="2800" spc="3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computer</a:t>
            </a:r>
            <a:endParaRPr sz="2800">
              <a:latin typeface="Arial"/>
              <a:cs typeface="Arial"/>
            </a:endParaRPr>
          </a:p>
          <a:p>
            <a:pPr algn="r" marR="13970">
              <a:lnSpc>
                <a:spcPct val="100000"/>
              </a:lnSpc>
              <a:spcBef>
                <a:spcPts val="1235"/>
              </a:spcBef>
            </a:pPr>
            <a:r>
              <a:rPr dirty="0" sz="1400" spc="-5">
                <a:latin typeface="Arial"/>
                <a:cs typeface="Arial"/>
              </a:rPr>
              <a:t>35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4062" y="2920246"/>
            <a:ext cx="574548" cy="7638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27350" y="2338451"/>
            <a:ext cx="2139950" cy="2215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17033" y="2650489"/>
            <a:ext cx="1125220" cy="399415"/>
          </a:xfrm>
          <a:custGeom>
            <a:avLst/>
            <a:gdLst/>
            <a:ahLst/>
            <a:cxnLst/>
            <a:rect l="l" t="t" r="r" b="b"/>
            <a:pathLst>
              <a:path w="1125220" h="399414">
                <a:moveTo>
                  <a:pt x="1010471" y="362954"/>
                </a:moveTo>
                <a:lnTo>
                  <a:pt x="998727" y="399288"/>
                </a:lnTo>
                <a:lnTo>
                  <a:pt x="1124965" y="379984"/>
                </a:lnTo>
                <a:lnTo>
                  <a:pt x="1113599" y="368808"/>
                </a:lnTo>
                <a:lnTo>
                  <a:pt x="1028572" y="368808"/>
                </a:lnTo>
                <a:lnTo>
                  <a:pt x="1010471" y="362954"/>
                </a:lnTo>
                <a:close/>
              </a:path>
              <a:path w="1125220" h="399414">
                <a:moveTo>
                  <a:pt x="1022169" y="326763"/>
                </a:moveTo>
                <a:lnTo>
                  <a:pt x="1010471" y="362954"/>
                </a:lnTo>
                <a:lnTo>
                  <a:pt x="1028572" y="368808"/>
                </a:lnTo>
                <a:lnTo>
                  <a:pt x="1040256" y="332613"/>
                </a:lnTo>
                <a:lnTo>
                  <a:pt x="1022169" y="326763"/>
                </a:lnTo>
                <a:close/>
              </a:path>
              <a:path w="1125220" h="399414">
                <a:moveTo>
                  <a:pt x="1033906" y="290449"/>
                </a:moveTo>
                <a:lnTo>
                  <a:pt x="1022169" y="326763"/>
                </a:lnTo>
                <a:lnTo>
                  <a:pt x="1040256" y="332613"/>
                </a:lnTo>
                <a:lnTo>
                  <a:pt x="1028572" y="368808"/>
                </a:lnTo>
                <a:lnTo>
                  <a:pt x="1113599" y="368808"/>
                </a:lnTo>
                <a:lnTo>
                  <a:pt x="1033906" y="290449"/>
                </a:lnTo>
                <a:close/>
              </a:path>
              <a:path w="1125220" h="399414">
                <a:moveTo>
                  <a:pt x="11683" y="0"/>
                </a:moveTo>
                <a:lnTo>
                  <a:pt x="0" y="36195"/>
                </a:lnTo>
                <a:lnTo>
                  <a:pt x="1010471" y="362954"/>
                </a:lnTo>
                <a:lnTo>
                  <a:pt x="1022169" y="326763"/>
                </a:lnTo>
                <a:lnTo>
                  <a:pt x="11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75173" y="3676141"/>
            <a:ext cx="1266825" cy="469900"/>
          </a:xfrm>
          <a:custGeom>
            <a:avLst/>
            <a:gdLst/>
            <a:ahLst/>
            <a:cxnLst/>
            <a:rect l="l" t="t" r="r" b="b"/>
            <a:pathLst>
              <a:path w="1266825" h="469900">
                <a:moveTo>
                  <a:pt x="89408" y="361695"/>
                </a:moveTo>
                <a:lnTo>
                  <a:pt x="0" y="452881"/>
                </a:lnTo>
                <a:lnTo>
                  <a:pt x="126746" y="469645"/>
                </a:lnTo>
                <a:lnTo>
                  <a:pt x="116467" y="439927"/>
                </a:lnTo>
                <a:lnTo>
                  <a:pt x="96265" y="439927"/>
                </a:lnTo>
                <a:lnTo>
                  <a:pt x="83947" y="403859"/>
                </a:lnTo>
                <a:lnTo>
                  <a:pt x="101854" y="397680"/>
                </a:lnTo>
                <a:lnTo>
                  <a:pt x="89408" y="361695"/>
                </a:lnTo>
                <a:close/>
              </a:path>
              <a:path w="1266825" h="469900">
                <a:moveTo>
                  <a:pt x="101854" y="397680"/>
                </a:moveTo>
                <a:lnTo>
                  <a:pt x="83947" y="403859"/>
                </a:lnTo>
                <a:lnTo>
                  <a:pt x="96265" y="439927"/>
                </a:lnTo>
                <a:lnTo>
                  <a:pt x="114312" y="433699"/>
                </a:lnTo>
                <a:lnTo>
                  <a:pt x="101854" y="397680"/>
                </a:lnTo>
                <a:close/>
              </a:path>
              <a:path w="1266825" h="469900">
                <a:moveTo>
                  <a:pt x="114312" y="433699"/>
                </a:moveTo>
                <a:lnTo>
                  <a:pt x="96265" y="439927"/>
                </a:lnTo>
                <a:lnTo>
                  <a:pt x="116467" y="439927"/>
                </a:lnTo>
                <a:lnTo>
                  <a:pt x="114312" y="433699"/>
                </a:lnTo>
                <a:close/>
              </a:path>
              <a:path w="1266825" h="469900">
                <a:moveTo>
                  <a:pt x="1254378" y="0"/>
                </a:moveTo>
                <a:lnTo>
                  <a:pt x="101854" y="397680"/>
                </a:lnTo>
                <a:lnTo>
                  <a:pt x="114312" y="433699"/>
                </a:lnTo>
                <a:lnTo>
                  <a:pt x="1266698" y="35940"/>
                </a:lnTo>
                <a:lnTo>
                  <a:pt x="12543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8326" y="2924175"/>
            <a:ext cx="758825" cy="8217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42922" y="2767965"/>
            <a:ext cx="273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c</a:t>
            </a:r>
            <a:r>
              <a:rPr dirty="0" baseline="-20833" sz="2400" spc="-7">
                <a:latin typeface="Comic Sans MS"/>
                <a:cs typeface="Comic Sans MS"/>
              </a:rPr>
              <a:t>1</a:t>
            </a:r>
            <a:endParaRPr baseline="-20833"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2990" y="579703"/>
            <a:ext cx="7792720" cy="1948180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753870">
              <a:lnSpc>
                <a:spcPct val="100000"/>
              </a:lnSpc>
              <a:spcBef>
                <a:spcPts val="1110"/>
              </a:spcBef>
            </a:pPr>
            <a:r>
              <a:rPr dirty="0" sz="2200" spc="-5">
                <a:solidFill>
                  <a:srgbClr val="FF0000"/>
                </a:solidFill>
                <a:latin typeface="Arial"/>
                <a:cs typeface="Arial"/>
              </a:rPr>
              <a:t>SysAdmin (Guestrin et </a:t>
            </a:r>
            <a:r>
              <a:rPr dirty="0" sz="2200">
                <a:solidFill>
                  <a:srgbClr val="FF0000"/>
                </a:solidFill>
                <a:latin typeface="Arial"/>
                <a:cs typeface="Arial"/>
              </a:rPr>
              <a:t>al,</a:t>
            </a:r>
            <a:r>
              <a:rPr dirty="0" sz="2200" spc="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FF0000"/>
                </a:solidFill>
                <a:latin typeface="Arial"/>
                <a:cs typeface="Arial"/>
              </a:rPr>
              <a:t>2001)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>
                <a:latin typeface="Arial"/>
                <a:cs typeface="Arial"/>
              </a:rPr>
              <a:t>Have </a:t>
            </a:r>
            <a:r>
              <a:rPr dirty="0" sz="2400">
                <a:latin typeface="Arial"/>
                <a:cs typeface="Arial"/>
              </a:rPr>
              <a:t>n </a:t>
            </a:r>
            <a:r>
              <a:rPr dirty="0" sz="2800">
                <a:latin typeface="Arial"/>
                <a:cs typeface="Arial"/>
              </a:rPr>
              <a:t>computers </a:t>
            </a:r>
            <a:r>
              <a:rPr dirty="0" sz="2400">
                <a:latin typeface="Arial"/>
                <a:cs typeface="Arial"/>
              </a:rPr>
              <a:t>C = </a:t>
            </a:r>
            <a:r>
              <a:rPr dirty="0" sz="2400" spc="-5">
                <a:latin typeface="Arial"/>
                <a:cs typeface="Arial"/>
              </a:rPr>
              <a:t>{c</a:t>
            </a:r>
            <a:r>
              <a:rPr dirty="0" baseline="-20833" sz="2400" spc="-7">
                <a:latin typeface="Arial"/>
                <a:cs typeface="Arial"/>
              </a:rPr>
              <a:t>1</a:t>
            </a:r>
            <a:r>
              <a:rPr dirty="0" sz="2400" spc="-5">
                <a:latin typeface="Arial"/>
                <a:cs typeface="Arial"/>
              </a:rPr>
              <a:t>, </a:t>
            </a:r>
            <a:r>
              <a:rPr dirty="0" sz="2400">
                <a:latin typeface="Arial"/>
                <a:cs typeface="Arial"/>
              </a:rPr>
              <a:t>…, </a:t>
            </a:r>
            <a:r>
              <a:rPr dirty="0" sz="2400" spc="-5">
                <a:latin typeface="Arial"/>
                <a:cs typeface="Arial"/>
              </a:rPr>
              <a:t>c</a:t>
            </a:r>
            <a:r>
              <a:rPr dirty="0" baseline="-20833" sz="2400" spc="-7">
                <a:latin typeface="Arial"/>
                <a:cs typeface="Arial"/>
              </a:rPr>
              <a:t>n</a:t>
            </a:r>
            <a:r>
              <a:rPr dirty="0" sz="2400" spc="-5">
                <a:latin typeface="Arial"/>
                <a:cs typeface="Arial"/>
              </a:rPr>
              <a:t>} </a:t>
            </a:r>
            <a:r>
              <a:rPr dirty="0" sz="2800" spc="-5">
                <a:latin typeface="Arial"/>
                <a:cs typeface="Arial"/>
              </a:rPr>
              <a:t>in a</a:t>
            </a:r>
            <a:r>
              <a:rPr dirty="0" sz="2800" spc="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b="1">
                <a:latin typeface="Arial"/>
                <a:cs typeface="Arial"/>
              </a:rPr>
              <a:t>State: </a:t>
            </a:r>
            <a:r>
              <a:rPr dirty="0" sz="2800">
                <a:latin typeface="Arial"/>
                <a:cs typeface="Arial"/>
              </a:rPr>
              <a:t>each computer </a:t>
            </a:r>
            <a:r>
              <a:rPr dirty="0" sz="2400" spc="-5">
                <a:latin typeface="Arial"/>
                <a:cs typeface="Arial"/>
              </a:rPr>
              <a:t>c</a:t>
            </a:r>
            <a:r>
              <a:rPr dirty="0" baseline="-20833" sz="2400" spc="-7">
                <a:latin typeface="Arial"/>
                <a:cs typeface="Arial"/>
              </a:rPr>
              <a:t>i </a:t>
            </a:r>
            <a:r>
              <a:rPr dirty="0" sz="2800" spc="-5">
                <a:latin typeface="Arial"/>
                <a:cs typeface="Arial"/>
              </a:rPr>
              <a:t>is either </a:t>
            </a:r>
            <a:r>
              <a:rPr dirty="0" sz="2800">
                <a:latin typeface="Arial"/>
                <a:cs typeface="Arial"/>
              </a:rPr>
              <a:t>“up” </a:t>
            </a:r>
            <a:r>
              <a:rPr dirty="0" sz="2800" spc="-5">
                <a:latin typeface="Arial"/>
                <a:cs typeface="Arial"/>
              </a:rPr>
              <a:t>or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“down”</a:t>
            </a:r>
            <a:endParaRPr sz="2800">
              <a:latin typeface="Arial"/>
              <a:cs typeface="Arial"/>
            </a:endParaRPr>
          </a:p>
          <a:p>
            <a:pPr algn="ctr" marR="1127125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Comic Sans MS"/>
                <a:cs typeface="Comic Sans MS"/>
              </a:rPr>
              <a:t>c</a:t>
            </a:r>
            <a:r>
              <a:rPr dirty="0" baseline="-20833" sz="2400">
                <a:latin typeface="Comic Sans MS"/>
                <a:cs typeface="Comic Sans MS"/>
              </a:rPr>
              <a:t>2</a:t>
            </a:r>
            <a:endParaRPr baseline="-20833"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1003" y="3582416"/>
            <a:ext cx="306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c</a:t>
            </a:r>
            <a:r>
              <a:rPr dirty="0" baseline="-20833" sz="2400" spc="-7">
                <a:latin typeface="Comic Sans MS"/>
                <a:cs typeface="Comic Sans MS"/>
              </a:rPr>
              <a:t>4</a:t>
            </a:r>
            <a:endParaRPr baseline="-20833"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3734" y="2594864"/>
            <a:ext cx="306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c</a:t>
            </a:r>
            <a:r>
              <a:rPr dirty="0" baseline="-20833" sz="2400" spc="-7">
                <a:latin typeface="Comic Sans MS"/>
                <a:cs typeface="Comic Sans MS"/>
              </a:rPr>
              <a:t>3</a:t>
            </a:r>
            <a:endParaRPr baseline="-20833"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19" y="1367328"/>
            <a:ext cx="8988433" cy="5472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1813" y="12936"/>
            <a:ext cx="6038215" cy="1242695"/>
          </a:xfrm>
          <a:prstGeom prst="rect"/>
        </p:spPr>
        <p:txBody>
          <a:bodyPr wrap="square" lIns="0" tIns="163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pc="-5"/>
              <a:t>Complex Lifted</a:t>
            </a:r>
            <a:r>
              <a:rPr dirty="0" spc="5"/>
              <a:t> </a:t>
            </a:r>
            <a:r>
              <a:rPr dirty="0" spc="-5"/>
              <a:t>Transitions</a:t>
            </a:r>
          </a:p>
          <a:p>
            <a:pPr marL="978535">
              <a:lnSpc>
                <a:spcPct val="100000"/>
              </a:lnSpc>
              <a:spcBef>
                <a:spcPts val="715"/>
              </a:spcBef>
            </a:pPr>
            <a:r>
              <a:rPr dirty="0" sz="2400" spc="-5">
                <a:solidFill>
                  <a:srgbClr val="FF0000"/>
                </a:solidFill>
              </a:rPr>
              <a:t>SysAdmin </a:t>
            </a:r>
            <a:r>
              <a:rPr dirty="0" sz="2400">
                <a:solidFill>
                  <a:srgbClr val="FF0000"/>
                </a:solidFill>
              </a:rPr>
              <a:t>(Guestrin et </a:t>
            </a:r>
            <a:r>
              <a:rPr dirty="0" sz="2400" spc="-5">
                <a:solidFill>
                  <a:srgbClr val="FF0000"/>
                </a:solidFill>
              </a:rPr>
              <a:t>al,</a:t>
            </a:r>
            <a:r>
              <a:rPr dirty="0" sz="2400" spc="-10">
                <a:solidFill>
                  <a:srgbClr val="FF0000"/>
                </a:solidFill>
              </a:rPr>
              <a:t> </a:t>
            </a:r>
            <a:r>
              <a:rPr dirty="0" sz="2400" spc="-5">
                <a:solidFill>
                  <a:srgbClr val="FF0000"/>
                </a:solidFill>
              </a:rPr>
              <a:t>2001)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114800" y="3657600"/>
            <a:ext cx="2514600" cy="1755775"/>
          </a:xfrm>
          <a:custGeom>
            <a:avLst/>
            <a:gdLst/>
            <a:ahLst/>
            <a:cxnLst/>
            <a:rect l="l" t="t" r="r" b="b"/>
            <a:pathLst>
              <a:path w="2514600" h="1755775">
                <a:moveTo>
                  <a:pt x="1047750" y="1600200"/>
                </a:moveTo>
                <a:lnTo>
                  <a:pt x="419100" y="1600200"/>
                </a:lnTo>
                <a:lnTo>
                  <a:pt x="396875" y="1755775"/>
                </a:lnTo>
                <a:lnTo>
                  <a:pt x="1047750" y="1600200"/>
                </a:lnTo>
                <a:close/>
              </a:path>
              <a:path w="2514600" h="1755775">
                <a:moveTo>
                  <a:pt x="2247900" y="0"/>
                </a:moveTo>
                <a:lnTo>
                  <a:pt x="266700" y="0"/>
                </a:ln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0" y="1333500"/>
                </a:lnTo>
                <a:lnTo>
                  <a:pt x="4296" y="1381446"/>
                </a:lnTo>
                <a:lnTo>
                  <a:pt x="16682" y="1426570"/>
                </a:lnTo>
                <a:lnTo>
                  <a:pt x="36406" y="1468120"/>
                </a:lnTo>
                <a:lnTo>
                  <a:pt x="62716" y="1505341"/>
                </a:lnTo>
                <a:lnTo>
                  <a:pt x="94858" y="1537483"/>
                </a:lnTo>
                <a:lnTo>
                  <a:pt x="132080" y="1563793"/>
                </a:lnTo>
                <a:lnTo>
                  <a:pt x="173629" y="1583517"/>
                </a:lnTo>
                <a:lnTo>
                  <a:pt x="218753" y="1595903"/>
                </a:lnTo>
                <a:lnTo>
                  <a:pt x="266700" y="1600200"/>
                </a:lnTo>
                <a:lnTo>
                  <a:pt x="2247900" y="1600200"/>
                </a:lnTo>
                <a:lnTo>
                  <a:pt x="2295846" y="1595903"/>
                </a:lnTo>
                <a:lnTo>
                  <a:pt x="2340970" y="1583517"/>
                </a:lnTo>
                <a:lnTo>
                  <a:pt x="2382520" y="1563793"/>
                </a:lnTo>
                <a:lnTo>
                  <a:pt x="2419741" y="1537483"/>
                </a:lnTo>
                <a:lnTo>
                  <a:pt x="2451883" y="1505341"/>
                </a:lnTo>
                <a:lnTo>
                  <a:pt x="2478193" y="1468120"/>
                </a:lnTo>
                <a:lnTo>
                  <a:pt x="2497917" y="1426570"/>
                </a:lnTo>
                <a:lnTo>
                  <a:pt x="2510303" y="1381446"/>
                </a:lnTo>
                <a:lnTo>
                  <a:pt x="2514600" y="1333500"/>
                </a:lnTo>
                <a:lnTo>
                  <a:pt x="2514600" y="266700"/>
                </a:lnTo>
                <a:lnTo>
                  <a:pt x="2510303" y="218753"/>
                </a:lnTo>
                <a:lnTo>
                  <a:pt x="2497917" y="173629"/>
                </a:lnTo>
                <a:lnTo>
                  <a:pt x="2478193" y="132080"/>
                </a:lnTo>
                <a:lnTo>
                  <a:pt x="2451883" y="94858"/>
                </a:lnTo>
                <a:lnTo>
                  <a:pt x="2419741" y="62716"/>
                </a:lnTo>
                <a:lnTo>
                  <a:pt x="2382519" y="36406"/>
                </a:lnTo>
                <a:lnTo>
                  <a:pt x="2340970" y="16682"/>
                </a:lnTo>
                <a:lnTo>
                  <a:pt x="2295846" y="4296"/>
                </a:lnTo>
                <a:lnTo>
                  <a:pt x="2247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14800" y="3657600"/>
            <a:ext cx="2514600" cy="1755775"/>
          </a:xfrm>
          <a:custGeom>
            <a:avLst/>
            <a:gdLst/>
            <a:ahLst/>
            <a:cxnLst/>
            <a:rect l="l" t="t" r="r" b="b"/>
            <a:pathLst>
              <a:path w="2514600" h="1755775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419100" y="0"/>
                </a:lnTo>
                <a:lnTo>
                  <a:pt x="1047750" y="0"/>
                </a:lnTo>
                <a:lnTo>
                  <a:pt x="2247900" y="0"/>
                </a:lnTo>
                <a:lnTo>
                  <a:pt x="2295846" y="4296"/>
                </a:lnTo>
                <a:lnTo>
                  <a:pt x="2340970" y="16682"/>
                </a:lnTo>
                <a:lnTo>
                  <a:pt x="2382519" y="36406"/>
                </a:lnTo>
                <a:lnTo>
                  <a:pt x="2419741" y="62716"/>
                </a:lnTo>
                <a:lnTo>
                  <a:pt x="2451883" y="94858"/>
                </a:lnTo>
                <a:lnTo>
                  <a:pt x="2478193" y="132080"/>
                </a:lnTo>
                <a:lnTo>
                  <a:pt x="2497917" y="173629"/>
                </a:lnTo>
                <a:lnTo>
                  <a:pt x="2510303" y="218753"/>
                </a:lnTo>
                <a:lnTo>
                  <a:pt x="2514600" y="266700"/>
                </a:lnTo>
                <a:lnTo>
                  <a:pt x="2514600" y="933450"/>
                </a:lnTo>
                <a:lnTo>
                  <a:pt x="2514600" y="1333500"/>
                </a:lnTo>
                <a:lnTo>
                  <a:pt x="2510303" y="1381446"/>
                </a:lnTo>
                <a:lnTo>
                  <a:pt x="2497917" y="1426570"/>
                </a:lnTo>
                <a:lnTo>
                  <a:pt x="2478193" y="1468119"/>
                </a:lnTo>
                <a:lnTo>
                  <a:pt x="2451883" y="1505341"/>
                </a:lnTo>
                <a:lnTo>
                  <a:pt x="2419741" y="1537483"/>
                </a:lnTo>
                <a:lnTo>
                  <a:pt x="2382520" y="1563793"/>
                </a:lnTo>
                <a:lnTo>
                  <a:pt x="2340970" y="1583517"/>
                </a:lnTo>
                <a:lnTo>
                  <a:pt x="2295846" y="1595903"/>
                </a:lnTo>
                <a:lnTo>
                  <a:pt x="2247900" y="1600200"/>
                </a:lnTo>
                <a:lnTo>
                  <a:pt x="1047750" y="1600200"/>
                </a:lnTo>
                <a:lnTo>
                  <a:pt x="396875" y="1755775"/>
                </a:lnTo>
                <a:lnTo>
                  <a:pt x="419100" y="1600200"/>
                </a:lnTo>
                <a:lnTo>
                  <a:pt x="266700" y="1600200"/>
                </a:lnTo>
                <a:lnTo>
                  <a:pt x="218753" y="1595903"/>
                </a:lnTo>
                <a:lnTo>
                  <a:pt x="173629" y="1583517"/>
                </a:lnTo>
                <a:lnTo>
                  <a:pt x="132080" y="1563793"/>
                </a:lnTo>
                <a:lnTo>
                  <a:pt x="94858" y="1537483"/>
                </a:lnTo>
                <a:lnTo>
                  <a:pt x="62716" y="1505341"/>
                </a:lnTo>
                <a:lnTo>
                  <a:pt x="36406" y="1468120"/>
                </a:lnTo>
                <a:lnTo>
                  <a:pt x="16682" y="1426570"/>
                </a:lnTo>
                <a:lnTo>
                  <a:pt x="4296" y="1381446"/>
                </a:lnTo>
                <a:lnTo>
                  <a:pt x="0" y="1333500"/>
                </a:lnTo>
                <a:lnTo>
                  <a:pt x="0" y="933450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82515" y="3763517"/>
            <a:ext cx="198183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Probability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a  computer running  </a:t>
            </a:r>
            <a:r>
              <a:rPr dirty="0" sz="1800" spc="-10">
                <a:latin typeface="Arial"/>
                <a:cs typeface="Arial"/>
              </a:rPr>
              <a:t>depends </a:t>
            </a:r>
            <a:r>
              <a:rPr dirty="0" sz="1800" spc="-5">
                <a:latin typeface="Arial"/>
                <a:cs typeface="Arial"/>
              </a:rPr>
              <a:t>on </a:t>
            </a:r>
            <a:r>
              <a:rPr dirty="0" sz="1800">
                <a:latin typeface="Arial"/>
                <a:cs typeface="Arial"/>
              </a:rPr>
              <a:t>ratio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connected  computers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running!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8744" y="311022"/>
            <a:ext cx="6367145" cy="20383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Lifted Continuous</a:t>
            </a:r>
            <a:r>
              <a:rPr dirty="0" sz="4400" spc="-45"/>
              <a:t> </a:t>
            </a:r>
            <a:r>
              <a:rPr dirty="0" sz="4400"/>
              <a:t>MDP</a:t>
            </a:r>
            <a:r>
              <a:rPr dirty="0" sz="4400" spc="-25"/>
              <a:t> </a:t>
            </a:r>
            <a:r>
              <a:rPr dirty="0" sz="4400"/>
              <a:t>in </a:t>
            </a:r>
            <a:r>
              <a:rPr dirty="0" sz="4400"/>
              <a:t> </a:t>
            </a:r>
            <a:r>
              <a:rPr dirty="0" sz="4400" spc="-5"/>
              <a:t>RDDL:</a:t>
            </a:r>
            <a:endParaRPr sz="44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4400"/>
              <a:t>Simple Mars</a:t>
            </a:r>
            <a:r>
              <a:rPr dirty="0" sz="4400" spc="-45"/>
              <a:t> </a:t>
            </a:r>
            <a:r>
              <a:rPr dirty="0" sz="4400"/>
              <a:t>Rover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600200" y="2681287"/>
            <a:ext cx="6251575" cy="3251200"/>
          </a:xfrm>
          <a:custGeom>
            <a:avLst/>
            <a:gdLst/>
            <a:ahLst/>
            <a:cxnLst/>
            <a:rect l="l" t="t" r="r" b="b"/>
            <a:pathLst>
              <a:path w="6251575" h="3251200">
                <a:moveTo>
                  <a:pt x="0" y="3251200"/>
                </a:moveTo>
                <a:lnTo>
                  <a:pt x="6251575" y="3251200"/>
                </a:lnTo>
                <a:lnTo>
                  <a:pt x="6251575" y="0"/>
                </a:lnTo>
                <a:lnTo>
                  <a:pt x="0" y="0"/>
                </a:lnTo>
                <a:lnTo>
                  <a:pt x="0" y="32512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8699" y="2555875"/>
            <a:ext cx="142875" cy="3376929"/>
          </a:xfrm>
          <a:custGeom>
            <a:avLst/>
            <a:gdLst/>
            <a:ahLst/>
            <a:cxnLst/>
            <a:rect l="l" t="t" r="r" b="b"/>
            <a:pathLst>
              <a:path w="142875" h="3376929">
                <a:moveTo>
                  <a:pt x="85725" y="71374"/>
                </a:moveTo>
                <a:lnTo>
                  <a:pt x="57150" y="71374"/>
                </a:lnTo>
                <a:lnTo>
                  <a:pt x="57276" y="3376612"/>
                </a:lnTo>
                <a:lnTo>
                  <a:pt x="85851" y="3376612"/>
                </a:lnTo>
                <a:lnTo>
                  <a:pt x="85725" y="71374"/>
                </a:lnTo>
                <a:close/>
              </a:path>
              <a:path w="142875" h="3376929">
                <a:moveTo>
                  <a:pt x="71500" y="0"/>
                </a:moveTo>
                <a:lnTo>
                  <a:pt x="0" y="85725"/>
                </a:lnTo>
                <a:lnTo>
                  <a:pt x="57150" y="85725"/>
                </a:lnTo>
                <a:lnTo>
                  <a:pt x="57150" y="71374"/>
                </a:lnTo>
                <a:lnTo>
                  <a:pt x="130926" y="71374"/>
                </a:lnTo>
                <a:lnTo>
                  <a:pt x="71500" y="0"/>
                </a:lnTo>
                <a:close/>
              </a:path>
              <a:path w="142875" h="3376929">
                <a:moveTo>
                  <a:pt x="130926" y="71374"/>
                </a:moveTo>
                <a:lnTo>
                  <a:pt x="85725" y="71374"/>
                </a:lnTo>
                <a:lnTo>
                  <a:pt x="85725" y="85725"/>
                </a:lnTo>
                <a:lnTo>
                  <a:pt x="142875" y="85725"/>
                </a:lnTo>
                <a:lnTo>
                  <a:pt x="130926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0200" y="5862586"/>
            <a:ext cx="6377305" cy="142875"/>
          </a:xfrm>
          <a:custGeom>
            <a:avLst/>
            <a:gdLst/>
            <a:ahLst/>
            <a:cxnLst/>
            <a:rect l="l" t="t" r="r" b="b"/>
            <a:pathLst>
              <a:path w="6377305" h="142875">
                <a:moveTo>
                  <a:pt x="6291249" y="85730"/>
                </a:moveTo>
                <a:lnTo>
                  <a:pt x="6291199" y="142875"/>
                </a:lnTo>
                <a:lnTo>
                  <a:pt x="6359812" y="85737"/>
                </a:lnTo>
                <a:lnTo>
                  <a:pt x="6291249" y="85730"/>
                </a:lnTo>
                <a:close/>
              </a:path>
              <a:path w="6377305" h="142875">
                <a:moveTo>
                  <a:pt x="6291275" y="57155"/>
                </a:moveTo>
                <a:lnTo>
                  <a:pt x="6291249" y="85730"/>
                </a:lnTo>
                <a:lnTo>
                  <a:pt x="6305550" y="85737"/>
                </a:lnTo>
                <a:lnTo>
                  <a:pt x="6305550" y="57162"/>
                </a:lnTo>
                <a:lnTo>
                  <a:pt x="6291275" y="57155"/>
                </a:lnTo>
                <a:close/>
              </a:path>
              <a:path w="6377305" h="142875">
                <a:moveTo>
                  <a:pt x="6291326" y="0"/>
                </a:moveTo>
                <a:lnTo>
                  <a:pt x="6291275" y="57155"/>
                </a:lnTo>
                <a:lnTo>
                  <a:pt x="6305550" y="57162"/>
                </a:lnTo>
                <a:lnTo>
                  <a:pt x="6305550" y="85737"/>
                </a:lnTo>
                <a:lnTo>
                  <a:pt x="6359821" y="85730"/>
                </a:lnTo>
                <a:lnTo>
                  <a:pt x="6376924" y="71488"/>
                </a:lnTo>
                <a:lnTo>
                  <a:pt x="6291326" y="0"/>
                </a:lnTo>
                <a:close/>
              </a:path>
              <a:path w="6377305" h="142875">
                <a:moveTo>
                  <a:pt x="0" y="54025"/>
                </a:moveTo>
                <a:lnTo>
                  <a:pt x="0" y="82600"/>
                </a:lnTo>
                <a:lnTo>
                  <a:pt x="6291249" y="85730"/>
                </a:lnTo>
                <a:lnTo>
                  <a:pt x="6291275" y="57155"/>
                </a:lnTo>
                <a:lnTo>
                  <a:pt x="0" y="54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42230" y="6046723"/>
            <a:ext cx="203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2044" y="4069841"/>
            <a:ext cx="203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2921000"/>
            <a:ext cx="2047875" cy="18796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63627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Picture</a:t>
            </a:r>
            <a:endParaRPr sz="1800">
              <a:latin typeface="Arial"/>
              <a:cs typeface="Arial"/>
            </a:endParaRPr>
          </a:p>
          <a:p>
            <a:pPr marL="66865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Arial"/>
                <a:cs typeface="Arial"/>
              </a:rPr>
              <a:t>Point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6400" y="5230545"/>
            <a:ext cx="375920" cy="501015"/>
          </a:xfrm>
          <a:custGeom>
            <a:avLst/>
            <a:gdLst/>
            <a:ahLst/>
            <a:cxnLst/>
            <a:rect l="l" t="t" r="r" b="b"/>
            <a:pathLst>
              <a:path w="375919" h="501014">
                <a:moveTo>
                  <a:pt x="0" y="500595"/>
                </a:moveTo>
                <a:lnTo>
                  <a:pt x="375399" y="500595"/>
                </a:lnTo>
                <a:lnTo>
                  <a:pt x="375399" y="0"/>
                </a:lnTo>
                <a:lnTo>
                  <a:pt x="0" y="0"/>
                </a:lnTo>
                <a:lnTo>
                  <a:pt x="0" y="5005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76400" y="5105400"/>
            <a:ext cx="375920" cy="375920"/>
          </a:xfrm>
          <a:custGeom>
            <a:avLst/>
            <a:gdLst/>
            <a:ahLst/>
            <a:cxnLst/>
            <a:rect l="l" t="t" r="r" b="b"/>
            <a:pathLst>
              <a:path w="375919" h="375920">
                <a:moveTo>
                  <a:pt x="187706" y="0"/>
                </a:moveTo>
                <a:lnTo>
                  <a:pt x="137818" y="6707"/>
                </a:lnTo>
                <a:lnTo>
                  <a:pt x="92982" y="25635"/>
                </a:lnTo>
                <a:lnTo>
                  <a:pt x="54990" y="54990"/>
                </a:lnTo>
                <a:lnTo>
                  <a:pt x="25635" y="92982"/>
                </a:lnTo>
                <a:lnTo>
                  <a:pt x="6707" y="137818"/>
                </a:lnTo>
                <a:lnTo>
                  <a:pt x="0" y="187706"/>
                </a:lnTo>
                <a:lnTo>
                  <a:pt x="6707" y="237593"/>
                </a:lnTo>
                <a:lnTo>
                  <a:pt x="25635" y="282429"/>
                </a:lnTo>
                <a:lnTo>
                  <a:pt x="54991" y="320421"/>
                </a:lnTo>
                <a:lnTo>
                  <a:pt x="92982" y="349776"/>
                </a:lnTo>
                <a:lnTo>
                  <a:pt x="137818" y="368704"/>
                </a:lnTo>
                <a:lnTo>
                  <a:pt x="187706" y="375412"/>
                </a:lnTo>
                <a:lnTo>
                  <a:pt x="237593" y="368704"/>
                </a:lnTo>
                <a:lnTo>
                  <a:pt x="282429" y="349776"/>
                </a:lnTo>
                <a:lnTo>
                  <a:pt x="320421" y="320421"/>
                </a:lnTo>
                <a:lnTo>
                  <a:pt x="349776" y="282429"/>
                </a:lnTo>
                <a:lnTo>
                  <a:pt x="368704" y="237593"/>
                </a:lnTo>
                <a:lnTo>
                  <a:pt x="375412" y="187706"/>
                </a:lnTo>
                <a:lnTo>
                  <a:pt x="368704" y="137818"/>
                </a:lnTo>
                <a:lnTo>
                  <a:pt x="349776" y="92982"/>
                </a:lnTo>
                <a:lnTo>
                  <a:pt x="320421" y="54990"/>
                </a:lnTo>
                <a:lnTo>
                  <a:pt x="282429" y="25635"/>
                </a:lnTo>
                <a:lnTo>
                  <a:pt x="237593" y="6707"/>
                </a:lnTo>
                <a:lnTo>
                  <a:pt x="1877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46757" y="5605995"/>
            <a:ext cx="250317" cy="250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68373" y="5384419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 h="0">
                <a:moveTo>
                  <a:pt x="0" y="0"/>
                </a:moveTo>
                <a:lnTo>
                  <a:pt x="20332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45664" y="5287898"/>
            <a:ext cx="62865" cy="91440"/>
          </a:xfrm>
          <a:custGeom>
            <a:avLst/>
            <a:gdLst/>
            <a:ahLst/>
            <a:cxnLst/>
            <a:rect l="l" t="t" r="r" b="b"/>
            <a:pathLst>
              <a:path w="62864" h="91439">
                <a:moveTo>
                  <a:pt x="0" y="91312"/>
                </a:moveTo>
                <a:lnTo>
                  <a:pt x="626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76526" y="4800600"/>
            <a:ext cx="2386330" cy="304800"/>
          </a:xfrm>
          <a:custGeom>
            <a:avLst/>
            <a:gdLst/>
            <a:ahLst/>
            <a:cxnLst/>
            <a:rect l="l" t="t" r="r" b="b"/>
            <a:pathLst>
              <a:path w="2386329" h="304800">
                <a:moveTo>
                  <a:pt x="0" y="304800"/>
                </a:moveTo>
                <a:lnTo>
                  <a:pt x="238594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176837" y="3652837"/>
          <a:ext cx="2440305" cy="212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139700"/>
                <a:gridCol w="1600200"/>
              </a:tblGrid>
              <a:tr h="1241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14984" marR="506095" indent="-32384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Picture  Point</a:t>
                      </a:r>
                      <a:r>
                        <a:rPr dirty="0" sz="18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79425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Pictur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55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55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</a:tr>
              <a:tr h="390525">
                <a:tc gridSpan="2">
                  <a:txBody>
                    <a:bodyPr/>
                    <a:lstStyle/>
                    <a:p>
                      <a:pPr marL="59055">
                        <a:lnSpc>
                          <a:spcPts val="177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Point</a:t>
                      </a:r>
                      <a:r>
                        <a:rPr dirty="0" sz="1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4556125" y="4775200"/>
            <a:ext cx="1311275" cy="152400"/>
          </a:xfrm>
          <a:custGeom>
            <a:avLst/>
            <a:gdLst/>
            <a:ahLst/>
            <a:cxnLst/>
            <a:rect l="l" t="t" r="r" b="b"/>
            <a:pathLst>
              <a:path w="1311275" h="152400">
                <a:moveTo>
                  <a:pt x="0" y="0"/>
                </a:moveTo>
                <a:lnTo>
                  <a:pt x="1311275" y="1524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788" y="208229"/>
            <a:ext cx="64262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Simple Mars Rover: Part</a:t>
            </a:r>
            <a:r>
              <a:rPr dirty="0" sz="4400" spc="-90"/>
              <a:t> </a:t>
            </a:r>
            <a:r>
              <a:rPr dirty="0" sz="4400"/>
              <a:t>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22044" y="1101979"/>
            <a:ext cx="276225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"/>
                <a:cs typeface="Arial"/>
              </a:rPr>
              <a:t>types </a:t>
            </a:r>
            <a:r>
              <a:rPr dirty="0" sz="1600" spc="-5">
                <a:latin typeface="Arial"/>
                <a:cs typeface="Arial"/>
              </a:rPr>
              <a:t>{ picture-point : object;</a:t>
            </a:r>
            <a:r>
              <a:rPr dirty="0" sz="1600" spc="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pvariables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6394" y="2077338"/>
            <a:ext cx="241554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PICT_X</a:t>
            </a:r>
            <a:r>
              <a:rPr dirty="0" sz="1600">
                <a:latin typeface="Arial"/>
                <a:cs typeface="Arial"/>
              </a:rPr>
              <a:t>P</a:t>
            </a:r>
            <a:r>
              <a:rPr dirty="0" sz="1600" spc="-15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S(pi</a:t>
            </a:r>
            <a:r>
              <a:rPr dirty="0" sz="1600" spc="-5">
                <a:latin typeface="Arial"/>
                <a:cs typeface="Arial"/>
              </a:rPr>
              <a:t>ctur</a:t>
            </a:r>
            <a:r>
              <a:rPr dirty="0" sz="1600">
                <a:latin typeface="Arial"/>
                <a:cs typeface="Arial"/>
              </a:rPr>
              <a:t>e</a:t>
            </a:r>
            <a:r>
              <a:rPr dirty="0" sz="1600" spc="-10">
                <a:latin typeface="Arial"/>
                <a:cs typeface="Arial"/>
              </a:rPr>
              <a:t>-</a:t>
            </a:r>
            <a:r>
              <a:rPr dirty="0" sz="1600" spc="-5">
                <a:latin typeface="Arial"/>
                <a:cs typeface="Arial"/>
              </a:rPr>
              <a:t>poi</a:t>
            </a:r>
            <a:r>
              <a:rPr dirty="0" sz="1600" spc="-5">
                <a:latin typeface="Arial"/>
                <a:cs typeface="Arial"/>
              </a:rPr>
              <a:t>nt)  PICT_</a:t>
            </a:r>
            <a:r>
              <a:rPr dirty="0" sz="1600" spc="-25">
                <a:latin typeface="Arial"/>
                <a:cs typeface="Arial"/>
              </a:rPr>
              <a:t>Y</a:t>
            </a:r>
            <a:r>
              <a:rPr dirty="0" sz="1600" spc="-5">
                <a:latin typeface="Arial"/>
                <a:cs typeface="Arial"/>
              </a:rPr>
              <a:t>POS(pi</a:t>
            </a:r>
            <a:r>
              <a:rPr dirty="0" sz="1600">
                <a:latin typeface="Arial"/>
                <a:cs typeface="Arial"/>
              </a:rPr>
              <a:t>c</a:t>
            </a:r>
            <a:r>
              <a:rPr dirty="0" sz="1600" spc="-5">
                <a:latin typeface="Arial"/>
                <a:cs typeface="Arial"/>
              </a:rPr>
              <a:t>ture</a:t>
            </a:r>
            <a:r>
              <a:rPr dirty="0" sz="1600" spc="-10">
                <a:latin typeface="Arial"/>
                <a:cs typeface="Arial"/>
              </a:rPr>
              <a:t>-</a:t>
            </a:r>
            <a:r>
              <a:rPr dirty="0" sz="1600" spc="-5">
                <a:latin typeface="Arial"/>
                <a:cs typeface="Arial"/>
              </a:rPr>
              <a:t>poi</a:t>
            </a:r>
            <a:r>
              <a:rPr dirty="0" sz="1600" spc="-5">
                <a:latin typeface="Arial"/>
                <a:cs typeface="Arial"/>
              </a:rPr>
              <a:t>nt)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9547" y="2077338"/>
            <a:ext cx="304101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: { non-fluent, real, default = 0.0</a:t>
            </a:r>
            <a:r>
              <a:rPr dirty="0" sz="1600" spc="9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: { non-fluent, real, default = 0.0</a:t>
            </a:r>
            <a:r>
              <a:rPr dirty="0" sz="1600" spc="9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6394" y="2565273"/>
            <a:ext cx="648208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"/>
                <a:cs typeface="Arial"/>
              </a:rPr>
              <a:t>PICT_VALUE(picture-point) </a:t>
            </a:r>
            <a:r>
              <a:rPr dirty="0" sz="1600" spc="-5">
                <a:latin typeface="Arial"/>
                <a:cs typeface="Arial"/>
              </a:rPr>
              <a:t>: { non-fluent, real, default = 1.0 };  PICT_ERROR_ALLOW(picture-point) : { non-fluent, real, default = 0.5</a:t>
            </a:r>
            <a:r>
              <a:rPr dirty="0" sz="1600" spc="2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6394" y="3540709"/>
            <a:ext cx="365252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xPos </a:t>
            </a:r>
            <a:r>
              <a:rPr dirty="0" sz="1600" spc="-5">
                <a:latin typeface="Arial"/>
                <a:cs typeface="Arial"/>
              </a:rPr>
              <a:t>: { state-fluent, real, default = 0.0 </a:t>
            </a:r>
            <a:r>
              <a:rPr dirty="0" sz="1600" spc="-10">
                <a:latin typeface="Arial"/>
                <a:cs typeface="Arial"/>
              </a:rPr>
              <a:t>};  </a:t>
            </a:r>
            <a:r>
              <a:rPr dirty="0" sz="1600" spc="-10">
                <a:solidFill>
                  <a:srgbClr val="FF0000"/>
                </a:solidFill>
                <a:latin typeface="Arial"/>
                <a:cs typeface="Arial"/>
              </a:rPr>
              <a:t>yPos </a:t>
            </a:r>
            <a:r>
              <a:rPr dirty="0" sz="1600" spc="-5">
                <a:latin typeface="Arial"/>
                <a:cs typeface="Arial"/>
              </a:rPr>
              <a:t>: { state-fluent, real, default = 0.0 }; 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dirty="0" sz="1600" spc="-5">
                <a:latin typeface="Arial"/>
                <a:cs typeface="Arial"/>
              </a:rPr>
              <a:t>: { state-fluent, real, default = 0.0</a:t>
            </a:r>
            <a:r>
              <a:rPr dirty="0" sz="1600" spc="1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6394" y="4760214"/>
            <a:ext cx="62293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7E7E7E"/>
                </a:solidFill>
                <a:latin typeface="Arial"/>
                <a:cs typeface="Arial"/>
              </a:rPr>
              <a:t>x</a:t>
            </a:r>
            <a:r>
              <a:rPr dirty="0" sz="1600" spc="-5">
                <a:solidFill>
                  <a:srgbClr val="7E7E7E"/>
                </a:solidFill>
                <a:latin typeface="Arial"/>
                <a:cs typeface="Arial"/>
              </a:rPr>
              <a:t>Mo</a:t>
            </a:r>
            <a:r>
              <a:rPr dirty="0" sz="160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dirty="0" sz="1600" spc="-5">
                <a:solidFill>
                  <a:srgbClr val="7E7E7E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25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dirty="0" sz="1600" spc="-5">
                <a:solidFill>
                  <a:srgbClr val="7E7E7E"/>
                </a:solidFill>
                <a:latin typeface="Arial"/>
                <a:cs typeface="Arial"/>
              </a:rPr>
              <a:t>Move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4995" y="4760214"/>
            <a:ext cx="324358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: { action-fluent, real, default = 0.0</a:t>
            </a:r>
            <a:r>
              <a:rPr dirty="0" sz="1600" spc="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: { action-fluent, real, default = 0.0</a:t>
            </a:r>
            <a:r>
              <a:rPr dirty="0" sz="1600" spc="9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6394" y="5248147"/>
            <a:ext cx="45643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7E7E7E"/>
                </a:solidFill>
                <a:latin typeface="Arial"/>
                <a:cs typeface="Arial"/>
              </a:rPr>
              <a:t>snapPicture </a:t>
            </a:r>
            <a:r>
              <a:rPr dirty="0" sz="1600" spc="-5">
                <a:latin typeface="Arial"/>
                <a:cs typeface="Arial"/>
              </a:rPr>
              <a:t>: { action-fluent, bool, default = </a:t>
            </a:r>
            <a:r>
              <a:rPr dirty="0" sz="1600">
                <a:latin typeface="Arial"/>
                <a:cs typeface="Arial"/>
              </a:rPr>
              <a:t>false</a:t>
            </a:r>
            <a:r>
              <a:rPr dirty="0" sz="1600" spc="1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200" y="2133600"/>
            <a:ext cx="1969135" cy="1244600"/>
          </a:xfrm>
          <a:custGeom>
            <a:avLst/>
            <a:gdLst/>
            <a:ahLst/>
            <a:cxnLst/>
            <a:rect l="l" t="t" r="r" b="b"/>
            <a:pathLst>
              <a:path w="1969135" h="1244600">
                <a:moveTo>
                  <a:pt x="1469009" y="0"/>
                </a:moveTo>
                <a:lnTo>
                  <a:pt x="207441" y="0"/>
                </a:lnTo>
                <a:lnTo>
                  <a:pt x="159877" y="5476"/>
                </a:lnTo>
                <a:lnTo>
                  <a:pt x="116214" y="21076"/>
                </a:lnTo>
                <a:lnTo>
                  <a:pt x="77697" y="45556"/>
                </a:lnTo>
                <a:lnTo>
                  <a:pt x="45572" y="77672"/>
                </a:lnTo>
                <a:lnTo>
                  <a:pt x="21084" y="116179"/>
                </a:lnTo>
                <a:lnTo>
                  <a:pt x="5478" y="159833"/>
                </a:lnTo>
                <a:lnTo>
                  <a:pt x="0" y="207390"/>
                </a:lnTo>
                <a:lnTo>
                  <a:pt x="0" y="1037209"/>
                </a:lnTo>
                <a:lnTo>
                  <a:pt x="5478" y="1084766"/>
                </a:lnTo>
                <a:lnTo>
                  <a:pt x="21084" y="1128420"/>
                </a:lnTo>
                <a:lnTo>
                  <a:pt x="45572" y="1166927"/>
                </a:lnTo>
                <a:lnTo>
                  <a:pt x="77697" y="1199043"/>
                </a:lnTo>
                <a:lnTo>
                  <a:pt x="116214" y="1223523"/>
                </a:lnTo>
                <a:lnTo>
                  <a:pt x="159877" y="1239123"/>
                </a:lnTo>
                <a:lnTo>
                  <a:pt x="207441" y="1244600"/>
                </a:lnTo>
                <a:lnTo>
                  <a:pt x="1469009" y="1244600"/>
                </a:lnTo>
                <a:lnTo>
                  <a:pt x="1516566" y="1239123"/>
                </a:lnTo>
                <a:lnTo>
                  <a:pt x="1560220" y="1223523"/>
                </a:lnTo>
                <a:lnTo>
                  <a:pt x="1598727" y="1199043"/>
                </a:lnTo>
                <a:lnTo>
                  <a:pt x="1630843" y="1166927"/>
                </a:lnTo>
                <a:lnTo>
                  <a:pt x="1655323" y="1128420"/>
                </a:lnTo>
                <a:lnTo>
                  <a:pt x="1670923" y="1084766"/>
                </a:lnTo>
                <a:lnTo>
                  <a:pt x="1676400" y="1037209"/>
                </a:lnTo>
                <a:lnTo>
                  <a:pt x="1676400" y="518540"/>
                </a:lnTo>
                <a:lnTo>
                  <a:pt x="1968627" y="510032"/>
                </a:lnTo>
                <a:lnTo>
                  <a:pt x="1676400" y="207390"/>
                </a:lnTo>
                <a:lnTo>
                  <a:pt x="1670923" y="159833"/>
                </a:lnTo>
                <a:lnTo>
                  <a:pt x="1655323" y="116179"/>
                </a:lnTo>
                <a:lnTo>
                  <a:pt x="1630843" y="77672"/>
                </a:lnTo>
                <a:lnTo>
                  <a:pt x="1598727" y="45556"/>
                </a:lnTo>
                <a:lnTo>
                  <a:pt x="1560220" y="21076"/>
                </a:lnTo>
                <a:lnTo>
                  <a:pt x="1516566" y="5476"/>
                </a:lnTo>
                <a:lnTo>
                  <a:pt x="146900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200" y="2133600"/>
            <a:ext cx="1969135" cy="1244600"/>
          </a:xfrm>
          <a:custGeom>
            <a:avLst/>
            <a:gdLst/>
            <a:ahLst/>
            <a:cxnLst/>
            <a:rect l="l" t="t" r="r" b="b"/>
            <a:pathLst>
              <a:path w="1969135" h="1244600">
                <a:moveTo>
                  <a:pt x="0" y="207390"/>
                </a:moveTo>
                <a:lnTo>
                  <a:pt x="5478" y="159833"/>
                </a:lnTo>
                <a:lnTo>
                  <a:pt x="21084" y="116179"/>
                </a:lnTo>
                <a:lnTo>
                  <a:pt x="45572" y="77672"/>
                </a:lnTo>
                <a:lnTo>
                  <a:pt x="77697" y="45556"/>
                </a:lnTo>
                <a:lnTo>
                  <a:pt x="116214" y="21076"/>
                </a:lnTo>
                <a:lnTo>
                  <a:pt x="159877" y="5476"/>
                </a:lnTo>
                <a:lnTo>
                  <a:pt x="207441" y="0"/>
                </a:lnTo>
                <a:lnTo>
                  <a:pt x="977900" y="0"/>
                </a:lnTo>
                <a:lnTo>
                  <a:pt x="1397000" y="0"/>
                </a:lnTo>
                <a:lnTo>
                  <a:pt x="1469009" y="0"/>
                </a:lnTo>
                <a:lnTo>
                  <a:pt x="1516566" y="5476"/>
                </a:lnTo>
                <a:lnTo>
                  <a:pt x="1560220" y="21076"/>
                </a:lnTo>
                <a:lnTo>
                  <a:pt x="1598727" y="45556"/>
                </a:lnTo>
                <a:lnTo>
                  <a:pt x="1630843" y="77672"/>
                </a:lnTo>
                <a:lnTo>
                  <a:pt x="1655323" y="116179"/>
                </a:lnTo>
                <a:lnTo>
                  <a:pt x="1670923" y="159833"/>
                </a:lnTo>
                <a:lnTo>
                  <a:pt x="1676400" y="207390"/>
                </a:lnTo>
                <a:lnTo>
                  <a:pt x="1968627" y="510032"/>
                </a:lnTo>
                <a:lnTo>
                  <a:pt x="1676400" y="518540"/>
                </a:lnTo>
                <a:lnTo>
                  <a:pt x="1676400" y="1037209"/>
                </a:lnTo>
                <a:lnTo>
                  <a:pt x="1670923" y="1084766"/>
                </a:lnTo>
                <a:lnTo>
                  <a:pt x="1655323" y="1128420"/>
                </a:lnTo>
                <a:lnTo>
                  <a:pt x="1630843" y="1166927"/>
                </a:lnTo>
                <a:lnTo>
                  <a:pt x="1598727" y="1199043"/>
                </a:lnTo>
                <a:lnTo>
                  <a:pt x="1560220" y="1223523"/>
                </a:lnTo>
                <a:lnTo>
                  <a:pt x="1516566" y="1239123"/>
                </a:lnTo>
                <a:lnTo>
                  <a:pt x="1469009" y="1244600"/>
                </a:lnTo>
                <a:lnTo>
                  <a:pt x="1397000" y="1244600"/>
                </a:lnTo>
                <a:lnTo>
                  <a:pt x="977900" y="1244600"/>
                </a:lnTo>
                <a:lnTo>
                  <a:pt x="207441" y="1244600"/>
                </a:lnTo>
                <a:lnTo>
                  <a:pt x="159877" y="1239123"/>
                </a:lnTo>
                <a:lnTo>
                  <a:pt x="116214" y="1223523"/>
                </a:lnTo>
                <a:lnTo>
                  <a:pt x="77697" y="1199043"/>
                </a:lnTo>
                <a:lnTo>
                  <a:pt x="45572" y="1166927"/>
                </a:lnTo>
                <a:lnTo>
                  <a:pt x="21084" y="1128420"/>
                </a:lnTo>
                <a:lnTo>
                  <a:pt x="5478" y="1084766"/>
                </a:lnTo>
                <a:lnTo>
                  <a:pt x="0" y="1037209"/>
                </a:lnTo>
                <a:lnTo>
                  <a:pt x="0" y="518540"/>
                </a:lnTo>
                <a:lnTo>
                  <a:pt x="0" y="20739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7424" y="2221738"/>
            <a:ext cx="139573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317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Constant  picture  points,  bounding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box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6837" y="3581400"/>
            <a:ext cx="1956435" cy="1295400"/>
          </a:xfrm>
          <a:custGeom>
            <a:avLst/>
            <a:gdLst/>
            <a:ahLst/>
            <a:cxnLst/>
            <a:rect l="l" t="t" r="r" b="b"/>
            <a:pathLst>
              <a:path w="1956435" h="1295400">
                <a:moveTo>
                  <a:pt x="1592262" y="0"/>
                </a:moveTo>
                <a:lnTo>
                  <a:pt x="215900" y="0"/>
                </a:lnTo>
                <a:lnTo>
                  <a:pt x="166395" y="5701"/>
                </a:lnTo>
                <a:lnTo>
                  <a:pt x="120951" y="21941"/>
                </a:lnTo>
                <a:lnTo>
                  <a:pt x="80864" y="47426"/>
                </a:lnTo>
                <a:lnTo>
                  <a:pt x="47430" y="80859"/>
                </a:lnTo>
                <a:lnTo>
                  <a:pt x="21943" y="120946"/>
                </a:lnTo>
                <a:lnTo>
                  <a:pt x="5701" y="166391"/>
                </a:lnTo>
                <a:lnTo>
                  <a:pt x="0" y="215900"/>
                </a:lnTo>
                <a:lnTo>
                  <a:pt x="0" y="1079500"/>
                </a:lnTo>
                <a:lnTo>
                  <a:pt x="5701" y="1129008"/>
                </a:lnTo>
                <a:lnTo>
                  <a:pt x="21943" y="1174453"/>
                </a:lnTo>
                <a:lnTo>
                  <a:pt x="47430" y="1214540"/>
                </a:lnTo>
                <a:lnTo>
                  <a:pt x="80864" y="1247973"/>
                </a:lnTo>
                <a:lnTo>
                  <a:pt x="120951" y="1273458"/>
                </a:lnTo>
                <a:lnTo>
                  <a:pt x="166395" y="1289698"/>
                </a:lnTo>
                <a:lnTo>
                  <a:pt x="215900" y="1295400"/>
                </a:lnTo>
                <a:lnTo>
                  <a:pt x="1592262" y="1295400"/>
                </a:lnTo>
                <a:lnTo>
                  <a:pt x="1641771" y="1289698"/>
                </a:lnTo>
                <a:lnTo>
                  <a:pt x="1687216" y="1273458"/>
                </a:lnTo>
                <a:lnTo>
                  <a:pt x="1727303" y="1247973"/>
                </a:lnTo>
                <a:lnTo>
                  <a:pt x="1760736" y="1214540"/>
                </a:lnTo>
                <a:lnTo>
                  <a:pt x="1786220" y="1174453"/>
                </a:lnTo>
                <a:lnTo>
                  <a:pt x="1802461" y="1129008"/>
                </a:lnTo>
                <a:lnTo>
                  <a:pt x="1808162" y="1079500"/>
                </a:lnTo>
                <a:lnTo>
                  <a:pt x="1808162" y="539750"/>
                </a:lnTo>
                <a:lnTo>
                  <a:pt x="1944121" y="539750"/>
                </a:lnTo>
                <a:lnTo>
                  <a:pt x="1808162" y="215900"/>
                </a:lnTo>
                <a:lnTo>
                  <a:pt x="1802461" y="166391"/>
                </a:lnTo>
                <a:lnTo>
                  <a:pt x="1786220" y="120946"/>
                </a:lnTo>
                <a:lnTo>
                  <a:pt x="1760736" y="80859"/>
                </a:lnTo>
                <a:lnTo>
                  <a:pt x="1727303" y="47426"/>
                </a:lnTo>
                <a:lnTo>
                  <a:pt x="1687216" y="21941"/>
                </a:lnTo>
                <a:lnTo>
                  <a:pt x="1641771" y="5701"/>
                </a:lnTo>
                <a:lnTo>
                  <a:pt x="1592262" y="0"/>
                </a:lnTo>
                <a:close/>
              </a:path>
              <a:path w="1956435" h="1295400">
                <a:moveTo>
                  <a:pt x="1944121" y="539750"/>
                </a:moveTo>
                <a:lnTo>
                  <a:pt x="1808162" y="539750"/>
                </a:lnTo>
                <a:lnTo>
                  <a:pt x="1956117" y="568325"/>
                </a:lnTo>
                <a:lnTo>
                  <a:pt x="1944121" y="53975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837" y="3581400"/>
            <a:ext cx="1956435" cy="1295400"/>
          </a:xfrm>
          <a:custGeom>
            <a:avLst/>
            <a:gdLst/>
            <a:ahLst/>
            <a:cxnLst/>
            <a:rect l="l" t="t" r="r" b="b"/>
            <a:pathLst>
              <a:path w="1956435" h="1295400">
                <a:moveTo>
                  <a:pt x="0" y="215900"/>
                </a:moveTo>
                <a:lnTo>
                  <a:pt x="5701" y="166391"/>
                </a:lnTo>
                <a:lnTo>
                  <a:pt x="21943" y="120946"/>
                </a:lnTo>
                <a:lnTo>
                  <a:pt x="47430" y="80859"/>
                </a:lnTo>
                <a:lnTo>
                  <a:pt x="80864" y="47426"/>
                </a:lnTo>
                <a:lnTo>
                  <a:pt x="120951" y="21941"/>
                </a:lnTo>
                <a:lnTo>
                  <a:pt x="166395" y="5701"/>
                </a:lnTo>
                <a:lnTo>
                  <a:pt x="215900" y="0"/>
                </a:lnTo>
                <a:lnTo>
                  <a:pt x="1054760" y="0"/>
                </a:lnTo>
                <a:lnTo>
                  <a:pt x="1506791" y="0"/>
                </a:lnTo>
                <a:lnTo>
                  <a:pt x="1592262" y="0"/>
                </a:lnTo>
                <a:lnTo>
                  <a:pt x="1641771" y="5701"/>
                </a:lnTo>
                <a:lnTo>
                  <a:pt x="1687216" y="21941"/>
                </a:lnTo>
                <a:lnTo>
                  <a:pt x="1727303" y="47426"/>
                </a:lnTo>
                <a:lnTo>
                  <a:pt x="1760736" y="80859"/>
                </a:lnTo>
                <a:lnTo>
                  <a:pt x="1786220" y="120946"/>
                </a:lnTo>
                <a:lnTo>
                  <a:pt x="1802461" y="166391"/>
                </a:lnTo>
                <a:lnTo>
                  <a:pt x="1808162" y="215900"/>
                </a:lnTo>
                <a:lnTo>
                  <a:pt x="1956117" y="568325"/>
                </a:lnTo>
                <a:lnTo>
                  <a:pt x="1808162" y="539750"/>
                </a:lnTo>
                <a:lnTo>
                  <a:pt x="1808162" y="1079500"/>
                </a:lnTo>
                <a:lnTo>
                  <a:pt x="1802461" y="1129008"/>
                </a:lnTo>
                <a:lnTo>
                  <a:pt x="1786220" y="1174453"/>
                </a:lnTo>
                <a:lnTo>
                  <a:pt x="1760736" y="1214540"/>
                </a:lnTo>
                <a:lnTo>
                  <a:pt x="1727303" y="1247973"/>
                </a:lnTo>
                <a:lnTo>
                  <a:pt x="1687216" y="1273458"/>
                </a:lnTo>
                <a:lnTo>
                  <a:pt x="1641771" y="1289698"/>
                </a:lnTo>
                <a:lnTo>
                  <a:pt x="1592262" y="1295400"/>
                </a:lnTo>
                <a:lnTo>
                  <a:pt x="1506791" y="1295400"/>
                </a:lnTo>
                <a:lnTo>
                  <a:pt x="1054760" y="1295400"/>
                </a:lnTo>
                <a:lnTo>
                  <a:pt x="215900" y="1295400"/>
                </a:lnTo>
                <a:lnTo>
                  <a:pt x="166395" y="1289698"/>
                </a:lnTo>
                <a:lnTo>
                  <a:pt x="120951" y="1273458"/>
                </a:lnTo>
                <a:lnTo>
                  <a:pt x="80864" y="1247973"/>
                </a:lnTo>
                <a:lnTo>
                  <a:pt x="47430" y="1214540"/>
                </a:lnTo>
                <a:lnTo>
                  <a:pt x="21943" y="1174453"/>
                </a:lnTo>
                <a:lnTo>
                  <a:pt x="5701" y="1129008"/>
                </a:lnTo>
                <a:lnTo>
                  <a:pt x="0" y="1079500"/>
                </a:lnTo>
                <a:lnTo>
                  <a:pt x="0" y="539750"/>
                </a:lnTo>
                <a:lnTo>
                  <a:pt x="0" y="215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8876" y="3672332"/>
            <a:ext cx="148463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Rover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position  (only one  rover)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9600" y="5181600"/>
            <a:ext cx="1408430" cy="685800"/>
          </a:xfrm>
          <a:custGeom>
            <a:avLst/>
            <a:gdLst/>
            <a:ahLst/>
            <a:cxnLst/>
            <a:rect l="l" t="t" r="r" b="b"/>
            <a:pathLst>
              <a:path w="1408430" h="685800">
                <a:moveTo>
                  <a:pt x="1028700" y="0"/>
                </a:moveTo>
                <a:lnTo>
                  <a:pt x="114300" y="0"/>
                </a:lnTo>
                <a:lnTo>
                  <a:pt x="69812" y="8983"/>
                </a:lnTo>
                <a:lnTo>
                  <a:pt x="33480" y="33480"/>
                </a:lnTo>
                <a:lnTo>
                  <a:pt x="8983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3" y="615987"/>
                </a:lnTo>
                <a:lnTo>
                  <a:pt x="33480" y="652319"/>
                </a:lnTo>
                <a:lnTo>
                  <a:pt x="69812" y="676816"/>
                </a:lnTo>
                <a:lnTo>
                  <a:pt x="114300" y="685800"/>
                </a:lnTo>
                <a:lnTo>
                  <a:pt x="1028700" y="685800"/>
                </a:lnTo>
                <a:lnTo>
                  <a:pt x="1073187" y="676816"/>
                </a:lnTo>
                <a:lnTo>
                  <a:pt x="1109519" y="652319"/>
                </a:lnTo>
                <a:lnTo>
                  <a:pt x="1134016" y="615987"/>
                </a:lnTo>
                <a:lnTo>
                  <a:pt x="1143000" y="571500"/>
                </a:lnTo>
                <a:lnTo>
                  <a:pt x="1143000" y="285750"/>
                </a:lnTo>
                <a:lnTo>
                  <a:pt x="1389378" y="285750"/>
                </a:lnTo>
                <a:lnTo>
                  <a:pt x="1143000" y="114300"/>
                </a:lnTo>
                <a:lnTo>
                  <a:pt x="1134016" y="69812"/>
                </a:lnTo>
                <a:lnTo>
                  <a:pt x="1109519" y="33480"/>
                </a:lnTo>
                <a:lnTo>
                  <a:pt x="1073187" y="8983"/>
                </a:lnTo>
                <a:lnTo>
                  <a:pt x="1028700" y="0"/>
                </a:lnTo>
                <a:close/>
              </a:path>
              <a:path w="1408430" h="685800">
                <a:moveTo>
                  <a:pt x="1389378" y="285750"/>
                </a:moveTo>
                <a:lnTo>
                  <a:pt x="1143000" y="285750"/>
                </a:lnTo>
                <a:lnTo>
                  <a:pt x="1408176" y="298831"/>
                </a:lnTo>
                <a:lnTo>
                  <a:pt x="1389378" y="28575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9600" y="5181600"/>
            <a:ext cx="1408430" cy="685800"/>
          </a:xfrm>
          <a:custGeom>
            <a:avLst/>
            <a:gdLst/>
            <a:ahLst/>
            <a:cxnLst/>
            <a:rect l="l" t="t" r="r" b="b"/>
            <a:pathLst>
              <a:path w="140843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666750" y="0"/>
                </a:lnTo>
                <a:lnTo>
                  <a:pt x="952500" y="0"/>
                </a:lnTo>
                <a:lnTo>
                  <a:pt x="1028700" y="0"/>
                </a:lnTo>
                <a:lnTo>
                  <a:pt x="1073187" y="8983"/>
                </a:lnTo>
                <a:lnTo>
                  <a:pt x="1109519" y="33480"/>
                </a:lnTo>
                <a:lnTo>
                  <a:pt x="1134016" y="69812"/>
                </a:lnTo>
                <a:lnTo>
                  <a:pt x="1143000" y="114300"/>
                </a:lnTo>
                <a:lnTo>
                  <a:pt x="1408176" y="298831"/>
                </a:lnTo>
                <a:lnTo>
                  <a:pt x="1143000" y="285750"/>
                </a:lnTo>
                <a:lnTo>
                  <a:pt x="1143000" y="571500"/>
                </a:lnTo>
                <a:lnTo>
                  <a:pt x="1134016" y="615987"/>
                </a:lnTo>
                <a:lnTo>
                  <a:pt x="1109519" y="652319"/>
                </a:lnTo>
                <a:lnTo>
                  <a:pt x="1073187" y="676816"/>
                </a:lnTo>
                <a:lnTo>
                  <a:pt x="1028700" y="685800"/>
                </a:lnTo>
                <a:lnTo>
                  <a:pt x="952500" y="685800"/>
                </a:lnTo>
                <a:lnTo>
                  <a:pt x="66675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28575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06297" y="5243321"/>
            <a:ext cx="7486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778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Rover  </a:t>
            </a:r>
            <a:r>
              <a:rPr dirty="0" sz="1800" spc="-195">
                <a:latin typeface="Arial"/>
                <a:cs typeface="Arial"/>
              </a:rPr>
              <a:t>actio</a:t>
            </a:r>
            <a:r>
              <a:rPr dirty="0" baseline="13888" sz="2400" spc="-292">
                <a:latin typeface="Arial"/>
                <a:cs typeface="Arial"/>
              </a:rPr>
              <a:t>}</a:t>
            </a:r>
            <a:r>
              <a:rPr dirty="0" sz="1800" spc="-195">
                <a:latin typeface="Arial"/>
                <a:cs typeface="Arial"/>
              </a:rPr>
              <a:t>n</a:t>
            </a:r>
            <a:r>
              <a:rPr dirty="0" baseline="13888" sz="2400" spc="-292">
                <a:latin typeface="Arial"/>
                <a:cs typeface="Arial"/>
              </a:rPr>
              <a:t>;</a:t>
            </a:r>
            <a:r>
              <a:rPr dirty="0" baseline="13888" sz="2400" spc="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62800" y="5715000"/>
            <a:ext cx="1808480" cy="990600"/>
          </a:xfrm>
          <a:custGeom>
            <a:avLst/>
            <a:gdLst/>
            <a:ahLst/>
            <a:cxnLst/>
            <a:rect l="l" t="t" r="r" b="b"/>
            <a:pathLst>
              <a:path w="1808479" h="990600">
                <a:moveTo>
                  <a:pt x="1642999" y="0"/>
                </a:moveTo>
                <a:lnTo>
                  <a:pt x="165100" y="0"/>
                </a:ln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0" y="825500"/>
                </a:lnTo>
                <a:lnTo>
                  <a:pt x="5897" y="869391"/>
                </a:lnTo>
                <a:lnTo>
                  <a:pt x="22540" y="908830"/>
                </a:lnTo>
                <a:lnTo>
                  <a:pt x="48355" y="942244"/>
                </a:lnTo>
                <a:lnTo>
                  <a:pt x="81769" y="968059"/>
                </a:lnTo>
                <a:lnTo>
                  <a:pt x="121208" y="984702"/>
                </a:lnTo>
                <a:lnTo>
                  <a:pt x="165100" y="990600"/>
                </a:lnTo>
                <a:lnTo>
                  <a:pt x="1642999" y="990600"/>
                </a:lnTo>
                <a:lnTo>
                  <a:pt x="1686890" y="984702"/>
                </a:lnTo>
                <a:lnTo>
                  <a:pt x="1726329" y="968059"/>
                </a:lnTo>
                <a:lnTo>
                  <a:pt x="1759743" y="942244"/>
                </a:lnTo>
                <a:lnTo>
                  <a:pt x="1785558" y="908830"/>
                </a:lnTo>
                <a:lnTo>
                  <a:pt x="1802201" y="869391"/>
                </a:lnTo>
                <a:lnTo>
                  <a:pt x="1808099" y="825500"/>
                </a:lnTo>
                <a:lnTo>
                  <a:pt x="1808099" y="165100"/>
                </a:lnTo>
                <a:lnTo>
                  <a:pt x="1802201" y="121208"/>
                </a:lnTo>
                <a:lnTo>
                  <a:pt x="1785558" y="81769"/>
                </a:lnTo>
                <a:lnTo>
                  <a:pt x="1759743" y="48355"/>
                </a:lnTo>
                <a:lnTo>
                  <a:pt x="1726329" y="22540"/>
                </a:lnTo>
                <a:lnTo>
                  <a:pt x="1686890" y="5897"/>
                </a:lnTo>
                <a:lnTo>
                  <a:pt x="1642999" y="0"/>
                </a:lnTo>
                <a:close/>
              </a:path>
            </a:pathLst>
          </a:custGeom>
          <a:solidFill>
            <a:srgbClr val="6B6B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62800" y="5715000"/>
            <a:ext cx="1808480" cy="990600"/>
          </a:xfrm>
          <a:custGeom>
            <a:avLst/>
            <a:gdLst/>
            <a:ahLst/>
            <a:cxnLst/>
            <a:rect l="l" t="t" r="r" b="b"/>
            <a:pathLst>
              <a:path w="1808479" h="990600">
                <a:moveTo>
                  <a:pt x="0" y="165100"/>
                </a:moveTo>
                <a:lnTo>
                  <a:pt x="5897" y="121208"/>
                </a:lnTo>
                <a:lnTo>
                  <a:pt x="22540" y="81769"/>
                </a:lnTo>
                <a:lnTo>
                  <a:pt x="48355" y="48355"/>
                </a:lnTo>
                <a:lnTo>
                  <a:pt x="81769" y="22540"/>
                </a:lnTo>
                <a:lnTo>
                  <a:pt x="121208" y="5897"/>
                </a:lnTo>
                <a:lnTo>
                  <a:pt x="165100" y="0"/>
                </a:lnTo>
                <a:lnTo>
                  <a:pt x="1054734" y="0"/>
                </a:lnTo>
                <a:lnTo>
                  <a:pt x="1506854" y="0"/>
                </a:lnTo>
                <a:lnTo>
                  <a:pt x="1642999" y="0"/>
                </a:lnTo>
                <a:lnTo>
                  <a:pt x="1686890" y="5897"/>
                </a:lnTo>
                <a:lnTo>
                  <a:pt x="1726329" y="22540"/>
                </a:lnTo>
                <a:lnTo>
                  <a:pt x="1759743" y="48355"/>
                </a:lnTo>
                <a:lnTo>
                  <a:pt x="1785558" y="81769"/>
                </a:lnTo>
                <a:lnTo>
                  <a:pt x="1802201" y="121208"/>
                </a:lnTo>
                <a:lnTo>
                  <a:pt x="1808099" y="165100"/>
                </a:lnTo>
                <a:lnTo>
                  <a:pt x="1808099" y="577850"/>
                </a:lnTo>
                <a:lnTo>
                  <a:pt x="1808099" y="559308"/>
                </a:lnTo>
                <a:lnTo>
                  <a:pt x="1808099" y="825500"/>
                </a:lnTo>
                <a:lnTo>
                  <a:pt x="1802201" y="869391"/>
                </a:lnTo>
                <a:lnTo>
                  <a:pt x="1785558" y="908830"/>
                </a:lnTo>
                <a:lnTo>
                  <a:pt x="1759743" y="942244"/>
                </a:lnTo>
                <a:lnTo>
                  <a:pt x="1726329" y="968059"/>
                </a:lnTo>
                <a:lnTo>
                  <a:pt x="1686890" y="984702"/>
                </a:lnTo>
                <a:lnTo>
                  <a:pt x="1642999" y="990600"/>
                </a:lnTo>
                <a:lnTo>
                  <a:pt x="1506854" y="990600"/>
                </a:lnTo>
                <a:lnTo>
                  <a:pt x="1054734" y="990600"/>
                </a:lnTo>
                <a:lnTo>
                  <a:pt x="165100" y="990600"/>
                </a:lnTo>
                <a:lnTo>
                  <a:pt x="121208" y="984702"/>
                </a:lnTo>
                <a:lnTo>
                  <a:pt x="81769" y="968059"/>
                </a:lnTo>
                <a:lnTo>
                  <a:pt x="48355" y="942244"/>
                </a:lnTo>
                <a:lnTo>
                  <a:pt x="22540" y="908830"/>
                </a:lnTo>
                <a:lnTo>
                  <a:pt x="5897" y="869391"/>
                </a:lnTo>
                <a:lnTo>
                  <a:pt x="0" y="825500"/>
                </a:lnTo>
                <a:lnTo>
                  <a:pt x="0" y="577850"/>
                </a:lnTo>
                <a:lnTo>
                  <a:pt x="0" y="165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328407" y="5791606"/>
            <a:ext cx="148463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Question,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how 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make multi-  rover?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064" y="436829"/>
            <a:ext cx="65817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Simple Mars Rover: Part</a:t>
            </a:r>
            <a:r>
              <a:rPr dirty="0" sz="4400" spc="-85"/>
              <a:t> </a:t>
            </a:r>
            <a:r>
              <a:rPr dirty="0" sz="4400"/>
              <a:t>II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71043" y="1551178"/>
            <a:ext cx="834326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cpfs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// </a:t>
            </a:r>
            <a:r>
              <a:rPr dirty="0" sz="1800" spc="-5">
                <a:latin typeface="Arial"/>
                <a:cs typeface="Arial"/>
              </a:rPr>
              <a:t>Noisy movement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update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xPos' </a:t>
            </a:r>
            <a:r>
              <a:rPr dirty="0" sz="1800" b="1">
                <a:latin typeface="Arial"/>
                <a:cs typeface="Arial"/>
              </a:rPr>
              <a:t>= </a:t>
            </a:r>
            <a:r>
              <a:rPr dirty="0" sz="1800" spc="-10">
                <a:latin typeface="Arial"/>
                <a:cs typeface="Arial"/>
              </a:rPr>
              <a:t>xPos </a:t>
            </a:r>
            <a:r>
              <a:rPr dirty="0" sz="1800">
                <a:latin typeface="Arial"/>
                <a:cs typeface="Arial"/>
              </a:rPr>
              <a:t>+ </a:t>
            </a:r>
            <a:r>
              <a:rPr dirty="0" sz="1800" spc="-5">
                <a:latin typeface="Arial"/>
                <a:cs typeface="Arial"/>
              </a:rPr>
              <a:t>xMove </a:t>
            </a:r>
            <a:r>
              <a:rPr dirty="0" sz="1800">
                <a:latin typeface="Arial"/>
                <a:cs typeface="Arial"/>
              </a:rPr>
              <a:t>+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Normal(0.0,</a:t>
            </a:r>
            <a:r>
              <a:rPr dirty="0" sz="1800" spc="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Arial"/>
                <a:cs typeface="Arial"/>
              </a:rPr>
              <a:t>MOVE_VARIANCE_MULT*xMove);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800" spc="-10" b="1">
                <a:latin typeface="Arial"/>
                <a:cs typeface="Arial"/>
              </a:rPr>
              <a:t>yPos' </a:t>
            </a:r>
            <a:r>
              <a:rPr dirty="0" sz="1800" spc="-5" b="1">
                <a:latin typeface="Arial"/>
                <a:cs typeface="Arial"/>
              </a:rPr>
              <a:t>= </a:t>
            </a:r>
            <a:r>
              <a:rPr dirty="0" sz="1800" spc="-10">
                <a:latin typeface="Arial"/>
                <a:cs typeface="Arial"/>
              </a:rPr>
              <a:t>yPos </a:t>
            </a:r>
            <a:r>
              <a:rPr dirty="0" sz="1800">
                <a:latin typeface="Arial"/>
                <a:cs typeface="Arial"/>
              </a:rPr>
              <a:t>+ </a:t>
            </a:r>
            <a:r>
              <a:rPr dirty="0" sz="1800" spc="-10">
                <a:latin typeface="Arial"/>
                <a:cs typeface="Arial"/>
              </a:rPr>
              <a:t>yMove </a:t>
            </a:r>
            <a:r>
              <a:rPr dirty="0" sz="1800">
                <a:latin typeface="Arial"/>
                <a:cs typeface="Arial"/>
              </a:rPr>
              <a:t>+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Normal(0.0,</a:t>
            </a:r>
            <a:r>
              <a:rPr dirty="0" sz="1800" spc="1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Arial"/>
                <a:cs typeface="Arial"/>
              </a:rPr>
              <a:t>MOVE_VARIANCE_MULT*yMove);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5494" y="3746372"/>
            <a:ext cx="23437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// </a:t>
            </a:r>
            <a:r>
              <a:rPr dirty="0" sz="1800" spc="-20">
                <a:latin typeface="Arial"/>
                <a:cs typeface="Arial"/>
              </a:rPr>
              <a:t>Time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update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time' </a:t>
            </a:r>
            <a:r>
              <a:rPr dirty="0" sz="1800" b="1">
                <a:latin typeface="Arial"/>
                <a:cs typeface="Arial"/>
              </a:rPr>
              <a:t>= </a:t>
            </a:r>
            <a:r>
              <a:rPr dirty="0" sz="1800">
                <a:latin typeface="Arial"/>
                <a:cs typeface="Arial"/>
              </a:rPr>
              <a:t>if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(snapPicture)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4548" y="4295013"/>
            <a:ext cx="519557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31013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then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DiracDelta(time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+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0.25)  </a:t>
            </a:r>
            <a:r>
              <a:rPr dirty="0" sz="1800" spc="-5">
                <a:latin typeface="Arial"/>
                <a:cs typeface="Arial"/>
              </a:rPr>
              <a:t>else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DiracDelta(time</a:t>
            </a:r>
            <a:r>
              <a:rPr dirty="0" sz="1800" spc="2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[if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(xMove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&gt;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0) then xMove else -xMove]</a:t>
            </a:r>
            <a:r>
              <a:rPr dirty="0" sz="1800" spc="-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202" y="5118353"/>
            <a:ext cx="4219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[if </a:t>
            </a:r>
            <a:r>
              <a:rPr dirty="0" sz="1800" spc="-10">
                <a:solidFill>
                  <a:srgbClr val="7E7E7E"/>
                </a:solidFill>
                <a:latin typeface="Arial"/>
                <a:cs typeface="Arial"/>
              </a:rPr>
              <a:t>(yMove </a:t>
            </a:r>
            <a:r>
              <a:rPr dirty="0" sz="1800">
                <a:solidFill>
                  <a:srgbClr val="7E7E7E"/>
                </a:solidFill>
                <a:latin typeface="Arial"/>
                <a:cs typeface="Arial"/>
              </a:rPr>
              <a:t>&gt; </a:t>
            </a:r>
            <a:r>
              <a:rPr dirty="0" sz="1800" spc="-10">
                <a:solidFill>
                  <a:srgbClr val="7E7E7E"/>
                </a:solidFill>
                <a:latin typeface="Arial"/>
                <a:cs typeface="Arial"/>
              </a:rPr>
              <a:t>0)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then </a:t>
            </a:r>
            <a:r>
              <a:rPr dirty="0" sz="1800" spc="-10">
                <a:solidFill>
                  <a:srgbClr val="7E7E7E"/>
                </a:solidFill>
                <a:latin typeface="Arial"/>
                <a:cs typeface="Arial"/>
              </a:rPr>
              <a:t>yMove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else</a:t>
            </a:r>
            <a:r>
              <a:rPr dirty="0" sz="1800" spc="9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Arial"/>
                <a:cs typeface="Arial"/>
              </a:rPr>
              <a:t>-yMove]);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043" y="5666943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700" y="4428109"/>
            <a:ext cx="2891155" cy="393700"/>
          </a:xfrm>
          <a:custGeom>
            <a:avLst/>
            <a:gdLst/>
            <a:ahLst/>
            <a:cxnLst/>
            <a:rect l="l" t="t" r="r" b="b"/>
            <a:pathLst>
              <a:path w="2891155" h="393700">
                <a:moveTo>
                  <a:pt x="2451100" y="12192"/>
                </a:moveTo>
                <a:lnTo>
                  <a:pt x="63500" y="12192"/>
                </a:lnTo>
                <a:lnTo>
                  <a:pt x="38785" y="17166"/>
                </a:lnTo>
                <a:lnTo>
                  <a:pt x="18600" y="30749"/>
                </a:lnTo>
                <a:lnTo>
                  <a:pt x="4990" y="50928"/>
                </a:lnTo>
                <a:lnTo>
                  <a:pt x="0" y="75692"/>
                </a:lnTo>
                <a:lnTo>
                  <a:pt x="0" y="329565"/>
                </a:lnTo>
                <a:lnTo>
                  <a:pt x="4990" y="354347"/>
                </a:lnTo>
                <a:lnTo>
                  <a:pt x="18600" y="374570"/>
                </a:lnTo>
                <a:lnTo>
                  <a:pt x="38785" y="388197"/>
                </a:lnTo>
                <a:lnTo>
                  <a:pt x="63500" y="393192"/>
                </a:lnTo>
                <a:lnTo>
                  <a:pt x="2451100" y="393192"/>
                </a:lnTo>
                <a:lnTo>
                  <a:pt x="2475809" y="388197"/>
                </a:lnTo>
                <a:lnTo>
                  <a:pt x="2495994" y="374570"/>
                </a:lnTo>
                <a:lnTo>
                  <a:pt x="2509607" y="354347"/>
                </a:lnTo>
                <a:lnTo>
                  <a:pt x="2514600" y="329565"/>
                </a:lnTo>
                <a:lnTo>
                  <a:pt x="2514600" y="170942"/>
                </a:lnTo>
                <a:lnTo>
                  <a:pt x="2724135" y="75692"/>
                </a:lnTo>
                <a:lnTo>
                  <a:pt x="2514600" y="75692"/>
                </a:lnTo>
                <a:lnTo>
                  <a:pt x="2509607" y="50928"/>
                </a:lnTo>
                <a:lnTo>
                  <a:pt x="2495994" y="30749"/>
                </a:lnTo>
                <a:lnTo>
                  <a:pt x="2475809" y="17166"/>
                </a:lnTo>
                <a:lnTo>
                  <a:pt x="2451100" y="12192"/>
                </a:lnTo>
                <a:close/>
              </a:path>
              <a:path w="2891155" h="393700">
                <a:moveTo>
                  <a:pt x="2890647" y="0"/>
                </a:moveTo>
                <a:lnTo>
                  <a:pt x="2514600" y="75692"/>
                </a:lnTo>
                <a:lnTo>
                  <a:pt x="2724135" y="75692"/>
                </a:lnTo>
                <a:lnTo>
                  <a:pt x="2890647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9700" y="4428109"/>
            <a:ext cx="2891155" cy="393700"/>
          </a:xfrm>
          <a:custGeom>
            <a:avLst/>
            <a:gdLst/>
            <a:ahLst/>
            <a:cxnLst/>
            <a:rect l="l" t="t" r="r" b="b"/>
            <a:pathLst>
              <a:path w="2891155" h="393700">
                <a:moveTo>
                  <a:pt x="0" y="75692"/>
                </a:moveTo>
                <a:lnTo>
                  <a:pt x="4990" y="50928"/>
                </a:lnTo>
                <a:lnTo>
                  <a:pt x="18600" y="30749"/>
                </a:lnTo>
                <a:lnTo>
                  <a:pt x="38785" y="17166"/>
                </a:lnTo>
                <a:lnTo>
                  <a:pt x="63500" y="12192"/>
                </a:lnTo>
                <a:lnTo>
                  <a:pt x="1466850" y="12192"/>
                </a:lnTo>
                <a:lnTo>
                  <a:pt x="2095500" y="12192"/>
                </a:lnTo>
                <a:lnTo>
                  <a:pt x="2451100" y="12192"/>
                </a:lnTo>
                <a:lnTo>
                  <a:pt x="2475809" y="17166"/>
                </a:lnTo>
                <a:lnTo>
                  <a:pt x="2495994" y="30749"/>
                </a:lnTo>
                <a:lnTo>
                  <a:pt x="2509607" y="50928"/>
                </a:lnTo>
                <a:lnTo>
                  <a:pt x="2514600" y="75692"/>
                </a:lnTo>
                <a:lnTo>
                  <a:pt x="2890647" y="0"/>
                </a:lnTo>
                <a:lnTo>
                  <a:pt x="2514600" y="170942"/>
                </a:lnTo>
                <a:lnTo>
                  <a:pt x="2514600" y="329565"/>
                </a:lnTo>
                <a:lnTo>
                  <a:pt x="2509607" y="354347"/>
                </a:lnTo>
                <a:lnTo>
                  <a:pt x="2495994" y="374570"/>
                </a:lnTo>
                <a:lnTo>
                  <a:pt x="2475809" y="388197"/>
                </a:lnTo>
                <a:lnTo>
                  <a:pt x="2451100" y="393192"/>
                </a:lnTo>
                <a:lnTo>
                  <a:pt x="2095500" y="393192"/>
                </a:lnTo>
                <a:lnTo>
                  <a:pt x="1466850" y="393192"/>
                </a:lnTo>
                <a:lnTo>
                  <a:pt x="63500" y="393192"/>
                </a:lnTo>
                <a:lnTo>
                  <a:pt x="38785" y="388197"/>
                </a:lnTo>
                <a:lnTo>
                  <a:pt x="18600" y="374570"/>
                </a:lnTo>
                <a:lnTo>
                  <a:pt x="4990" y="354347"/>
                </a:lnTo>
                <a:lnTo>
                  <a:pt x="0" y="329565"/>
                </a:lnTo>
                <a:lnTo>
                  <a:pt x="0" y="170942"/>
                </a:lnTo>
                <a:lnTo>
                  <a:pt x="0" y="7569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18008" y="4486782"/>
            <a:ext cx="2158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Fixed </a:t>
            </a:r>
            <a:r>
              <a:rPr dirty="0" sz="1800">
                <a:latin typeface="Arial"/>
                <a:cs typeface="Arial"/>
              </a:rPr>
              <a:t>time for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picture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11375" y="4886833"/>
            <a:ext cx="2514600" cy="1057275"/>
          </a:xfrm>
          <a:custGeom>
            <a:avLst/>
            <a:gdLst/>
            <a:ahLst/>
            <a:cxnLst/>
            <a:rect l="l" t="t" r="r" b="b"/>
            <a:pathLst>
              <a:path w="2514600" h="1057275">
                <a:moveTo>
                  <a:pt x="2400173" y="370967"/>
                </a:moveTo>
                <a:lnTo>
                  <a:pt x="114300" y="370967"/>
                </a:lnTo>
                <a:lnTo>
                  <a:pt x="69758" y="379950"/>
                </a:lnTo>
                <a:lnTo>
                  <a:pt x="33432" y="404447"/>
                </a:lnTo>
                <a:lnTo>
                  <a:pt x="8965" y="440779"/>
                </a:lnTo>
                <a:lnTo>
                  <a:pt x="0" y="485267"/>
                </a:lnTo>
                <a:lnTo>
                  <a:pt x="0" y="942467"/>
                </a:lnTo>
                <a:lnTo>
                  <a:pt x="8965" y="986954"/>
                </a:lnTo>
                <a:lnTo>
                  <a:pt x="33432" y="1023286"/>
                </a:lnTo>
                <a:lnTo>
                  <a:pt x="69758" y="1047783"/>
                </a:lnTo>
                <a:lnTo>
                  <a:pt x="114300" y="1056767"/>
                </a:lnTo>
                <a:lnTo>
                  <a:pt x="2400173" y="1056767"/>
                </a:lnTo>
                <a:lnTo>
                  <a:pt x="2444734" y="1047783"/>
                </a:lnTo>
                <a:lnTo>
                  <a:pt x="2481103" y="1023286"/>
                </a:lnTo>
                <a:lnTo>
                  <a:pt x="2505614" y="986954"/>
                </a:lnTo>
                <a:lnTo>
                  <a:pt x="2514600" y="942467"/>
                </a:lnTo>
                <a:lnTo>
                  <a:pt x="2514600" y="485267"/>
                </a:lnTo>
                <a:lnTo>
                  <a:pt x="2505614" y="440779"/>
                </a:lnTo>
                <a:lnTo>
                  <a:pt x="2481103" y="404447"/>
                </a:lnTo>
                <a:lnTo>
                  <a:pt x="2444734" y="379950"/>
                </a:lnTo>
                <a:lnTo>
                  <a:pt x="2400173" y="370967"/>
                </a:lnTo>
                <a:close/>
              </a:path>
              <a:path w="2514600" h="1057275">
                <a:moveTo>
                  <a:pt x="2197862" y="0"/>
                </a:moveTo>
                <a:lnTo>
                  <a:pt x="1466850" y="370967"/>
                </a:lnTo>
                <a:lnTo>
                  <a:pt x="2095500" y="370967"/>
                </a:lnTo>
                <a:lnTo>
                  <a:pt x="219786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11375" y="4886833"/>
            <a:ext cx="2514600" cy="1057275"/>
          </a:xfrm>
          <a:custGeom>
            <a:avLst/>
            <a:gdLst/>
            <a:ahLst/>
            <a:cxnLst/>
            <a:rect l="l" t="t" r="r" b="b"/>
            <a:pathLst>
              <a:path w="2514600" h="1057275">
                <a:moveTo>
                  <a:pt x="0" y="485267"/>
                </a:moveTo>
                <a:lnTo>
                  <a:pt x="8965" y="440779"/>
                </a:lnTo>
                <a:lnTo>
                  <a:pt x="33432" y="404447"/>
                </a:lnTo>
                <a:lnTo>
                  <a:pt x="69758" y="379950"/>
                </a:lnTo>
                <a:lnTo>
                  <a:pt x="114300" y="370967"/>
                </a:lnTo>
                <a:lnTo>
                  <a:pt x="1466850" y="370967"/>
                </a:lnTo>
                <a:lnTo>
                  <a:pt x="2197862" y="0"/>
                </a:lnTo>
                <a:lnTo>
                  <a:pt x="2095500" y="370967"/>
                </a:lnTo>
                <a:lnTo>
                  <a:pt x="2400173" y="370967"/>
                </a:lnTo>
                <a:lnTo>
                  <a:pt x="2444734" y="379950"/>
                </a:lnTo>
                <a:lnTo>
                  <a:pt x="2481103" y="404447"/>
                </a:lnTo>
                <a:lnTo>
                  <a:pt x="2505614" y="440779"/>
                </a:lnTo>
                <a:lnTo>
                  <a:pt x="2514600" y="485267"/>
                </a:lnTo>
                <a:lnTo>
                  <a:pt x="2514600" y="656717"/>
                </a:lnTo>
                <a:lnTo>
                  <a:pt x="2514600" y="942467"/>
                </a:lnTo>
                <a:lnTo>
                  <a:pt x="2505614" y="986954"/>
                </a:lnTo>
                <a:lnTo>
                  <a:pt x="2481103" y="1023286"/>
                </a:lnTo>
                <a:lnTo>
                  <a:pt x="2444734" y="1047783"/>
                </a:lnTo>
                <a:lnTo>
                  <a:pt x="2400173" y="1056767"/>
                </a:lnTo>
                <a:lnTo>
                  <a:pt x="2095500" y="1056767"/>
                </a:lnTo>
                <a:lnTo>
                  <a:pt x="1466850" y="1056767"/>
                </a:lnTo>
                <a:lnTo>
                  <a:pt x="114300" y="1056767"/>
                </a:lnTo>
                <a:lnTo>
                  <a:pt x="69758" y="1047783"/>
                </a:lnTo>
                <a:lnTo>
                  <a:pt x="33432" y="1023286"/>
                </a:lnTo>
                <a:lnTo>
                  <a:pt x="8965" y="986954"/>
                </a:lnTo>
                <a:lnTo>
                  <a:pt x="0" y="942467"/>
                </a:lnTo>
                <a:lnTo>
                  <a:pt x="0" y="656717"/>
                </a:lnTo>
                <a:lnTo>
                  <a:pt x="0" y="48526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843277" y="5319521"/>
            <a:ext cx="20497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6060" marR="5080" indent="-21336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Time </a:t>
            </a:r>
            <a:r>
              <a:rPr dirty="0" sz="1800" spc="-5">
                <a:latin typeface="Arial"/>
                <a:cs typeface="Arial"/>
              </a:rPr>
              <a:t>proportional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5">
                <a:latin typeface="Arial"/>
                <a:cs typeface="Arial"/>
              </a:rPr>
              <a:t>distance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moved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19600" y="3240913"/>
            <a:ext cx="3657600" cy="874394"/>
          </a:xfrm>
          <a:custGeom>
            <a:avLst/>
            <a:gdLst/>
            <a:ahLst/>
            <a:cxnLst/>
            <a:rect l="l" t="t" r="r" b="b"/>
            <a:pathLst>
              <a:path w="3657600" h="874395">
                <a:moveTo>
                  <a:pt x="3543300" y="188087"/>
                </a:moveTo>
                <a:lnTo>
                  <a:pt x="114300" y="188087"/>
                </a:lnTo>
                <a:lnTo>
                  <a:pt x="69812" y="197070"/>
                </a:lnTo>
                <a:lnTo>
                  <a:pt x="33480" y="221567"/>
                </a:lnTo>
                <a:lnTo>
                  <a:pt x="8983" y="257899"/>
                </a:lnTo>
                <a:lnTo>
                  <a:pt x="0" y="302387"/>
                </a:lnTo>
                <a:lnTo>
                  <a:pt x="0" y="759587"/>
                </a:lnTo>
                <a:lnTo>
                  <a:pt x="8983" y="804074"/>
                </a:lnTo>
                <a:lnTo>
                  <a:pt x="33480" y="840406"/>
                </a:lnTo>
                <a:lnTo>
                  <a:pt x="69812" y="864903"/>
                </a:lnTo>
                <a:lnTo>
                  <a:pt x="114300" y="873887"/>
                </a:lnTo>
                <a:lnTo>
                  <a:pt x="3543300" y="873887"/>
                </a:lnTo>
                <a:lnTo>
                  <a:pt x="3587787" y="864903"/>
                </a:lnTo>
                <a:lnTo>
                  <a:pt x="3624119" y="840406"/>
                </a:lnTo>
                <a:lnTo>
                  <a:pt x="3648616" y="804074"/>
                </a:lnTo>
                <a:lnTo>
                  <a:pt x="3657600" y="759587"/>
                </a:lnTo>
                <a:lnTo>
                  <a:pt x="3657600" y="302387"/>
                </a:lnTo>
                <a:lnTo>
                  <a:pt x="3648616" y="257899"/>
                </a:lnTo>
                <a:lnTo>
                  <a:pt x="3624119" y="221567"/>
                </a:lnTo>
                <a:lnTo>
                  <a:pt x="3587787" y="197070"/>
                </a:lnTo>
                <a:lnTo>
                  <a:pt x="3543300" y="188087"/>
                </a:lnTo>
                <a:close/>
              </a:path>
              <a:path w="3657600" h="874395">
                <a:moveTo>
                  <a:pt x="2597530" y="0"/>
                </a:moveTo>
                <a:lnTo>
                  <a:pt x="2133600" y="188087"/>
                </a:lnTo>
                <a:lnTo>
                  <a:pt x="3048000" y="188087"/>
                </a:lnTo>
                <a:lnTo>
                  <a:pt x="259753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19600" y="3240913"/>
            <a:ext cx="3657600" cy="874394"/>
          </a:xfrm>
          <a:custGeom>
            <a:avLst/>
            <a:gdLst/>
            <a:ahLst/>
            <a:cxnLst/>
            <a:rect l="l" t="t" r="r" b="b"/>
            <a:pathLst>
              <a:path w="3657600" h="874395">
                <a:moveTo>
                  <a:pt x="0" y="302387"/>
                </a:moveTo>
                <a:lnTo>
                  <a:pt x="8983" y="257899"/>
                </a:lnTo>
                <a:lnTo>
                  <a:pt x="33480" y="221567"/>
                </a:lnTo>
                <a:lnTo>
                  <a:pt x="69812" y="197070"/>
                </a:lnTo>
                <a:lnTo>
                  <a:pt x="114300" y="188087"/>
                </a:lnTo>
                <a:lnTo>
                  <a:pt x="2133600" y="188087"/>
                </a:lnTo>
                <a:lnTo>
                  <a:pt x="2597530" y="0"/>
                </a:lnTo>
                <a:lnTo>
                  <a:pt x="3048000" y="188087"/>
                </a:lnTo>
                <a:lnTo>
                  <a:pt x="3543300" y="188087"/>
                </a:lnTo>
                <a:lnTo>
                  <a:pt x="3587787" y="197070"/>
                </a:lnTo>
                <a:lnTo>
                  <a:pt x="3624119" y="221567"/>
                </a:lnTo>
                <a:lnTo>
                  <a:pt x="3648616" y="257899"/>
                </a:lnTo>
                <a:lnTo>
                  <a:pt x="3657600" y="302387"/>
                </a:lnTo>
                <a:lnTo>
                  <a:pt x="3657600" y="473837"/>
                </a:lnTo>
                <a:lnTo>
                  <a:pt x="3657600" y="759587"/>
                </a:lnTo>
                <a:lnTo>
                  <a:pt x="3648616" y="804074"/>
                </a:lnTo>
                <a:lnTo>
                  <a:pt x="3624119" y="840406"/>
                </a:lnTo>
                <a:lnTo>
                  <a:pt x="3587787" y="864903"/>
                </a:lnTo>
                <a:lnTo>
                  <a:pt x="3543300" y="873887"/>
                </a:lnTo>
                <a:lnTo>
                  <a:pt x="3048000" y="873887"/>
                </a:lnTo>
                <a:lnTo>
                  <a:pt x="2133600" y="873887"/>
                </a:lnTo>
                <a:lnTo>
                  <a:pt x="114300" y="873887"/>
                </a:lnTo>
                <a:lnTo>
                  <a:pt x="69812" y="864903"/>
                </a:lnTo>
                <a:lnTo>
                  <a:pt x="33480" y="840406"/>
                </a:lnTo>
                <a:lnTo>
                  <a:pt x="8983" y="804074"/>
                </a:lnTo>
                <a:lnTo>
                  <a:pt x="0" y="759587"/>
                </a:lnTo>
                <a:lnTo>
                  <a:pt x="0" y="473837"/>
                </a:lnTo>
                <a:lnTo>
                  <a:pt x="0" y="3023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674870" y="3490086"/>
            <a:ext cx="31483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6926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White noise, variance  proportional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distance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moved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51500" y="5600700"/>
            <a:ext cx="2970530" cy="1066800"/>
          </a:xfrm>
          <a:custGeom>
            <a:avLst/>
            <a:gdLst/>
            <a:ahLst/>
            <a:cxnLst/>
            <a:rect l="l" t="t" r="r" b="b"/>
            <a:pathLst>
              <a:path w="2970529" h="1066800">
                <a:moveTo>
                  <a:pt x="2792349" y="0"/>
                </a:moveTo>
                <a:lnTo>
                  <a:pt x="177800" y="0"/>
                </a:lnTo>
                <a:lnTo>
                  <a:pt x="130542" y="6351"/>
                </a:lnTo>
                <a:lnTo>
                  <a:pt x="88072" y="24274"/>
                </a:lnTo>
                <a:lnTo>
                  <a:pt x="52085" y="52076"/>
                </a:lnTo>
                <a:lnTo>
                  <a:pt x="24280" y="88060"/>
                </a:lnTo>
                <a:lnTo>
                  <a:pt x="6352" y="130533"/>
                </a:lnTo>
                <a:lnTo>
                  <a:pt x="0" y="177800"/>
                </a:lnTo>
                <a:lnTo>
                  <a:pt x="0" y="889000"/>
                </a:lnTo>
                <a:lnTo>
                  <a:pt x="6352" y="936266"/>
                </a:lnTo>
                <a:lnTo>
                  <a:pt x="24280" y="978739"/>
                </a:lnTo>
                <a:lnTo>
                  <a:pt x="52085" y="1014723"/>
                </a:lnTo>
                <a:lnTo>
                  <a:pt x="88072" y="1042525"/>
                </a:lnTo>
                <a:lnTo>
                  <a:pt x="130542" y="1060448"/>
                </a:lnTo>
                <a:lnTo>
                  <a:pt x="177800" y="1066800"/>
                </a:lnTo>
                <a:lnTo>
                  <a:pt x="2792349" y="1066800"/>
                </a:lnTo>
                <a:lnTo>
                  <a:pt x="2839660" y="1060448"/>
                </a:lnTo>
                <a:lnTo>
                  <a:pt x="2882166" y="1042525"/>
                </a:lnTo>
                <a:lnTo>
                  <a:pt x="2918174" y="1014723"/>
                </a:lnTo>
                <a:lnTo>
                  <a:pt x="2945990" y="978739"/>
                </a:lnTo>
                <a:lnTo>
                  <a:pt x="2963922" y="936266"/>
                </a:lnTo>
                <a:lnTo>
                  <a:pt x="2970276" y="889000"/>
                </a:lnTo>
                <a:lnTo>
                  <a:pt x="2970276" y="177800"/>
                </a:lnTo>
                <a:lnTo>
                  <a:pt x="2963922" y="130533"/>
                </a:lnTo>
                <a:lnTo>
                  <a:pt x="2945990" y="88060"/>
                </a:lnTo>
                <a:lnTo>
                  <a:pt x="2918174" y="52076"/>
                </a:lnTo>
                <a:lnTo>
                  <a:pt x="2882166" y="24274"/>
                </a:lnTo>
                <a:lnTo>
                  <a:pt x="2839660" y="6351"/>
                </a:lnTo>
                <a:lnTo>
                  <a:pt x="279234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51500" y="5600700"/>
            <a:ext cx="2970530" cy="1066800"/>
          </a:xfrm>
          <a:custGeom>
            <a:avLst/>
            <a:gdLst/>
            <a:ahLst/>
            <a:cxnLst/>
            <a:rect l="l" t="t" r="r" b="b"/>
            <a:pathLst>
              <a:path w="2970529" h="1066800">
                <a:moveTo>
                  <a:pt x="0" y="177800"/>
                </a:moveTo>
                <a:lnTo>
                  <a:pt x="6352" y="130533"/>
                </a:lnTo>
                <a:lnTo>
                  <a:pt x="24280" y="88060"/>
                </a:lnTo>
                <a:lnTo>
                  <a:pt x="52085" y="52076"/>
                </a:lnTo>
                <a:lnTo>
                  <a:pt x="88072" y="24274"/>
                </a:lnTo>
                <a:lnTo>
                  <a:pt x="130542" y="6351"/>
                </a:lnTo>
                <a:lnTo>
                  <a:pt x="177800" y="0"/>
                </a:lnTo>
                <a:lnTo>
                  <a:pt x="1732660" y="0"/>
                </a:lnTo>
                <a:lnTo>
                  <a:pt x="2475229" y="0"/>
                </a:lnTo>
                <a:lnTo>
                  <a:pt x="2792349" y="0"/>
                </a:lnTo>
                <a:lnTo>
                  <a:pt x="2839660" y="6351"/>
                </a:lnTo>
                <a:lnTo>
                  <a:pt x="2882166" y="24274"/>
                </a:lnTo>
                <a:lnTo>
                  <a:pt x="2918174" y="52076"/>
                </a:lnTo>
                <a:lnTo>
                  <a:pt x="2945990" y="88060"/>
                </a:lnTo>
                <a:lnTo>
                  <a:pt x="2963922" y="130533"/>
                </a:lnTo>
                <a:lnTo>
                  <a:pt x="2970276" y="177800"/>
                </a:lnTo>
                <a:lnTo>
                  <a:pt x="2970276" y="450278"/>
                </a:lnTo>
                <a:lnTo>
                  <a:pt x="2970276" y="444500"/>
                </a:lnTo>
                <a:lnTo>
                  <a:pt x="2970276" y="889000"/>
                </a:lnTo>
                <a:lnTo>
                  <a:pt x="2963922" y="936266"/>
                </a:lnTo>
                <a:lnTo>
                  <a:pt x="2945990" y="978739"/>
                </a:lnTo>
                <a:lnTo>
                  <a:pt x="2918174" y="1014723"/>
                </a:lnTo>
                <a:lnTo>
                  <a:pt x="2882166" y="1042525"/>
                </a:lnTo>
                <a:lnTo>
                  <a:pt x="2839660" y="1060448"/>
                </a:lnTo>
                <a:lnTo>
                  <a:pt x="2792349" y="1066800"/>
                </a:lnTo>
                <a:lnTo>
                  <a:pt x="2475229" y="1066800"/>
                </a:lnTo>
                <a:lnTo>
                  <a:pt x="1732660" y="1066800"/>
                </a:lnTo>
                <a:lnTo>
                  <a:pt x="177800" y="1066800"/>
                </a:lnTo>
                <a:lnTo>
                  <a:pt x="130542" y="1060448"/>
                </a:lnTo>
                <a:lnTo>
                  <a:pt x="88072" y="1042525"/>
                </a:lnTo>
                <a:lnTo>
                  <a:pt x="52085" y="1014723"/>
                </a:lnTo>
                <a:lnTo>
                  <a:pt x="24280" y="978739"/>
                </a:lnTo>
                <a:lnTo>
                  <a:pt x="6352" y="936266"/>
                </a:lnTo>
                <a:lnTo>
                  <a:pt x="0" y="889000"/>
                </a:lnTo>
                <a:lnTo>
                  <a:pt x="0" y="444500"/>
                </a:lnTo>
                <a:lnTo>
                  <a:pt x="0" y="177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797041" y="5680964"/>
            <a:ext cx="268287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nb., This </a:t>
            </a:r>
            <a:r>
              <a:rPr dirty="0" sz="1800" spc="-5">
                <a:latin typeface="Arial"/>
                <a:cs typeface="Arial"/>
              </a:rPr>
              <a:t>is RDDL1, in  RDDL2, now have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vectors  </a:t>
            </a:r>
            <a:r>
              <a:rPr dirty="0" sz="1800" spc="-5">
                <a:latin typeface="Arial"/>
                <a:cs typeface="Arial"/>
              </a:rPr>
              <a:t>and functions like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abs()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228725"/>
            <a:ext cx="5695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Compact relational PPDDL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Description: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3797" y="2373833"/>
            <a:ext cx="7677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omic Sans MS"/>
                <a:cs typeface="Comic Sans MS"/>
              </a:rPr>
              <a:t>London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4502" y="2175509"/>
            <a:ext cx="611505" cy="769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mic Sans MS"/>
                <a:cs typeface="Comic Sans MS"/>
              </a:rPr>
              <a:t>Paris</a:t>
            </a:r>
            <a:endParaRPr sz="1800">
              <a:latin typeface="Comic Sans MS"/>
              <a:cs typeface="Comic Sans MS"/>
            </a:endParaRPr>
          </a:p>
          <a:p>
            <a:pPr marL="31750">
              <a:lnSpc>
                <a:spcPct val="100000"/>
              </a:lnSpc>
              <a:spcBef>
                <a:spcPts val="1540"/>
              </a:spcBef>
            </a:pPr>
            <a:r>
              <a:rPr dirty="0" sz="1800" spc="-5">
                <a:latin typeface="Comic Sans MS"/>
                <a:cs typeface="Comic Sans MS"/>
              </a:rPr>
              <a:t>Rome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5929" y="2462910"/>
            <a:ext cx="651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mic Sans MS"/>
                <a:cs typeface="Comic Sans MS"/>
              </a:rPr>
              <a:t>Berlin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29126" y="2301875"/>
            <a:ext cx="577850" cy="113030"/>
          </a:xfrm>
          <a:custGeom>
            <a:avLst/>
            <a:gdLst/>
            <a:ahLst/>
            <a:cxnLst/>
            <a:rect l="l" t="t" r="r" b="b"/>
            <a:pathLst>
              <a:path w="577850" h="113030">
                <a:moveTo>
                  <a:pt x="0" y="112775"/>
                </a:moveTo>
                <a:lnTo>
                  <a:pt x="57785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70475" y="1923485"/>
            <a:ext cx="2329948" cy="584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65725" y="2728848"/>
            <a:ext cx="590550" cy="71755"/>
          </a:xfrm>
          <a:custGeom>
            <a:avLst/>
            <a:gdLst/>
            <a:ahLst/>
            <a:cxnLst/>
            <a:rect l="l" t="t" r="r" b="b"/>
            <a:pathLst>
              <a:path w="590550" h="71755">
                <a:moveTo>
                  <a:pt x="0" y="71500"/>
                </a:moveTo>
                <a:lnTo>
                  <a:pt x="59055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70501" y="2454275"/>
            <a:ext cx="62230" cy="262255"/>
          </a:xfrm>
          <a:custGeom>
            <a:avLst/>
            <a:gdLst/>
            <a:ahLst/>
            <a:cxnLst/>
            <a:rect l="l" t="t" r="r" b="b"/>
            <a:pathLst>
              <a:path w="62229" h="262255">
                <a:moveTo>
                  <a:pt x="0" y="0"/>
                </a:moveTo>
                <a:lnTo>
                  <a:pt x="61849" y="26200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642607" y="2347086"/>
            <a:ext cx="852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mic Sans MS"/>
                <a:cs typeface="Comic Sans MS"/>
              </a:rPr>
              <a:t>M</a:t>
            </a:r>
            <a:r>
              <a:rPr dirty="0" sz="1800">
                <a:latin typeface="Comic Sans MS"/>
                <a:cs typeface="Comic Sans MS"/>
              </a:rPr>
              <a:t>oscow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11951" y="2508250"/>
            <a:ext cx="349250" cy="79375"/>
          </a:xfrm>
          <a:custGeom>
            <a:avLst/>
            <a:gdLst/>
            <a:ahLst/>
            <a:cxnLst/>
            <a:rect l="l" t="t" r="r" b="b"/>
            <a:pathLst>
              <a:path w="349250" h="79375">
                <a:moveTo>
                  <a:pt x="0" y="79375"/>
                </a:moveTo>
                <a:lnTo>
                  <a:pt x="34925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716404" y="2215134"/>
            <a:ext cx="1295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0000FF"/>
                </a:solidFill>
                <a:latin typeface="Arial"/>
                <a:cs typeface="Arial"/>
              </a:rPr>
              <a:t>Logistics: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18044" y="1817571"/>
            <a:ext cx="563925" cy="389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52802" y="2720408"/>
            <a:ext cx="406081" cy="294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43972" y="1995699"/>
            <a:ext cx="388620" cy="361950"/>
          </a:xfrm>
          <a:custGeom>
            <a:avLst/>
            <a:gdLst/>
            <a:ahLst/>
            <a:cxnLst/>
            <a:rect l="l" t="t" r="r" b="b"/>
            <a:pathLst>
              <a:path w="388620" h="361950">
                <a:moveTo>
                  <a:pt x="152324" y="0"/>
                </a:moveTo>
                <a:lnTo>
                  <a:pt x="92131" y="139410"/>
                </a:lnTo>
                <a:lnTo>
                  <a:pt x="0" y="148586"/>
                </a:lnTo>
                <a:lnTo>
                  <a:pt x="90435" y="227589"/>
                </a:lnTo>
                <a:lnTo>
                  <a:pt x="70935" y="361923"/>
                </a:lnTo>
                <a:lnTo>
                  <a:pt x="200655" y="287752"/>
                </a:lnTo>
                <a:lnTo>
                  <a:pt x="339940" y="287752"/>
                </a:lnTo>
                <a:lnTo>
                  <a:pt x="294767" y="196419"/>
                </a:lnTo>
                <a:lnTo>
                  <a:pt x="377472" y="106551"/>
                </a:lnTo>
                <a:lnTo>
                  <a:pt x="262547" y="106551"/>
                </a:lnTo>
                <a:lnTo>
                  <a:pt x="152324" y="0"/>
                </a:lnTo>
                <a:close/>
              </a:path>
              <a:path w="388620" h="361950">
                <a:moveTo>
                  <a:pt x="339940" y="287752"/>
                </a:moveTo>
                <a:lnTo>
                  <a:pt x="200655" y="287752"/>
                </a:lnTo>
                <a:lnTo>
                  <a:pt x="361449" y="331240"/>
                </a:lnTo>
                <a:lnTo>
                  <a:pt x="339940" y="287752"/>
                </a:lnTo>
                <a:close/>
              </a:path>
              <a:path w="388620" h="361950">
                <a:moveTo>
                  <a:pt x="388594" y="94466"/>
                </a:moveTo>
                <a:lnTo>
                  <a:pt x="262547" y="106551"/>
                </a:lnTo>
                <a:lnTo>
                  <a:pt x="377472" y="106551"/>
                </a:lnTo>
                <a:lnTo>
                  <a:pt x="388594" y="94466"/>
                </a:lnTo>
                <a:close/>
              </a:path>
            </a:pathLst>
          </a:custGeom>
          <a:solidFill>
            <a:srgbClr val="FFE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00449" y="1979524"/>
            <a:ext cx="453390" cy="401955"/>
          </a:xfrm>
          <a:custGeom>
            <a:avLst/>
            <a:gdLst/>
            <a:ahLst/>
            <a:cxnLst/>
            <a:rect l="l" t="t" r="r" b="b"/>
            <a:pathLst>
              <a:path w="453389" h="401955">
                <a:moveTo>
                  <a:pt x="237385" y="286774"/>
                </a:moveTo>
                <a:lnTo>
                  <a:pt x="133110" y="356355"/>
                </a:lnTo>
                <a:lnTo>
                  <a:pt x="113044" y="401775"/>
                </a:lnTo>
                <a:lnTo>
                  <a:pt x="249825" y="307067"/>
                </a:lnTo>
                <a:lnTo>
                  <a:pt x="302503" y="307067"/>
                </a:lnTo>
                <a:lnTo>
                  <a:pt x="237385" y="286774"/>
                </a:lnTo>
                <a:close/>
              </a:path>
              <a:path w="453389" h="401955">
                <a:moveTo>
                  <a:pt x="302503" y="307067"/>
                </a:moveTo>
                <a:lnTo>
                  <a:pt x="249825" y="307067"/>
                </a:lnTo>
                <a:lnTo>
                  <a:pt x="368246" y="353455"/>
                </a:lnTo>
                <a:lnTo>
                  <a:pt x="401587" y="359494"/>
                </a:lnTo>
                <a:lnTo>
                  <a:pt x="418817" y="350072"/>
                </a:lnTo>
                <a:lnTo>
                  <a:pt x="408945" y="330985"/>
                </a:lnTo>
                <a:lnTo>
                  <a:pt x="379256" y="330985"/>
                </a:lnTo>
                <a:lnTo>
                  <a:pt x="302503" y="307067"/>
                </a:lnTo>
                <a:close/>
              </a:path>
              <a:path w="453389" h="401955">
                <a:moveTo>
                  <a:pt x="440202" y="127792"/>
                </a:moveTo>
                <a:lnTo>
                  <a:pt x="390577" y="127792"/>
                </a:lnTo>
                <a:lnTo>
                  <a:pt x="318795" y="211150"/>
                </a:lnTo>
                <a:lnTo>
                  <a:pt x="379256" y="330985"/>
                </a:lnTo>
                <a:lnTo>
                  <a:pt x="408945" y="330985"/>
                </a:lnTo>
                <a:lnTo>
                  <a:pt x="357212" y="230967"/>
                </a:lnTo>
                <a:lnTo>
                  <a:pt x="440202" y="127792"/>
                </a:lnTo>
                <a:close/>
              </a:path>
              <a:path w="453389" h="401955">
                <a:moveTo>
                  <a:pt x="202066" y="0"/>
                </a:moveTo>
                <a:lnTo>
                  <a:pt x="185955" y="956"/>
                </a:lnTo>
                <a:lnTo>
                  <a:pt x="171251" y="18107"/>
                </a:lnTo>
                <a:lnTo>
                  <a:pt x="119262" y="143255"/>
                </a:lnTo>
                <a:lnTo>
                  <a:pt x="0" y="157030"/>
                </a:lnTo>
                <a:lnTo>
                  <a:pt x="53979" y="174181"/>
                </a:lnTo>
                <a:lnTo>
                  <a:pt x="154021" y="158230"/>
                </a:lnTo>
                <a:lnTo>
                  <a:pt x="199230" y="39125"/>
                </a:lnTo>
                <a:lnTo>
                  <a:pt x="238584" y="39125"/>
                </a:lnTo>
                <a:lnTo>
                  <a:pt x="202066" y="0"/>
                </a:lnTo>
                <a:close/>
              </a:path>
              <a:path w="453389" h="401955">
                <a:moveTo>
                  <a:pt x="238584" y="39125"/>
                </a:moveTo>
                <a:lnTo>
                  <a:pt x="199230" y="39125"/>
                </a:lnTo>
                <a:lnTo>
                  <a:pt x="305496" y="139145"/>
                </a:lnTo>
                <a:lnTo>
                  <a:pt x="390577" y="127792"/>
                </a:lnTo>
                <a:lnTo>
                  <a:pt x="440202" y="127792"/>
                </a:lnTo>
                <a:lnTo>
                  <a:pt x="448745" y="117172"/>
                </a:lnTo>
                <a:lnTo>
                  <a:pt x="311431" y="117172"/>
                </a:lnTo>
                <a:lnTo>
                  <a:pt x="238584" y="39125"/>
                </a:lnTo>
                <a:close/>
              </a:path>
              <a:path w="453389" h="401955">
                <a:moveTo>
                  <a:pt x="443412" y="96867"/>
                </a:moveTo>
                <a:lnTo>
                  <a:pt x="311431" y="117172"/>
                </a:lnTo>
                <a:lnTo>
                  <a:pt x="448745" y="117172"/>
                </a:lnTo>
                <a:lnTo>
                  <a:pt x="453016" y="111862"/>
                </a:lnTo>
                <a:lnTo>
                  <a:pt x="443412" y="9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99320" y="2135354"/>
            <a:ext cx="149225" cy="246379"/>
          </a:xfrm>
          <a:custGeom>
            <a:avLst/>
            <a:gdLst/>
            <a:ahLst/>
            <a:cxnLst/>
            <a:rect l="l" t="t" r="r" b="b"/>
            <a:pathLst>
              <a:path w="149225" h="246380">
                <a:moveTo>
                  <a:pt x="0" y="0"/>
                </a:moveTo>
                <a:lnTo>
                  <a:pt x="111912" y="79247"/>
                </a:lnTo>
                <a:lnTo>
                  <a:pt x="99479" y="211396"/>
                </a:lnTo>
                <a:lnTo>
                  <a:pt x="100892" y="234590"/>
                </a:lnTo>
                <a:lnTo>
                  <a:pt x="115587" y="245945"/>
                </a:lnTo>
                <a:lnTo>
                  <a:pt x="145260" y="199559"/>
                </a:lnTo>
                <a:lnTo>
                  <a:pt x="148935" y="78026"/>
                </a:lnTo>
                <a:lnTo>
                  <a:pt x="55108" y="77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69175" y="2185364"/>
            <a:ext cx="124331" cy="64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91220" y="2107317"/>
            <a:ext cx="33655" cy="36195"/>
          </a:xfrm>
          <a:custGeom>
            <a:avLst/>
            <a:gdLst/>
            <a:ahLst/>
            <a:cxnLst/>
            <a:rect l="l" t="t" r="r" b="b"/>
            <a:pathLst>
              <a:path w="33654" h="36194">
                <a:moveTo>
                  <a:pt x="13274" y="0"/>
                </a:moveTo>
                <a:lnTo>
                  <a:pt x="0" y="21017"/>
                </a:lnTo>
                <a:lnTo>
                  <a:pt x="22306" y="35768"/>
                </a:lnTo>
                <a:lnTo>
                  <a:pt x="33340" y="11353"/>
                </a:lnTo>
                <a:lnTo>
                  <a:pt x="13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42935" y="2102007"/>
            <a:ext cx="32384" cy="33655"/>
          </a:xfrm>
          <a:custGeom>
            <a:avLst/>
            <a:gdLst/>
            <a:ahLst/>
            <a:cxnLst/>
            <a:rect l="l" t="t" r="r" b="b"/>
            <a:pathLst>
              <a:path w="32385" h="33655">
                <a:moveTo>
                  <a:pt x="14966" y="0"/>
                </a:moveTo>
                <a:lnTo>
                  <a:pt x="0" y="19084"/>
                </a:lnTo>
                <a:lnTo>
                  <a:pt x="22044" y="33347"/>
                </a:lnTo>
                <a:lnTo>
                  <a:pt x="31934" y="14730"/>
                </a:lnTo>
                <a:lnTo>
                  <a:pt x="14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60886" y="2327664"/>
            <a:ext cx="67945" cy="62230"/>
          </a:xfrm>
          <a:custGeom>
            <a:avLst/>
            <a:gdLst/>
            <a:ahLst/>
            <a:cxnLst/>
            <a:rect l="l" t="t" r="r" b="b"/>
            <a:pathLst>
              <a:path w="67945" h="62230">
                <a:moveTo>
                  <a:pt x="54260" y="0"/>
                </a:moveTo>
                <a:lnTo>
                  <a:pt x="0" y="62091"/>
                </a:lnTo>
                <a:lnTo>
                  <a:pt x="67542" y="38899"/>
                </a:lnTo>
                <a:lnTo>
                  <a:pt x="54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36581" y="2198894"/>
            <a:ext cx="71755" cy="50800"/>
          </a:xfrm>
          <a:custGeom>
            <a:avLst/>
            <a:gdLst/>
            <a:ahLst/>
            <a:cxnLst/>
            <a:rect l="l" t="t" r="r" b="b"/>
            <a:pathLst>
              <a:path w="71754" h="50800">
                <a:moveTo>
                  <a:pt x="55107" y="0"/>
                </a:moveTo>
                <a:lnTo>
                  <a:pt x="0" y="50732"/>
                </a:lnTo>
                <a:lnTo>
                  <a:pt x="71218" y="34791"/>
                </a:lnTo>
                <a:lnTo>
                  <a:pt x="55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13125" y="2038711"/>
            <a:ext cx="100965" cy="38100"/>
          </a:xfrm>
          <a:custGeom>
            <a:avLst/>
            <a:gdLst/>
            <a:ahLst/>
            <a:cxnLst/>
            <a:rect l="l" t="t" r="r" b="b"/>
            <a:pathLst>
              <a:path w="100964" h="38100">
                <a:moveTo>
                  <a:pt x="0" y="0"/>
                </a:moveTo>
                <a:lnTo>
                  <a:pt x="59065" y="37680"/>
                </a:lnTo>
                <a:lnTo>
                  <a:pt x="100608" y="144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16560" y="1947133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848" y="0"/>
                </a:moveTo>
                <a:lnTo>
                  <a:pt x="0" y="26103"/>
                </a:lnTo>
                <a:lnTo>
                  <a:pt x="51434" y="67406"/>
                </a:lnTo>
                <a:lnTo>
                  <a:pt x="67542" y="52431"/>
                </a:lnTo>
                <a:lnTo>
                  <a:pt x="8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65505" y="1899544"/>
            <a:ext cx="33655" cy="66040"/>
          </a:xfrm>
          <a:custGeom>
            <a:avLst/>
            <a:gdLst/>
            <a:ahLst/>
            <a:cxnLst/>
            <a:rect l="l" t="t" r="r" b="b"/>
            <a:pathLst>
              <a:path w="33654" h="66039">
                <a:moveTo>
                  <a:pt x="0" y="0"/>
                </a:moveTo>
                <a:lnTo>
                  <a:pt x="3670" y="52431"/>
                </a:lnTo>
                <a:lnTo>
                  <a:pt x="28526" y="65473"/>
                </a:lnTo>
                <a:lnTo>
                  <a:pt x="33340" y="398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46365" y="1923939"/>
            <a:ext cx="30480" cy="78105"/>
          </a:xfrm>
          <a:custGeom>
            <a:avLst/>
            <a:gdLst/>
            <a:ahLst/>
            <a:cxnLst/>
            <a:rect l="l" t="t" r="r" b="b"/>
            <a:pathLst>
              <a:path w="30479" h="78105">
                <a:moveTo>
                  <a:pt x="3670" y="0"/>
                </a:moveTo>
                <a:lnTo>
                  <a:pt x="0" y="78047"/>
                </a:lnTo>
                <a:lnTo>
                  <a:pt x="29956" y="49298"/>
                </a:lnTo>
                <a:lnTo>
                  <a:pt x="17516" y="11353"/>
                </a:lnTo>
                <a:lnTo>
                  <a:pt x="3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26345" y="1953176"/>
            <a:ext cx="51435" cy="73025"/>
          </a:xfrm>
          <a:custGeom>
            <a:avLst/>
            <a:gdLst/>
            <a:ahLst/>
            <a:cxnLst/>
            <a:rect l="l" t="t" r="r" b="b"/>
            <a:pathLst>
              <a:path w="51435" h="73025">
                <a:moveTo>
                  <a:pt x="50857" y="0"/>
                </a:moveTo>
                <a:lnTo>
                  <a:pt x="0" y="65473"/>
                </a:lnTo>
                <a:lnTo>
                  <a:pt x="28550" y="72716"/>
                </a:lnTo>
                <a:lnTo>
                  <a:pt x="50857" y="37945"/>
                </a:lnTo>
                <a:lnTo>
                  <a:pt x="50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54896" y="2210491"/>
            <a:ext cx="81915" cy="42545"/>
          </a:xfrm>
          <a:custGeom>
            <a:avLst/>
            <a:gdLst/>
            <a:ahLst/>
            <a:cxnLst/>
            <a:rect l="l" t="t" r="r" b="b"/>
            <a:pathLst>
              <a:path w="81914" h="42544">
                <a:moveTo>
                  <a:pt x="81386" y="0"/>
                </a:moveTo>
                <a:lnTo>
                  <a:pt x="0" y="21261"/>
                </a:lnTo>
                <a:lnTo>
                  <a:pt x="6196" y="42276"/>
                </a:lnTo>
                <a:lnTo>
                  <a:pt x="54241" y="35747"/>
                </a:lnTo>
                <a:lnTo>
                  <a:pt x="81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72080" y="2335879"/>
            <a:ext cx="174092" cy="971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53581" y="2411741"/>
            <a:ext cx="38735" cy="36195"/>
          </a:xfrm>
          <a:custGeom>
            <a:avLst/>
            <a:gdLst/>
            <a:ahLst/>
            <a:cxnLst/>
            <a:rect l="l" t="t" r="r" b="b"/>
            <a:pathLst>
              <a:path w="38735" h="36194">
                <a:moveTo>
                  <a:pt x="22044" y="0"/>
                </a:moveTo>
                <a:lnTo>
                  <a:pt x="0" y="35999"/>
                </a:lnTo>
                <a:lnTo>
                  <a:pt x="38152" y="11839"/>
                </a:lnTo>
                <a:lnTo>
                  <a:pt x="220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79920" y="2662121"/>
            <a:ext cx="563925" cy="3890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52851" y="2620459"/>
            <a:ext cx="406081" cy="294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906016" y="365886"/>
            <a:ext cx="55016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More Realistic:</a:t>
            </a:r>
            <a:r>
              <a:rPr dirty="0"/>
              <a:t> </a:t>
            </a:r>
            <a:r>
              <a:rPr dirty="0" spc="-5"/>
              <a:t>Logistics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842568" y="3193491"/>
            <a:ext cx="6906259" cy="3152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0295">
              <a:lnSpc>
                <a:spcPts val="2070"/>
              </a:lnSpc>
              <a:spcBef>
                <a:spcPts val="100"/>
              </a:spcBef>
            </a:pPr>
            <a:r>
              <a:rPr dirty="0" sz="1800" spc="-5" i="1">
                <a:solidFill>
                  <a:srgbClr val="FF0000"/>
                </a:solidFill>
                <a:latin typeface="Times New Roman"/>
                <a:cs typeface="Times New Roman"/>
              </a:rPr>
              <a:t>(:action</a:t>
            </a:r>
            <a:r>
              <a:rPr dirty="0" sz="1800" spc="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load-box-on-truck-in-city</a:t>
            </a:r>
            <a:endParaRPr sz="1800">
              <a:latin typeface="Times New Roman"/>
              <a:cs typeface="Times New Roman"/>
            </a:endParaRPr>
          </a:p>
          <a:p>
            <a:pPr marL="1847850">
              <a:lnSpc>
                <a:spcPts val="1960"/>
              </a:lnSpc>
            </a:pPr>
            <a:r>
              <a:rPr dirty="0" sz="1800" spc="-5" i="1">
                <a:solidFill>
                  <a:srgbClr val="FF0000"/>
                </a:solidFill>
                <a:latin typeface="Times New Roman"/>
                <a:cs typeface="Times New Roman"/>
              </a:rPr>
              <a:t>:parameters </a:t>
            </a:r>
            <a:r>
              <a:rPr dirty="0" sz="1800" spc="-5" i="1">
                <a:latin typeface="Times New Roman"/>
                <a:cs typeface="Times New Roman"/>
              </a:rPr>
              <a:t>(</a:t>
            </a:r>
            <a:r>
              <a:rPr dirty="0" sz="1800" spc="-5" i="1">
                <a:solidFill>
                  <a:srgbClr val="0000FF"/>
                </a:solidFill>
                <a:latin typeface="Times New Roman"/>
                <a:cs typeface="Times New Roman"/>
              </a:rPr>
              <a:t>?b </a:t>
            </a:r>
            <a:r>
              <a:rPr dirty="0" sz="1800" i="1">
                <a:latin typeface="Times New Roman"/>
                <a:cs typeface="Times New Roman"/>
              </a:rPr>
              <a:t>- box </a:t>
            </a:r>
            <a:r>
              <a:rPr dirty="0" sz="1800" i="1">
                <a:solidFill>
                  <a:srgbClr val="0000FF"/>
                </a:solidFill>
                <a:latin typeface="Times New Roman"/>
                <a:cs typeface="Times New Roman"/>
              </a:rPr>
              <a:t>?t </a:t>
            </a:r>
            <a:r>
              <a:rPr dirty="0" sz="1800" i="1">
                <a:latin typeface="Times New Roman"/>
                <a:cs typeface="Times New Roman"/>
              </a:rPr>
              <a:t>- truck </a:t>
            </a:r>
            <a:r>
              <a:rPr dirty="0" sz="1800" i="1">
                <a:solidFill>
                  <a:srgbClr val="0000FF"/>
                </a:solidFill>
                <a:latin typeface="Times New Roman"/>
                <a:cs typeface="Times New Roman"/>
              </a:rPr>
              <a:t>?c </a:t>
            </a:r>
            <a:r>
              <a:rPr dirty="0" sz="1800" i="1">
                <a:latin typeface="Times New Roman"/>
                <a:cs typeface="Times New Roman"/>
              </a:rPr>
              <a:t>–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city)</a:t>
            </a:r>
            <a:endParaRPr sz="1800">
              <a:latin typeface="Times New Roman"/>
              <a:cs typeface="Times New Roman"/>
            </a:endParaRPr>
          </a:p>
          <a:p>
            <a:pPr marL="1847850">
              <a:lnSpc>
                <a:spcPts val="1945"/>
              </a:lnSpc>
            </a:pPr>
            <a:r>
              <a:rPr dirty="0" sz="1800" spc="-10" i="1">
                <a:solidFill>
                  <a:srgbClr val="FF0000"/>
                </a:solidFill>
                <a:latin typeface="Times New Roman"/>
                <a:cs typeface="Times New Roman"/>
              </a:rPr>
              <a:t>:precondition </a:t>
            </a:r>
            <a:r>
              <a:rPr dirty="0" sz="1800" spc="-5" i="1">
                <a:latin typeface="Times New Roman"/>
                <a:cs typeface="Times New Roman"/>
              </a:rPr>
              <a:t>(and (BIn </a:t>
            </a:r>
            <a:r>
              <a:rPr dirty="0" sz="1800" i="1">
                <a:solidFill>
                  <a:srgbClr val="0000FF"/>
                </a:solidFill>
                <a:latin typeface="Times New Roman"/>
                <a:cs typeface="Times New Roman"/>
              </a:rPr>
              <a:t>?b ?c</a:t>
            </a:r>
            <a:r>
              <a:rPr dirty="0" sz="1800" i="1">
                <a:latin typeface="Times New Roman"/>
                <a:cs typeface="Times New Roman"/>
              </a:rPr>
              <a:t>) </a:t>
            </a:r>
            <a:r>
              <a:rPr dirty="0" sz="1800" spc="-5" i="1">
                <a:latin typeface="Times New Roman"/>
                <a:cs typeface="Times New Roman"/>
              </a:rPr>
              <a:t>(TIn </a:t>
            </a:r>
            <a:r>
              <a:rPr dirty="0" sz="1800" i="1">
                <a:solidFill>
                  <a:srgbClr val="0000FF"/>
                </a:solidFill>
                <a:latin typeface="Times New Roman"/>
                <a:cs typeface="Times New Roman"/>
              </a:rPr>
              <a:t>?t</a:t>
            </a:r>
            <a:r>
              <a:rPr dirty="0" sz="1800" spc="4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10" i="1">
                <a:solidFill>
                  <a:srgbClr val="0000FF"/>
                </a:solidFill>
                <a:latin typeface="Times New Roman"/>
                <a:cs typeface="Times New Roman"/>
              </a:rPr>
              <a:t>?c</a:t>
            </a:r>
            <a:r>
              <a:rPr dirty="0" sz="1800" spc="-10" i="1">
                <a:latin typeface="Times New Roman"/>
                <a:cs typeface="Times New Roman"/>
              </a:rPr>
              <a:t>))</a:t>
            </a:r>
            <a:endParaRPr sz="1800">
              <a:latin typeface="Times New Roman"/>
              <a:cs typeface="Times New Roman"/>
            </a:endParaRPr>
          </a:p>
          <a:p>
            <a:pPr marL="1847850">
              <a:lnSpc>
                <a:spcPts val="2050"/>
              </a:lnSpc>
            </a:pPr>
            <a:r>
              <a:rPr dirty="0" sz="1800" i="1">
                <a:solidFill>
                  <a:srgbClr val="FF0000"/>
                </a:solidFill>
                <a:latin typeface="Times New Roman"/>
                <a:cs typeface="Times New Roman"/>
              </a:rPr>
              <a:t>:effect </a:t>
            </a:r>
            <a:r>
              <a:rPr dirty="0" sz="1800" spc="-5" i="1">
                <a:latin typeface="Times New Roman"/>
                <a:cs typeface="Times New Roman"/>
              </a:rPr>
              <a:t>(and </a:t>
            </a:r>
            <a:r>
              <a:rPr dirty="0" sz="1800" spc="-10" i="1">
                <a:latin typeface="Times New Roman"/>
                <a:cs typeface="Times New Roman"/>
              </a:rPr>
              <a:t>(On </a:t>
            </a:r>
            <a:r>
              <a:rPr dirty="0" sz="1800" i="1">
                <a:solidFill>
                  <a:srgbClr val="0000FF"/>
                </a:solidFill>
                <a:latin typeface="Times New Roman"/>
                <a:cs typeface="Times New Roman"/>
              </a:rPr>
              <a:t>?b ?t</a:t>
            </a:r>
            <a:r>
              <a:rPr dirty="0" sz="1800" i="1">
                <a:latin typeface="Times New Roman"/>
                <a:cs typeface="Times New Roman"/>
              </a:rPr>
              <a:t>) </a:t>
            </a:r>
            <a:r>
              <a:rPr dirty="0" sz="1800" spc="-5" i="1">
                <a:latin typeface="Times New Roman"/>
                <a:cs typeface="Times New Roman"/>
              </a:rPr>
              <a:t>(not (BIn </a:t>
            </a:r>
            <a:r>
              <a:rPr dirty="0" sz="1800" i="1">
                <a:solidFill>
                  <a:srgbClr val="0000FF"/>
                </a:solidFill>
                <a:latin typeface="Times New Roman"/>
                <a:cs typeface="Times New Roman"/>
              </a:rPr>
              <a:t>?b</a:t>
            </a:r>
            <a:r>
              <a:rPr dirty="0" sz="1800" spc="1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10" i="1">
                <a:solidFill>
                  <a:srgbClr val="0000FF"/>
                </a:solidFill>
                <a:latin typeface="Times New Roman"/>
                <a:cs typeface="Times New Roman"/>
              </a:rPr>
              <a:t>?c</a:t>
            </a:r>
            <a:r>
              <a:rPr dirty="0" sz="1800" spc="-10" i="1">
                <a:latin typeface="Times New Roman"/>
                <a:cs typeface="Times New Roman"/>
              </a:rPr>
              <a:t>))))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2800"/>
              </a:lnSpc>
              <a:spcBef>
                <a:spcPts val="154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Can instantiate problems for any domain</a:t>
            </a:r>
            <a:r>
              <a:rPr dirty="0" sz="2400" spc="1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ts val="3340"/>
              </a:lnSpc>
              <a:tabLst>
                <a:tab pos="756285" algn="l"/>
                <a:tab pos="3168015" algn="l"/>
                <a:tab pos="5500370" algn="l"/>
              </a:tabLst>
            </a:pPr>
            <a:r>
              <a:rPr dirty="0" sz="2850" spc="10">
                <a:latin typeface="Times New Roman"/>
                <a:cs typeface="Times New Roman"/>
              </a:rPr>
              <a:t>-	</a:t>
            </a:r>
            <a:r>
              <a:rPr dirty="0" sz="2400">
                <a:latin typeface="Arial"/>
                <a:cs typeface="Arial"/>
              </a:rPr>
              <a:t>3 trucks:	2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planes:	</a:t>
            </a:r>
            <a:r>
              <a:rPr dirty="0" sz="2400">
                <a:latin typeface="Arial"/>
                <a:cs typeface="Arial"/>
              </a:rPr>
              <a:t>3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boxes: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6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But wait… only one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truck can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move at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dirty="0" sz="2400" spc="-6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time???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9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No </a:t>
            </a:r>
            <a:r>
              <a:rPr dirty="0" sz="2400" spc="-20">
                <a:latin typeface="Arial"/>
                <a:cs typeface="Arial"/>
              </a:rPr>
              <a:t>concurrency, </a:t>
            </a:r>
            <a:r>
              <a:rPr dirty="0" sz="2400" spc="-5">
                <a:latin typeface="Arial"/>
                <a:cs typeface="Arial"/>
              </a:rPr>
              <a:t>no </a:t>
            </a:r>
            <a:r>
              <a:rPr dirty="0" sz="2400">
                <a:latin typeface="Arial"/>
                <a:cs typeface="Arial"/>
              </a:rPr>
              <a:t>time: </a:t>
            </a:r>
            <a:r>
              <a:rPr dirty="0" sz="2400" spc="5" b="1">
                <a:latin typeface="Arial"/>
                <a:cs typeface="Arial"/>
              </a:rPr>
              <a:t>will </a:t>
            </a:r>
            <a:r>
              <a:rPr dirty="0" sz="2400" spc="-5" b="1">
                <a:latin typeface="Arial"/>
                <a:cs typeface="Arial"/>
              </a:rPr>
              <a:t>FedEx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care?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97186" y="4924593"/>
            <a:ext cx="1088969" cy="235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545401" y="4957659"/>
            <a:ext cx="219127" cy="1563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859726" y="4957659"/>
            <a:ext cx="219127" cy="1563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170876" y="4954484"/>
            <a:ext cx="219127" cy="1563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34000" y="4926350"/>
            <a:ext cx="875105" cy="2324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366" y="513029"/>
            <a:ext cx="67373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Simple Mars Rover: Part</a:t>
            </a:r>
            <a:r>
              <a:rPr dirty="0" sz="4400" spc="-85"/>
              <a:t> </a:t>
            </a:r>
            <a:r>
              <a:rPr dirty="0" sz="4400"/>
              <a:t>III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244" y="1596897"/>
            <a:ext cx="789749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// </a:t>
            </a:r>
            <a:r>
              <a:rPr dirty="0" sz="1800" spc="-20">
                <a:latin typeface="Arial"/>
                <a:cs typeface="Arial"/>
              </a:rPr>
              <a:t>We </a:t>
            </a:r>
            <a:r>
              <a:rPr dirty="0" sz="1800" spc="-5">
                <a:latin typeface="Arial"/>
                <a:cs typeface="Arial"/>
              </a:rPr>
              <a:t>get a </a:t>
            </a:r>
            <a:r>
              <a:rPr dirty="0" sz="1800" spc="-10">
                <a:latin typeface="Arial"/>
                <a:cs typeface="Arial"/>
              </a:rPr>
              <a:t>reward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any picture taken </a:t>
            </a:r>
            <a:r>
              <a:rPr dirty="0" sz="1800" spc="-10">
                <a:latin typeface="Arial"/>
                <a:cs typeface="Arial"/>
              </a:rPr>
              <a:t>within </a:t>
            </a:r>
            <a:r>
              <a:rPr dirty="0" sz="1800" spc="-5">
                <a:latin typeface="Arial"/>
                <a:cs typeface="Arial"/>
              </a:rPr>
              <a:t>picture box error</a:t>
            </a:r>
            <a:r>
              <a:rPr dirty="0" sz="1800" spc="1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bounds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// </a:t>
            </a:r>
            <a:r>
              <a:rPr dirty="0" sz="1800" spc="-5">
                <a:latin typeface="Arial"/>
                <a:cs typeface="Arial"/>
              </a:rPr>
              <a:t>and </a:t>
            </a:r>
            <a:r>
              <a:rPr dirty="0" sz="1800">
                <a:latin typeface="Arial"/>
                <a:cs typeface="Arial"/>
              </a:rPr>
              <a:t>the time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limit.</a:t>
            </a:r>
            <a:endParaRPr sz="1800">
              <a:latin typeface="Arial"/>
              <a:cs typeface="Arial"/>
            </a:endParaRPr>
          </a:p>
          <a:p>
            <a:pPr marL="1116965" marR="2948940" indent="-11049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reward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5">
                <a:latin typeface="Arial"/>
                <a:cs typeface="Arial"/>
              </a:rPr>
              <a:t>if (snapPicture ^ </a:t>
            </a:r>
            <a:r>
              <a:rPr dirty="0" sz="1800">
                <a:latin typeface="Arial"/>
                <a:cs typeface="Arial"/>
              </a:rPr>
              <a:t>(time &lt;= </a:t>
            </a:r>
            <a:r>
              <a:rPr dirty="0" sz="1800" spc="-5">
                <a:latin typeface="Arial"/>
                <a:cs typeface="Arial"/>
              </a:rPr>
              <a:t>MAX_TIME))  then sum_{?p </a:t>
            </a:r>
            <a:r>
              <a:rPr dirty="0" sz="1800">
                <a:latin typeface="Arial"/>
                <a:cs typeface="Arial"/>
              </a:rPr>
              <a:t>: </a:t>
            </a:r>
            <a:r>
              <a:rPr dirty="0" sz="1800" spc="-5">
                <a:latin typeface="Arial"/>
                <a:cs typeface="Arial"/>
              </a:rPr>
              <a:t>picture-point}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[</a:t>
            </a:r>
            <a:endParaRPr sz="1800">
              <a:latin typeface="Arial"/>
              <a:cs typeface="Arial"/>
            </a:endParaRPr>
          </a:p>
          <a:p>
            <a:pPr marL="143446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((xPos </a:t>
            </a:r>
            <a:r>
              <a:rPr dirty="0" sz="1800">
                <a:latin typeface="Arial"/>
                <a:cs typeface="Arial"/>
              </a:rPr>
              <a:t>&gt;= </a:t>
            </a:r>
            <a:r>
              <a:rPr dirty="0" sz="1800" spc="-5">
                <a:latin typeface="Arial"/>
                <a:cs typeface="Arial"/>
              </a:rPr>
              <a:t>PICT_XPOS(?p)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PICT_ERROR_ALLOW(?p))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^ </a:t>
            </a:r>
            <a:r>
              <a:rPr dirty="0" sz="1800" spc="-10">
                <a:latin typeface="Arial"/>
                <a:cs typeface="Arial"/>
              </a:rPr>
              <a:t>(xPos </a:t>
            </a:r>
            <a:r>
              <a:rPr dirty="0" sz="1800">
                <a:latin typeface="Arial"/>
                <a:cs typeface="Arial"/>
              </a:rPr>
              <a:t>&lt;= </a:t>
            </a:r>
            <a:r>
              <a:rPr dirty="0" sz="1800" spc="-5">
                <a:latin typeface="Arial"/>
                <a:cs typeface="Arial"/>
              </a:rPr>
              <a:t>PICT_XPOS(?p) </a:t>
            </a:r>
            <a:r>
              <a:rPr dirty="0" sz="1800">
                <a:latin typeface="Arial"/>
                <a:cs typeface="Arial"/>
              </a:rPr>
              <a:t>+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PICT_ERROR_ALLOW(?p))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9085" y="3517772"/>
            <a:ext cx="648843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734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^ </a:t>
            </a:r>
            <a:r>
              <a:rPr dirty="0" sz="1800" spc="-10">
                <a:latin typeface="Arial"/>
                <a:cs typeface="Arial"/>
              </a:rPr>
              <a:t>(yPos </a:t>
            </a:r>
            <a:r>
              <a:rPr dirty="0" sz="1800">
                <a:latin typeface="Arial"/>
                <a:cs typeface="Arial"/>
              </a:rPr>
              <a:t>&gt;= </a:t>
            </a:r>
            <a:r>
              <a:rPr dirty="0" sz="1800" spc="-5">
                <a:latin typeface="Arial"/>
                <a:cs typeface="Arial"/>
              </a:rPr>
              <a:t>PICT_YPOS(?p)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PICT_ERROR_ALLOW(?p))</a:t>
            </a:r>
            <a:endParaRPr sz="1800">
              <a:latin typeface="Arial"/>
              <a:cs typeface="Arial"/>
            </a:endParaRPr>
          </a:p>
          <a:p>
            <a:pPr marL="419734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^ </a:t>
            </a:r>
            <a:r>
              <a:rPr dirty="0" sz="1800" spc="-10">
                <a:latin typeface="Arial"/>
                <a:cs typeface="Arial"/>
              </a:rPr>
              <a:t>(yPos </a:t>
            </a:r>
            <a:r>
              <a:rPr dirty="0" sz="1800">
                <a:latin typeface="Arial"/>
                <a:cs typeface="Arial"/>
              </a:rPr>
              <a:t>&lt;= </a:t>
            </a:r>
            <a:r>
              <a:rPr dirty="0" sz="1800" spc="-5">
                <a:latin typeface="Arial"/>
                <a:cs typeface="Arial"/>
              </a:rPr>
              <a:t>PICT_YPOS(?p) </a:t>
            </a:r>
            <a:r>
              <a:rPr dirty="0" sz="1800">
                <a:latin typeface="Arial"/>
                <a:cs typeface="Arial"/>
              </a:rPr>
              <a:t>+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PICT_ERROR_ALLOW(?p)))</a:t>
            </a:r>
            <a:endParaRPr sz="1800">
              <a:latin typeface="Arial"/>
              <a:cs typeface="Arial"/>
            </a:endParaRPr>
          </a:p>
          <a:p>
            <a:pPr marL="12700" marR="417195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then </a:t>
            </a:r>
            <a:r>
              <a:rPr dirty="0" sz="1800" spc="-15">
                <a:latin typeface="Arial"/>
                <a:cs typeface="Arial"/>
              </a:rPr>
              <a:t>PICT_VALUE(?p)  </a:t>
            </a:r>
            <a:r>
              <a:rPr dirty="0" sz="1800" spc="-5">
                <a:latin typeface="Arial"/>
                <a:cs typeface="Arial"/>
              </a:rPr>
              <a:t>else </a:t>
            </a:r>
            <a:r>
              <a:rPr dirty="0" sz="1800">
                <a:latin typeface="Arial"/>
                <a:cs typeface="Arial"/>
              </a:rPr>
              <a:t>0.0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6101" y="4615053"/>
            <a:ext cx="887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else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0.0;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244" y="5164073"/>
            <a:ext cx="2757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state-action-constraints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14800" y="4195064"/>
            <a:ext cx="3319779" cy="935990"/>
          </a:xfrm>
          <a:custGeom>
            <a:avLst/>
            <a:gdLst/>
            <a:ahLst/>
            <a:cxnLst/>
            <a:rect l="l" t="t" r="r" b="b"/>
            <a:pathLst>
              <a:path w="3319779" h="935989">
                <a:moveTo>
                  <a:pt x="3205099" y="249936"/>
                </a:moveTo>
                <a:lnTo>
                  <a:pt x="114300" y="249936"/>
                </a:lnTo>
                <a:lnTo>
                  <a:pt x="69812" y="258919"/>
                </a:lnTo>
                <a:lnTo>
                  <a:pt x="33480" y="283416"/>
                </a:lnTo>
                <a:lnTo>
                  <a:pt x="8983" y="319748"/>
                </a:lnTo>
                <a:lnTo>
                  <a:pt x="0" y="364236"/>
                </a:lnTo>
                <a:lnTo>
                  <a:pt x="0" y="821436"/>
                </a:lnTo>
                <a:lnTo>
                  <a:pt x="8983" y="865923"/>
                </a:lnTo>
                <a:lnTo>
                  <a:pt x="33480" y="902255"/>
                </a:lnTo>
                <a:lnTo>
                  <a:pt x="69812" y="926752"/>
                </a:lnTo>
                <a:lnTo>
                  <a:pt x="114300" y="935736"/>
                </a:lnTo>
                <a:lnTo>
                  <a:pt x="3205099" y="935736"/>
                </a:lnTo>
                <a:lnTo>
                  <a:pt x="3249660" y="926752"/>
                </a:lnTo>
                <a:lnTo>
                  <a:pt x="3286029" y="902255"/>
                </a:lnTo>
                <a:lnTo>
                  <a:pt x="3310540" y="865923"/>
                </a:lnTo>
                <a:lnTo>
                  <a:pt x="3319526" y="821436"/>
                </a:lnTo>
                <a:lnTo>
                  <a:pt x="3319526" y="364236"/>
                </a:lnTo>
                <a:lnTo>
                  <a:pt x="3310540" y="319748"/>
                </a:lnTo>
                <a:lnTo>
                  <a:pt x="3286029" y="283416"/>
                </a:lnTo>
                <a:lnTo>
                  <a:pt x="3249660" y="258919"/>
                </a:lnTo>
                <a:lnTo>
                  <a:pt x="3205099" y="249936"/>
                </a:lnTo>
                <a:close/>
              </a:path>
              <a:path w="3319779" h="935989">
                <a:moveTo>
                  <a:pt x="2076958" y="0"/>
                </a:moveTo>
                <a:lnTo>
                  <a:pt x="1936369" y="249936"/>
                </a:lnTo>
                <a:lnTo>
                  <a:pt x="2766186" y="249936"/>
                </a:lnTo>
                <a:lnTo>
                  <a:pt x="207695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14800" y="4195064"/>
            <a:ext cx="3319779" cy="935990"/>
          </a:xfrm>
          <a:custGeom>
            <a:avLst/>
            <a:gdLst/>
            <a:ahLst/>
            <a:cxnLst/>
            <a:rect l="l" t="t" r="r" b="b"/>
            <a:pathLst>
              <a:path w="3319779" h="935989">
                <a:moveTo>
                  <a:pt x="0" y="364236"/>
                </a:moveTo>
                <a:lnTo>
                  <a:pt x="8983" y="319748"/>
                </a:lnTo>
                <a:lnTo>
                  <a:pt x="33480" y="283416"/>
                </a:lnTo>
                <a:lnTo>
                  <a:pt x="69812" y="258919"/>
                </a:lnTo>
                <a:lnTo>
                  <a:pt x="114300" y="249936"/>
                </a:lnTo>
                <a:lnTo>
                  <a:pt x="1936369" y="249936"/>
                </a:lnTo>
                <a:lnTo>
                  <a:pt x="2076958" y="0"/>
                </a:lnTo>
                <a:lnTo>
                  <a:pt x="2766186" y="249936"/>
                </a:lnTo>
                <a:lnTo>
                  <a:pt x="3205099" y="249936"/>
                </a:lnTo>
                <a:lnTo>
                  <a:pt x="3249660" y="258919"/>
                </a:lnTo>
                <a:lnTo>
                  <a:pt x="3286029" y="283416"/>
                </a:lnTo>
                <a:lnTo>
                  <a:pt x="3310540" y="319748"/>
                </a:lnTo>
                <a:lnTo>
                  <a:pt x="3319526" y="364236"/>
                </a:lnTo>
                <a:lnTo>
                  <a:pt x="3319526" y="535686"/>
                </a:lnTo>
                <a:lnTo>
                  <a:pt x="3319526" y="821436"/>
                </a:lnTo>
                <a:lnTo>
                  <a:pt x="3310540" y="865923"/>
                </a:lnTo>
                <a:lnTo>
                  <a:pt x="3286029" y="902255"/>
                </a:lnTo>
                <a:lnTo>
                  <a:pt x="3249660" y="926752"/>
                </a:lnTo>
                <a:lnTo>
                  <a:pt x="3205099" y="935736"/>
                </a:lnTo>
                <a:lnTo>
                  <a:pt x="2766186" y="935736"/>
                </a:lnTo>
                <a:lnTo>
                  <a:pt x="1936369" y="935736"/>
                </a:lnTo>
                <a:lnTo>
                  <a:pt x="114300" y="935736"/>
                </a:lnTo>
                <a:lnTo>
                  <a:pt x="69812" y="926752"/>
                </a:lnTo>
                <a:lnTo>
                  <a:pt x="33480" y="902255"/>
                </a:lnTo>
                <a:lnTo>
                  <a:pt x="8983" y="865923"/>
                </a:lnTo>
                <a:lnTo>
                  <a:pt x="0" y="821436"/>
                </a:lnTo>
                <a:lnTo>
                  <a:pt x="0" y="535686"/>
                </a:lnTo>
                <a:lnTo>
                  <a:pt x="0" y="3642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08700" y="5130800"/>
            <a:ext cx="3035300" cy="876300"/>
          </a:xfrm>
          <a:custGeom>
            <a:avLst/>
            <a:gdLst/>
            <a:ahLst/>
            <a:cxnLst/>
            <a:rect l="l" t="t" r="r" b="b"/>
            <a:pathLst>
              <a:path w="3035300" h="876300">
                <a:moveTo>
                  <a:pt x="1264666" y="685800"/>
                </a:moveTo>
                <a:lnTo>
                  <a:pt x="505841" y="685800"/>
                </a:lnTo>
                <a:lnTo>
                  <a:pt x="754760" y="875919"/>
                </a:lnTo>
                <a:lnTo>
                  <a:pt x="1264666" y="685800"/>
                </a:lnTo>
                <a:close/>
              </a:path>
              <a:path w="3035300" h="876300">
                <a:moveTo>
                  <a:pt x="2921000" y="0"/>
                </a:moveTo>
                <a:lnTo>
                  <a:pt x="114300" y="0"/>
                </a:lnTo>
                <a:lnTo>
                  <a:pt x="69812" y="8983"/>
                </a:lnTo>
                <a:lnTo>
                  <a:pt x="33480" y="33480"/>
                </a:lnTo>
                <a:lnTo>
                  <a:pt x="8983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3" y="615987"/>
                </a:lnTo>
                <a:lnTo>
                  <a:pt x="33480" y="652319"/>
                </a:lnTo>
                <a:lnTo>
                  <a:pt x="69812" y="676816"/>
                </a:lnTo>
                <a:lnTo>
                  <a:pt x="114300" y="685800"/>
                </a:lnTo>
                <a:lnTo>
                  <a:pt x="2921000" y="685800"/>
                </a:lnTo>
                <a:lnTo>
                  <a:pt x="2965487" y="676816"/>
                </a:lnTo>
                <a:lnTo>
                  <a:pt x="3001819" y="652319"/>
                </a:lnTo>
                <a:lnTo>
                  <a:pt x="3026316" y="615987"/>
                </a:lnTo>
                <a:lnTo>
                  <a:pt x="3035300" y="571500"/>
                </a:lnTo>
                <a:lnTo>
                  <a:pt x="3035300" y="114300"/>
                </a:lnTo>
                <a:lnTo>
                  <a:pt x="3026316" y="69812"/>
                </a:lnTo>
                <a:lnTo>
                  <a:pt x="3001819" y="33480"/>
                </a:lnTo>
                <a:lnTo>
                  <a:pt x="2965487" y="8983"/>
                </a:lnTo>
                <a:lnTo>
                  <a:pt x="29210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08700" y="5130800"/>
            <a:ext cx="3035300" cy="876300"/>
          </a:xfrm>
          <a:custGeom>
            <a:avLst/>
            <a:gdLst/>
            <a:ahLst/>
            <a:cxnLst/>
            <a:rect l="l" t="t" r="r" b="b"/>
            <a:pathLst>
              <a:path w="3035300" h="8763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505841" y="0"/>
                </a:lnTo>
                <a:lnTo>
                  <a:pt x="1264666" y="0"/>
                </a:lnTo>
                <a:lnTo>
                  <a:pt x="2921000" y="0"/>
                </a:lnTo>
                <a:lnTo>
                  <a:pt x="2965487" y="8983"/>
                </a:lnTo>
                <a:lnTo>
                  <a:pt x="3001819" y="33480"/>
                </a:lnTo>
                <a:lnTo>
                  <a:pt x="3026316" y="69812"/>
                </a:lnTo>
                <a:lnTo>
                  <a:pt x="3035300" y="114300"/>
                </a:lnTo>
                <a:lnTo>
                  <a:pt x="3035300" y="400050"/>
                </a:lnTo>
                <a:lnTo>
                  <a:pt x="3035300" y="571500"/>
                </a:lnTo>
                <a:lnTo>
                  <a:pt x="3026316" y="615987"/>
                </a:lnTo>
                <a:lnTo>
                  <a:pt x="3001819" y="652319"/>
                </a:lnTo>
                <a:lnTo>
                  <a:pt x="2965487" y="676816"/>
                </a:lnTo>
                <a:lnTo>
                  <a:pt x="2921000" y="685800"/>
                </a:lnTo>
                <a:lnTo>
                  <a:pt x="1264666" y="685800"/>
                </a:lnTo>
                <a:lnTo>
                  <a:pt x="754760" y="875919"/>
                </a:lnTo>
                <a:lnTo>
                  <a:pt x="505841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40005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14825" y="4506290"/>
            <a:ext cx="4474210" cy="98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54114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Reward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all pictures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taken</a:t>
            </a:r>
            <a:endParaRPr sz="1800">
              <a:latin typeface="Arial"/>
              <a:cs typeface="Arial"/>
            </a:endParaRPr>
          </a:p>
          <a:p>
            <a:pPr algn="ctr" marR="1536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within </a:t>
            </a:r>
            <a:r>
              <a:rPr dirty="0" sz="1800" spc="-5">
                <a:latin typeface="Arial"/>
                <a:cs typeface="Arial"/>
              </a:rPr>
              <a:t>bounding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box!</a:t>
            </a:r>
            <a:endParaRPr sz="1800">
              <a:latin typeface="Arial"/>
              <a:cs typeface="Arial"/>
            </a:endParaRPr>
          </a:p>
          <a:p>
            <a:pPr marL="216281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latin typeface="Arial"/>
                <a:cs typeface="Arial"/>
              </a:rPr>
              <a:t>Cannot move and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take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7244" y="5466689"/>
            <a:ext cx="7783195" cy="1094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205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picture </a:t>
            </a:r>
            <a:r>
              <a:rPr dirty="0" sz="1800">
                <a:latin typeface="Arial"/>
                <a:cs typeface="Arial"/>
              </a:rPr>
              <a:t>at </a:t>
            </a:r>
            <a:r>
              <a:rPr dirty="0" sz="1800" spc="-5">
                <a:latin typeface="Arial"/>
                <a:cs typeface="Arial"/>
              </a:rPr>
              <a:t>same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ts val="2050"/>
              </a:lnSpc>
            </a:pPr>
            <a:r>
              <a:rPr dirty="0" sz="1800">
                <a:latin typeface="Arial"/>
                <a:cs typeface="Arial"/>
              </a:rPr>
              <a:t>// </a:t>
            </a:r>
            <a:r>
              <a:rPr dirty="0" sz="1800" spc="-5">
                <a:latin typeface="Arial"/>
                <a:cs typeface="Arial"/>
              </a:rPr>
              <a:t>Cannot snap a picture and move </a:t>
            </a:r>
            <a:r>
              <a:rPr dirty="0" sz="1800">
                <a:latin typeface="Arial"/>
                <a:cs typeface="Arial"/>
              </a:rPr>
              <a:t>at the </a:t>
            </a:r>
            <a:r>
              <a:rPr dirty="0" sz="1800" spc="-5">
                <a:latin typeface="Arial"/>
                <a:cs typeface="Arial"/>
              </a:rPr>
              <a:t>same</a:t>
            </a:r>
            <a:r>
              <a:rPr dirty="0" sz="1800">
                <a:latin typeface="Arial"/>
                <a:cs typeface="Arial"/>
              </a:rPr>
              <a:t> time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dirty="0" sz="1800" spc="-5">
                <a:solidFill>
                  <a:srgbClr val="C00000"/>
                </a:solidFill>
                <a:latin typeface="Arial"/>
                <a:cs typeface="Arial"/>
              </a:rPr>
              <a:t>snapPicture </a:t>
            </a:r>
            <a:r>
              <a:rPr dirty="0" sz="1800">
                <a:solidFill>
                  <a:srgbClr val="C00000"/>
                </a:solidFill>
                <a:latin typeface="Arial"/>
                <a:cs typeface="Arial"/>
              </a:rPr>
              <a:t>=&gt; </a:t>
            </a:r>
            <a:r>
              <a:rPr dirty="0" sz="1800" spc="-5">
                <a:solidFill>
                  <a:srgbClr val="C00000"/>
                </a:solidFill>
                <a:latin typeface="Arial"/>
                <a:cs typeface="Arial"/>
              </a:rPr>
              <a:t>((xMove </a:t>
            </a:r>
            <a:r>
              <a:rPr dirty="0" sz="1800">
                <a:solidFill>
                  <a:srgbClr val="C00000"/>
                </a:solidFill>
                <a:latin typeface="Arial"/>
                <a:cs typeface="Arial"/>
              </a:rPr>
              <a:t>== </a:t>
            </a:r>
            <a:r>
              <a:rPr dirty="0" sz="1800" spc="-5">
                <a:solidFill>
                  <a:srgbClr val="C00000"/>
                </a:solidFill>
                <a:latin typeface="Arial"/>
                <a:cs typeface="Arial"/>
              </a:rPr>
              <a:t>0.0) ^ (yMove </a:t>
            </a:r>
            <a:r>
              <a:rPr dirty="0" sz="1800">
                <a:solidFill>
                  <a:srgbClr val="C00000"/>
                </a:solidFill>
                <a:latin typeface="Arial"/>
                <a:cs typeface="Arial"/>
              </a:rPr>
              <a:t>==</a:t>
            </a:r>
            <a:r>
              <a:rPr dirty="0" sz="1800" spc="4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C00000"/>
                </a:solidFill>
                <a:latin typeface="Arial"/>
                <a:cs typeface="Arial"/>
              </a:rPr>
              <a:t>0.0));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182" y="316433"/>
            <a:ext cx="739520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How to Think About</a:t>
            </a:r>
            <a:r>
              <a:rPr dirty="0" spc="50"/>
              <a:t> </a:t>
            </a:r>
            <a:r>
              <a:rPr dirty="0" spc="-5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1786"/>
            <a:ext cx="7898765" cy="4297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Transition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distribution </a:t>
            </a: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stochastic</a:t>
            </a:r>
            <a:r>
              <a:rPr dirty="0" sz="2800" spc="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program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Similar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BLOG (Milch, Russell, </a:t>
            </a:r>
            <a:r>
              <a:rPr dirty="0" sz="2400">
                <a:latin typeface="Arial"/>
                <a:cs typeface="Arial"/>
              </a:rPr>
              <a:t>et </a:t>
            </a:r>
            <a:r>
              <a:rPr dirty="0" sz="2400" spc="-5">
                <a:latin typeface="Arial"/>
                <a:cs typeface="Arial"/>
              </a:rPr>
              <a:t>al), IBAL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(Pfeffer)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Leaves </a:t>
            </a:r>
            <a:r>
              <a:rPr dirty="0" sz="2400">
                <a:latin typeface="Arial"/>
                <a:cs typeface="Arial"/>
              </a:rPr>
              <a:t>of programs are </a:t>
            </a:r>
            <a:r>
              <a:rPr dirty="0" sz="2400" spc="-5">
                <a:latin typeface="Arial"/>
                <a:cs typeface="Arial"/>
              </a:rPr>
              <a:t>distributions</a:t>
            </a:r>
            <a:endParaRPr sz="2400">
              <a:latin typeface="Arial"/>
              <a:cs typeface="Arial"/>
            </a:endParaRPr>
          </a:p>
          <a:p>
            <a:pPr lvl="2" marL="1155700" marR="961390" indent="-228600">
              <a:lnSpc>
                <a:spcPct val="8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Think of SPUDD / </a:t>
            </a:r>
            <a:r>
              <a:rPr dirty="0" sz="2000" spc="-5">
                <a:latin typeface="Arial"/>
                <a:cs typeface="Arial"/>
              </a:rPr>
              <a:t>Sym. </a:t>
            </a:r>
            <a:r>
              <a:rPr dirty="0" sz="2000">
                <a:latin typeface="Arial"/>
                <a:cs typeface="Arial"/>
              </a:rPr>
              <a:t>Perseus decision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diagrams  as having Bernoulli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leaves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 i="1">
                <a:solidFill>
                  <a:srgbClr val="333399"/>
                </a:solidFill>
                <a:latin typeface="Arial"/>
                <a:cs typeface="Arial"/>
              </a:rPr>
              <a:t>Procedural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specification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of sampling</a:t>
            </a:r>
            <a:r>
              <a:rPr dirty="0" sz="2800" spc="5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process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Use intermediate DBN variables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storage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E.g., </a:t>
            </a:r>
            <a:r>
              <a:rPr dirty="0" sz="2400" spc="-5">
                <a:latin typeface="Arial"/>
                <a:cs typeface="Arial"/>
              </a:rPr>
              <a:t>drawing a distance measurement in</a:t>
            </a:r>
            <a:r>
              <a:rPr dirty="0" sz="2400" spc="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robotics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b="1">
                <a:latin typeface="Arial"/>
                <a:cs typeface="Arial"/>
              </a:rPr>
              <a:t>boolean </a:t>
            </a:r>
            <a:r>
              <a:rPr dirty="0" sz="2000" i="1">
                <a:latin typeface="Arial"/>
                <a:cs typeface="Arial"/>
              </a:rPr>
              <a:t>Noise </a:t>
            </a:r>
            <a:r>
              <a:rPr dirty="0" sz="2000">
                <a:latin typeface="Arial"/>
                <a:cs typeface="Arial"/>
              </a:rPr>
              <a:t>:= sample from </a:t>
            </a:r>
            <a:r>
              <a:rPr dirty="0" sz="2000">
                <a:solidFill>
                  <a:srgbClr val="009999"/>
                </a:solidFill>
                <a:latin typeface="Arial"/>
                <a:cs typeface="Arial"/>
              </a:rPr>
              <a:t>Bernoulli</a:t>
            </a:r>
            <a:r>
              <a:rPr dirty="0" sz="2000" spc="-11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9999"/>
                </a:solidFill>
                <a:latin typeface="Arial"/>
                <a:cs typeface="Arial"/>
              </a:rPr>
              <a:t>(.1)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b="1">
                <a:latin typeface="Arial"/>
                <a:cs typeface="Arial"/>
              </a:rPr>
              <a:t>real </a:t>
            </a:r>
            <a:r>
              <a:rPr dirty="0" sz="2000" i="1">
                <a:latin typeface="Arial"/>
                <a:cs typeface="Arial"/>
              </a:rPr>
              <a:t>Measurement </a:t>
            </a:r>
            <a:r>
              <a:rPr dirty="0" sz="2000">
                <a:latin typeface="Arial"/>
                <a:cs typeface="Arial"/>
              </a:rPr>
              <a:t>:= If (</a:t>
            </a:r>
            <a:r>
              <a:rPr dirty="0" sz="2000" i="1">
                <a:latin typeface="Arial"/>
                <a:cs typeface="Arial"/>
              </a:rPr>
              <a:t>Noise </a:t>
            </a:r>
            <a:r>
              <a:rPr dirty="0" sz="2000">
                <a:latin typeface="Arial"/>
                <a:cs typeface="Arial"/>
              </a:rPr>
              <a:t>==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true)</a:t>
            </a:r>
            <a:endParaRPr sz="2000">
              <a:latin typeface="Arial"/>
              <a:cs typeface="Arial"/>
            </a:endParaRPr>
          </a:p>
          <a:p>
            <a:pPr lvl="3" marL="1612900" indent="-228600">
              <a:lnSpc>
                <a:spcPct val="100000"/>
              </a:lnSpc>
              <a:spcBef>
                <a:spcPts val="10"/>
              </a:spcBef>
              <a:buChar char="–"/>
              <a:tabLst>
                <a:tab pos="1613535" algn="l"/>
              </a:tabLst>
            </a:pPr>
            <a:r>
              <a:rPr dirty="0" sz="1800" spc="-5">
                <a:latin typeface="Arial"/>
                <a:cs typeface="Arial"/>
              </a:rPr>
              <a:t>Then sample </a:t>
            </a:r>
            <a:r>
              <a:rPr dirty="0" sz="1800">
                <a:latin typeface="Arial"/>
                <a:cs typeface="Arial"/>
              </a:rPr>
              <a:t>from </a:t>
            </a:r>
            <a:r>
              <a:rPr dirty="0" sz="1800" spc="-5">
                <a:solidFill>
                  <a:srgbClr val="0000FF"/>
                </a:solidFill>
                <a:latin typeface="Arial"/>
                <a:cs typeface="Arial"/>
              </a:rPr>
              <a:t>Uniform(0,</a:t>
            </a:r>
            <a:r>
              <a:rPr dirty="0" sz="1800" spc="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"/>
                <a:cs typeface="Arial"/>
              </a:rPr>
              <a:t>10)</a:t>
            </a:r>
            <a:endParaRPr sz="1800">
              <a:latin typeface="Arial"/>
              <a:cs typeface="Arial"/>
            </a:endParaRPr>
          </a:p>
          <a:p>
            <a:pPr lvl="3" marL="1612900" indent="-228600">
              <a:lnSpc>
                <a:spcPct val="100000"/>
              </a:lnSpc>
              <a:buChar char="–"/>
              <a:tabLst>
                <a:tab pos="1613535" algn="l"/>
              </a:tabLst>
            </a:pPr>
            <a:r>
              <a:rPr dirty="0" sz="1800" spc="-5">
                <a:latin typeface="Arial"/>
                <a:cs typeface="Arial"/>
              </a:rPr>
              <a:t>Else sample </a:t>
            </a:r>
            <a:r>
              <a:rPr dirty="0" sz="1800">
                <a:latin typeface="Arial"/>
                <a:cs typeface="Arial"/>
              </a:rPr>
              <a:t>from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Normal(true-distance,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r>
              <a:rPr dirty="0" baseline="25462" sz="1800" spc="-15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baseline="25462"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3200" y="4814823"/>
            <a:ext cx="2133600" cy="1372235"/>
          </a:xfrm>
          <a:custGeom>
            <a:avLst/>
            <a:gdLst/>
            <a:ahLst/>
            <a:cxnLst/>
            <a:rect l="l" t="t" r="r" b="b"/>
            <a:pathLst>
              <a:path w="2133600" h="1372235">
                <a:moveTo>
                  <a:pt x="0" y="1371663"/>
                </a:moveTo>
                <a:lnTo>
                  <a:pt x="25131" y="1364540"/>
                </a:lnTo>
                <a:lnTo>
                  <a:pt x="56427" y="1359000"/>
                </a:lnTo>
                <a:lnTo>
                  <a:pt x="93056" y="1354293"/>
                </a:lnTo>
                <a:lnTo>
                  <a:pt x="134183" y="1349669"/>
                </a:lnTo>
                <a:lnTo>
                  <a:pt x="178975" y="1344379"/>
                </a:lnTo>
                <a:lnTo>
                  <a:pt x="226600" y="1337673"/>
                </a:lnTo>
                <a:lnTo>
                  <a:pt x="276225" y="1328801"/>
                </a:lnTo>
                <a:lnTo>
                  <a:pt x="327015" y="1317012"/>
                </a:lnTo>
                <a:lnTo>
                  <a:pt x="378139" y="1301558"/>
                </a:lnTo>
                <a:lnTo>
                  <a:pt x="428763" y="1281689"/>
                </a:lnTo>
                <a:lnTo>
                  <a:pt x="478055" y="1256655"/>
                </a:lnTo>
                <a:lnTo>
                  <a:pt x="525180" y="1225706"/>
                </a:lnTo>
                <a:lnTo>
                  <a:pt x="569306" y="1188092"/>
                </a:lnTo>
                <a:lnTo>
                  <a:pt x="609600" y="1143063"/>
                </a:lnTo>
                <a:lnTo>
                  <a:pt x="648329" y="1081600"/>
                </a:lnTo>
                <a:lnTo>
                  <a:pt x="667139" y="1043606"/>
                </a:lnTo>
                <a:lnTo>
                  <a:pt x="685610" y="1001421"/>
                </a:lnTo>
                <a:lnTo>
                  <a:pt x="703763" y="955536"/>
                </a:lnTo>
                <a:lnTo>
                  <a:pt x="721619" y="906440"/>
                </a:lnTo>
                <a:lnTo>
                  <a:pt x="739200" y="854621"/>
                </a:lnTo>
                <a:lnTo>
                  <a:pt x="756529" y="800570"/>
                </a:lnTo>
                <a:lnTo>
                  <a:pt x="773627" y="744775"/>
                </a:lnTo>
                <a:lnTo>
                  <a:pt x="790516" y="687725"/>
                </a:lnTo>
                <a:lnTo>
                  <a:pt x="807218" y="629910"/>
                </a:lnTo>
                <a:lnTo>
                  <a:pt x="823754" y="571819"/>
                </a:lnTo>
                <a:lnTo>
                  <a:pt x="840147" y="513941"/>
                </a:lnTo>
                <a:lnTo>
                  <a:pt x="856418" y="456765"/>
                </a:lnTo>
                <a:lnTo>
                  <a:pt x="872589" y="400782"/>
                </a:lnTo>
                <a:lnTo>
                  <a:pt x="888682" y="346479"/>
                </a:lnTo>
                <a:lnTo>
                  <a:pt x="904719" y="294346"/>
                </a:lnTo>
                <a:lnTo>
                  <a:pt x="920721" y="244872"/>
                </a:lnTo>
                <a:lnTo>
                  <a:pt x="936711" y="198547"/>
                </a:lnTo>
                <a:lnTo>
                  <a:pt x="952710" y="155859"/>
                </a:lnTo>
                <a:lnTo>
                  <a:pt x="968741" y="117299"/>
                </a:lnTo>
                <a:lnTo>
                  <a:pt x="1000982" y="54516"/>
                </a:lnTo>
                <a:lnTo>
                  <a:pt x="1033610" y="14112"/>
                </a:lnTo>
                <a:lnTo>
                  <a:pt x="1066800" y="0"/>
                </a:lnTo>
                <a:lnTo>
                  <a:pt x="1083411" y="3902"/>
                </a:lnTo>
                <a:lnTo>
                  <a:pt x="1115893" y="32544"/>
                </a:lnTo>
                <a:lnTo>
                  <a:pt x="1147583" y="85671"/>
                </a:lnTo>
                <a:lnTo>
                  <a:pt x="1178716" y="159333"/>
                </a:lnTo>
                <a:lnTo>
                  <a:pt x="1194148" y="202629"/>
                </a:lnTo>
                <a:lnTo>
                  <a:pt x="1209529" y="249576"/>
                </a:lnTo>
                <a:lnTo>
                  <a:pt x="1224888" y="299680"/>
                </a:lnTo>
                <a:lnTo>
                  <a:pt x="1240256" y="352448"/>
                </a:lnTo>
                <a:lnTo>
                  <a:pt x="1255662" y="407384"/>
                </a:lnTo>
                <a:lnTo>
                  <a:pt x="1271135" y="463996"/>
                </a:lnTo>
                <a:lnTo>
                  <a:pt x="1286704" y="521788"/>
                </a:lnTo>
                <a:lnTo>
                  <a:pt x="1302399" y="580268"/>
                </a:lnTo>
                <a:lnTo>
                  <a:pt x="1318250" y="638940"/>
                </a:lnTo>
                <a:lnTo>
                  <a:pt x="1334286" y="697312"/>
                </a:lnTo>
                <a:lnTo>
                  <a:pt x="1350536" y="754887"/>
                </a:lnTo>
                <a:lnTo>
                  <a:pt x="1367030" y="811174"/>
                </a:lnTo>
                <a:lnTo>
                  <a:pt x="1383798" y="865677"/>
                </a:lnTo>
                <a:lnTo>
                  <a:pt x="1400868" y="917903"/>
                </a:lnTo>
                <a:lnTo>
                  <a:pt x="1418271" y="967357"/>
                </a:lnTo>
                <a:lnTo>
                  <a:pt x="1436035" y="1013546"/>
                </a:lnTo>
                <a:lnTo>
                  <a:pt x="1454191" y="1055975"/>
                </a:lnTo>
                <a:lnTo>
                  <a:pt x="1472767" y="1094150"/>
                </a:lnTo>
                <a:lnTo>
                  <a:pt x="1491794" y="1127577"/>
                </a:lnTo>
                <a:lnTo>
                  <a:pt x="1548585" y="1197788"/>
                </a:lnTo>
                <a:lnTo>
                  <a:pt x="1588941" y="1232881"/>
                </a:lnTo>
                <a:lnTo>
                  <a:pt x="1631797" y="1261732"/>
                </a:lnTo>
                <a:lnTo>
                  <a:pt x="1676584" y="1285028"/>
                </a:lnTo>
                <a:lnTo>
                  <a:pt x="1722731" y="1303459"/>
                </a:lnTo>
                <a:lnTo>
                  <a:pt x="1769668" y="1317713"/>
                </a:lnTo>
                <a:lnTo>
                  <a:pt x="1816826" y="1328479"/>
                </a:lnTo>
                <a:lnTo>
                  <a:pt x="1863633" y="1336445"/>
                </a:lnTo>
                <a:lnTo>
                  <a:pt x="1909521" y="1342301"/>
                </a:lnTo>
                <a:lnTo>
                  <a:pt x="1953918" y="1346733"/>
                </a:lnTo>
                <a:lnTo>
                  <a:pt x="1996255" y="1350432"/>
                </a:lnTo>
                <a:lnTo>
                  <a:pt x="2035962" y="1354086"/>
                </a:lnTo>
                <a:lnTo>
                  <a:pt x="2072468" y="1358384"/>
                </a:lnTo>
                <a:lnTo>
                  <a:pt x="2105204" y="1364013"/>
                </a:lnTo>
                <a:lnTo>
                  <a:pt x="2133600" y="1371663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09409" y="621466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9864" y="6214668"/>
            <a:ext cx="278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75078" y="5390794"/>
            <a:ext cx="393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i="1">
                <a:latin typeface="Arial"/>
                <a:cs typeface="Arial"/>
              </a:rPr>
              <a:t>n</a:t>
            </a:r>
            <a:r>
              <a:rPr dirty="0" sz="1800" spc="-5" i="1">
                <a:latin typeface="Arial"/>
                <a:cs typeface="Arial"/>
              </a:rPr>
              <a:t>ce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538912" y="4814823"/>
          <a:ext cx="2148205" cy="1386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838200"/>
                <a:gridCol w="838200"/>
                <a:gridCol w="228600"/>
              </a:tblGrid>
              <a:tr h="106686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ct val="100000"/>
                        </a:lnSpc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true-dista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FF"/>
                      </a:solidFill>
                      <a:prstDash val="solid"/>
                    </a:lnR>
                    <a:lnB w="285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FF"/>
                      </a:solidFill>
                      <a:prstDash val="solid"/>
                    </a:lnL>
                    <a:lnB w="28575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52400" y="5235575"/>
            <a:ext cx="3352800" cy="1470025"/>
          </a:xfrm>
          <a:custGeom>
            <a:avLst/>
            <a:gdLst/>
            <a:ahLst/>
            <a:cxnLst/>
            <a:rect l="l" t="t" r="r" b="b"/>
            <a:pathLst>
              <a:path w="3352800" h="1470025">
                <a:moveTo>
                  <a:pt x="3149600" y="250825"/>
                </a:moveTo>
                <a:lnTo>
                  <a:pt x="203200" y="250825"/>
                </a:lnTo>
                <a:lnTo>
                  <a:pt x="156610" y="256189"/>
                </a:lnTo>
                <a:lnTo>
                  <a:pt x="113840" y="271470"/>
                </a:lnTo>
                <a:lnTo>
                  <a:pt x="76111" y="295451"/>
                </a:lnTo>
                <a:lnTo>
                  <a:pt x="44642" y="326915"/>
                </a:lnTo>
                <a:lnTo>
                  <a:pt x="20654" y="364643"/>
                </a:lnTo>
                <a:lnTo>
                  <a:pt x="5367" y="407419"/>
                </a:lnTo>
                <a:lnTo>
                  <a:pt x="0" y="454025"/>
                </a:lnTo>
                <a:lnTo>
                  <a:pt x="0" y="1266825"/>
                </a:lnTo>
                <a:lnTo>
                  <a:pt x="5367" y="1313414"/>
                </a:lnTo>
                <a:lnTo>
                  <a:pt x="20654" y="1356184"/>
                </a:lnTo>
                <a:lnTo>
                  <a:pt x="44642" y="1393913"/>
                </a:lnTo>
                <a:lnTo>
                  <a:pt x="76111" y="1425382"/>
                </a:lnTo>
                <a:lnTo>
                  <a:pt x="113840" y="1449370"/>
                </a:lnTo>
                <a:lnTo>
                  <a:pt x="156610" y="1464657"/>
                </a:lnTo>
                <a:lnTo>
                  <a:pt x="203200" y="1470025"/>
                </a:lnTo>
                <a:lnTo>
                  <a:pt x="3149600" y="1470025"/>
                </a:lnTo>
                <a:lnTo>
                  <a:pt x="3196205" y="1464657"/>
                </a:lnTo>
                <a:lnTo>
                  <a:pt x="3238981" y="1449370"/>
                </a:lnTo>
                <a:lnTo>
                  <a:pt x="3276709" y="1425382"/>
                </a:lnTo>
                <a:lnTo>
                  <a:pt x="3308173" y="1393913"/>
                </a:lnTo>
                <a:lnTo>
                  <a:pt x="3332154" y="1356184"/>
                </a:lnTo>
                <a:lnTo>
                  <a:pt x="3347435" y="1313414"/>
                </a:lnTo>
                <a:lnTo>
                  <a:pt x="3352800" y="1266825"/>
                </a:lnTo>
                <a:lnTo>
                  <a:pt x="3352800" y="454025"/>
                </a:lnTo>
                <a:lnTo>
                  <a:pt x="3347435" y="407419"/>
                </a:lnTo>
                <a:lnTo>
                  <a:pt x="3332154" y="364643"/>
                </a:lnTo>
                <a:lnTo>
                  <a:pt x="3308173" y="326915"/>
                </a:lnTo>
                <a:lnTo>
                  <a:pt x="3276709" y="295451"/>
                </a:lnTo>
                <a:lnTo>
                  <a:pt x="3238981" y="271470"/>
                </a:lnTo>
                <a:lnTo>
                  <a:pt x="3196205" y="256189"/>
                </a:lnTo>
                <a:lnTo>
                  <a:pt x="3149600" y="250825"/>
                </a:lnTo>
                <a:close/>
              </a:path>
              <a:path w="3352800" h="1470025">
                <a:moveTo>
                  <a:pt x="1223899" y="0"/>
                </a:moveTo>
                <a:lnTo>
                  <a:pt x="558800" y="250825"/>
                </a:lnTo>
                <a:lnTo>
                  <a:pt x="1397000" y="250825"/>
                </a:lnTo>
                <a:lnTo>
                  <a:pt x="122389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2400" y="5235575"/>
            <a:ext cx="3352800" cy="1470025"/>
          </a:xfrm>
          <a:custGeom>
            <a:avLst/>
            <a:gdLst/>
            <a:ahLst/>
            <a:cxnLst/>
            <a:rect l="l" t="t" r="r" b="b"/>
            <a:pathLst>
              <a:path w="3352800" h="1470025">
                <a:moveTo>
                  <a:pt x="0" y="454025"/>
                </a:moveTo>
                <a:lnTo>
                  <a:pt x="5367" y="407419"/>
                </a:lnTo>
                <a:lnTo>
                  <a:pt x="20654" y="364643"/>
                </a:lnTo>
                <a:lnTo>
                  <a:pt x="44642" y="326915"/>
                </a:lnTo>
                <a:lnTo>
                  <a:pt x="76111" y="295451"/>
                </a:lnTo>
                <a:lnTo>
                  <a:pt x="113840" y="271470"/>
                </a:lnTo>
                <a:lnTo>
                  <a:pt x="156610" y="256189"/>
                </a:lnTo>
                <a:lnTo>
                  <a:pt x="203200" y="250825"/>
                </a:lnTo>
                <a:lnTo>
                  <a:pt x="558800" y="250825"/>
                </a:lnTo>
                <a:lnTo>
                  <a:pt x="1223899" y="0"/>
                </a:lnTo>
                <a:lnTo>
                  <a:pt x="1397000" y="250825"/>
                </a:lnTo>
                <a:lnTo>
                  <a:pt x="3149600" y="250825"/>
                </a:lnTo>
                <a:lnTo>
                  <a:pt x="3196205" y="256189"/>
                </a:lnTo>
                <a:lnTo>
                  <a:pt x="3238981" y="271470"/>
                </a:lnTo>
                <a:lnTo>
                  <a:pt x="3276709" y="295451"/>
                </a:lnTo>
                <a:lnTo>
                  <a:pt x="3308173" y="326915"/>
                </a:lnTo>
                <a:lnTo>
                  <a:pt x="3332154" y="364643"/>
                </a:lnTo>
                <a:lnTo>
                  <a:pt x="3347435" y="407419"/>
                </a:lnTo>
                <a:lnTo>
                  <a:pt x="3352800" y="454025"/>
                </a:lnTo>
                <a:lnTo>
                  <a:pt x="3352800" y="758825"/>
                </a:lnTo>
                <a:lnTo>
                  <a:pt x="3352800" y="1266825"/>
                </a:lnTo>
                <a:lnTo>
                  <a:pt x="3347435" y="1313414"/>
                </a:lnTo>
                <a:lnTo>
                  <a:pt x="3332154" y="1356184"/>
                </a:lnTo>
                <a:lnTo>
                  <a:pt x="3308173" y="1393913"/>
                </a:lnTo>
                <a:lnTo>
                  <a:pt x="3276709" y="1425382"/>
                </a:lnTo>
                <a:lnTo>
                  <a:pt x="3238981" y="1449370"/>
                </a:lnTo>
                <a:lnTo>
                  <a:pt x="3196205" y="1464657"/>
                </a:lnTo>
                <a:lnTo>
                  <a:pt x="3149600" y="1470025"/>
                </a:lnTo>
                <a:lnTo>
                  <a:pt x="1397000" y="1470025"/>
                </a:lnTo>
                <a:lnTo>
                  <a:pt x="558800" y="1470025"/>
                </a:lnTo>
                <a:lnTo>
                  <a:pt x="203200" y="1470025"/>
                </a:lnTo>
                <a:lnTo>
                  <a:pt x="156610" y="1464657"/>
                </a:lnTo>
                <a:lnTo>
                  <a:pt x="113840" y="1449370"/>
                </a:lnTo>
                <a:lnTo>
                  <a:pt x="76111" y="1425382"/>
                </a:lnTo>
                <a:lnTo>
                  <a:pt x="44642" y="1393913"/>
                </a:lnTo>
                <a:lnTo>
                  <a:pt x="20654" y="1356184"/>
                </a:lnTo>
                <a:lnTo>
                  <a:pt x="5367" y="1313414"/>
                </a:lnTo>
                <a:lnTo>
                  <a:pt x="0" y="1266825"/>
                </a:lnTo>
                <a:lnTo>
                  <a:pt x="0" y="758825"/>
                </a:lnTo>
                <a:lnTo>
                  <a:pt x="0" y="454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2813" y="5573979"/>
            <a:ext cx="293243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254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Convenient </a:t>
            </a:r>
            <a:r>
              <a:rPr dirty="0" sz="1800" spc="-15">
                <a:latin typeface="Arial"/>
                <a:cs typeface="Arial"/>
              </a:rPr>
              <a:t>way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write  </a:t>
            </a:r>
            <a:r>
              <a:rPr dirty="0" sz="1800" spc="-5">
                <a:latin typeface="Arial"/>
                <a:cs typeface="Arial"/>
              </a:rPr>
              <a:t>complex mixture models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and  </a:t>
            </a:r>
            <a:r>
              <a:rPr dirty="0" sz="1800" spc="-5">
                <a:latin typeface="Arial"/>
                <a:cs typeface="Arial"/>
              </a:rPr>
              <a:t>conditional distributions that  occur in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practice!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7677" y="482930"/>
            <a:ext cx="36328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RDDL Recap</a:t>
            </a:r>
            <a:r>
              <a:rPr dirty="0" sz="4400" spc="-65"/>
              <a:t> </a:t>
            </a:r>
            <a:r>
              <a:rPr dirty="0" sz="4400"/>
              <a:t>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399919"/>
            <a:ext cx="7791450" cy="482219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Everything is a fluent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(parameterized</a:t>
            </a:r>
            <a:r>
              <a:rPr dirty="0" sz="2400" spc="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variable)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State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fluents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Observation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fluents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2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partially observed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domains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34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Action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fluents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 spc="-5">
                <a:latin typeface="Arial"/>
                <a:cs typeface="Arial"/>
              </a:rPr>
              <a:t>supports factored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concurrency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3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Intermediate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fluents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2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 spc="-5">
                <a:latin typeface="Arial"/>
                <a:cs typeface="Arial"/>
              </a:rPr>
              <a:t>derived predicates, correlated effects,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2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Constant </a:t>
            </a:r>
            <a:r>
              <a:rPr dirty="0" sz="2000" spc="-5">
                <a:latin typeface="Arial"/>
                <a:cs typeface="Arial"/>
              </a:rPr>
              <a:t>nonfluents </a:t>
            </a:r>
            <a:r>
              <a:rPr dirty="0" sz="2000">
                <a:latin typeface="Arial"/>
                <a:cs typeface="Arial"/>
              </a:rPr>
              <a:t>(general constants, topology </a:t>
            </a:r>
            <a:r>
              <a:rPr dirty="0" sz="2000" spc="-5">
                <a:latin typeface="Arial"/>
                <a:cs typeface="Arial"/>
              </a:rPr>
              <a:t>relations,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…)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Flexible fluent</a:t>
            </a:r>
            <a:r>
              <a:rPr dirty="0" sz="2400" spc="4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Binary (predicate)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fluents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Multi-valued (enumerated)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fluents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Integer and continuous fluents (from PDDL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2.1)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954" y="360629"/>
            <a:ext cx="37884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RDDL Recap</a:t>
            </a:r>
            <a:r>
              <a:rPr dirty="0" sz="4400" spc="-65"/>
              <a:t> </a:t>
            </a:r>
            <a:r>
              <a:rPr dirty="0" sz="4400"/>
              <a:t>II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pc="-5"/>
              <a:t>Semantics is </a:t>
            </a:r>
            <a:r>
              <a:rPr dirty="0"/>
              <a:t>ground </a:t>
            </a:r>
            <a:r>
              <a:rPr dirty="0" spc="-5"/>
              <a:t>DBN / Influence</a:t>
            </a:r>
            <a:r>
              <a:rPr dirty="0" spc="60"/>
              <a:t> </a:t>
            </a:r>
            <a:r>
              <a:rPr dirty="0" spc="-5"/>
              <a:t>Diagram</a:t>
            </a: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Unambiguous specification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transition</a:t>
            </a:r>
            <a:r>
              <a:rPr dirty="0" sz="2400" spc="1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semantics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9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Supports unrestricted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concurrency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Naturally supports independent exogenous</a:t>
            </a:r>
            <a:r>
              <a:rPr dirty="0" sz="2400" spc="1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events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pc="-5">
                <a:solidFill>
                  <a:srgbClr val="333399"/>
                </a:solidFill>
              </a:rPr>
              <a:t>General </a:t>
            </a:r>
            <a:r>
              <a:rPr dirty="0">
                <a:solidFill>
                  <a:srgbClr val="333399"/>
                </a:solidFill>
              </a:rPr>
              <a:t>expressions </a:t>
            </a:r>
            <a:r>
              <a:rPr dirty="0" spc="-5">
                <a:solidFill>
                  <a:srgbClr val="333399"/>
                </a:solidFill>
              </a:rPr>
              <a:t>in </a:t>
            </a:r>
            <a:r>
              <a:rPr dirty="0">
                <a:solidFill>
                  <a:srgbClr val="333399"/>
                </a:solidFill>
              </a:rPr>
              <a:t>transition /</a:t>
            </a:r>
            <a:r>
              <a:rPr dirty="0" spc="20">
                <a:solidFill>
                  <a:srgbClr val="333399"/>
                </a:solidFill>
              </a:rPr>
              <a:t> </a:t>
            </a:r>
            <a:r>
              <a:rPr dirty="0" spc="-5">
                <a:solidFill>
                  <a:srgbClr val="333399"/>
                </a:solidFill>
              </a:rPr>
              <a:t>reward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444" y="3757040"/>
            <a:ext cx="5564505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299720" algn="l"/>
              </a:tabLst>
            </a:pPr>
            <a:r>
              <a:rPr dirty="0" sz="2400" spc="-5">
                <a:latin typeface="Arial"/>
                <a:cs typeface="Arial"/>
              </a:rPr>
              <a:t>Logical expressions </a:t>
            </a:r>
            <a:r>
              <a:rPr dirty="0" sz="2400" spc="5">
                <a:latin typeface="Arial"/>
                <a:cs typeface="Arial"/>
              </a:rPr>
              <a:t>(</a:t>
            </a:r>
            <a:r>
              <a:rPr dirty="0" sz="2400" spc="5">
                <a:latin typeface="Symbol"/>
                <a:cs typeface="Symbol"/>
              </a:rPr>
              <a:t></a:t>
            </a:r>
            <a:r>
              <a:rPr dirty="0" sz="2400" spc="5">
                <a:latin typeface="Arial"/>
                <a:cs typeface="Arial"/>
              </a:rPr>
              <a:t>, </a:t>
            </a:r>
            <a:r>
              <a:rPr dirty="0" sz="2400">
                <a:latin typeface="Symbol"/>
                <a:cs typeface="Symbol"/>
              </a:rPr>
              <a:t></a:t>
            </a:r>
            <a:r>
              <a:rPr dirty="0" sz="2400">
                <a:latin typeface="Arial"/>
                <a:cs typeface="Arial"/>
              </a:rPr>
              <a:t>, </a:t>
            </a:r>
            <a:r>
              <a:rPr dirty="0" sz="2400" spc="-5">
                <a:latin typeface="Symbol"/>
                <a:cs typeface="Symbol"/>
              </a:rPr>
              <a:t></a:t>
            </a:r>
            <a:r>
              <a:rPr dirty="0" sz="2400" spc="-5">
                <a:latin typeface="Arial"/>
                <a:cs typeface="Arial"/>
              </a:rPr>
              <a:t>, </a:t>
            </a:r>
            <a:r>
              <a:rPr dirty="0" sz="2400" spc="-5">
                <a:latin typeface="Symbol"/>
                <a:cs typeface="Symbol"/>
              </a:rPr>
              <a:t></a:t>
            </a:r>
            <a:r>
              <a:rPr dirty="0" sz="2400" spc="-5">
                <a:latin typeface="Arial"/>
                <a:cs typeface="Arial"/>
              </a:rPr>
              <a:t>, </a:t>
            </a:r>
            <a:r>
              <a:rPr dirty="0" sz="2400">
                <a:latin typeface="Symbol"/>
                <a:cs typeface="Symbol"/>
              </a:rPr>
              <a:t>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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299720" algn="l"/>
              </a:tabLst>
            </a:pPr>
            <a:r>
              <a:rPr dirty="0" sz="2400">
                <a:latin typeface="Arial"/>
                <a:cs typeface="Arial"/>
              </a:rPr>
              <a:t>Arithmetic </a:t>
            </a:r>
            <a:r>
              <a:rPr dirty="0" sz="2400" spc="-10">
                <a:latin typeface="Arial"/>
                <a:cs typeface="Arial"/>
              </a:rPr>
              <a:t>expressions </a:t>
            </a:r>
            <a:r>
              <a:rPr dirty="0" sz="2400">
                <a:latin typeface="Arial"/>
                <a:cs typeface="Arial"/>
              </a:rPr>
              <a:t>(+,−,*, /, </a:t>
            </a:r>
            <a:r>
              <a:rPr dirty="0" sz="2400" spc="-5">
                <a:latin typeface="Symbol"/>
                <a:cs typeface="Symbol"/>
              </a:rPr>
              <a:t></a:t>
            </a:r>
            <a:r>
              <a:rPr dirty="0" baseline="-20833" sz="2400" spc="-7">
                <a:latin typeface="Arial"/>
                <a:cs typeface="Arial"/>
              </a:rPr>
              <a:t>x</a:t>
            </a:r>
            <a:r>
              <a:rPr dirty="0" sz="2400" spc="-5">
                <a:latin typeface="Arial"/>
                <a:cs typeface="Arial"/>
              </a:rPr>
              <a:t>,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Symbol"/>
                <a:cs typeface="Symbol"/>
              </a:rPr>
              <a:t></a:t>
            </a:r>
            <a:r>
              <a:rPr dirty="0" baseline="-20833" sz="2400" spc="-7">
                <a:latin typeface="Arial"/>
                <a:cs typeface="Arial"/>
              </a:rPr>
              <a:t>x</a:t>
            </a:r>
            <a:r>
              <a:rPr dirty="0" sz="2400" spc="-5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4634929"/>
            <a:ext cx="7616190" cy="134302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299720" algn="l"/>
              </a:tabLst>
            </a:pPr>
            <a:r>
              <a:rPr dirty="0" sz="2400" spc="-5">
                <a:latin typeface="Arial"/>
                <a:cs typeface="Arial"/>
              </a:rPr>
              <a:t>In/dis/equality </a:t>
            </a:r>
            <a:r>
              <a:rPr dirty="0" sz="2400">
                <a:latin typeface="Arial"/>
                <a:cs typeface="Arial"/>
              </a:rPr>
              <a:t>comparison </a:t>
            </a:r>
            <a:r>
              <a:rPr dirty="0" sz="2400" spc="-5">
                <a:latin typeface="Arial"/>
                <a:cs typeface="Arial"/>
              </a:rPr>
              <a:t>expressions </a:t>
            </a:r>
            <a:r>
              <a:rPr dirty="0" sz="2400">
                <a:latin typeface="Arial"/>
                <a:cs typeface="Arial"/>
              </a:rPr>
              <a:t>(=, </a:t>
            </a:r>
            <a:r>
              <a:rPr dirty="0" sz="2400">
                <a:latin typeface="Symbol"/>
                <a:cs typeface="Symbol"/>
              </a:rPr>
              <a:t></a:t>
            </a:r>
            <a:r>
              <a:rPr dirty="0" sz="2400">
                <a:latin typeface="Arial"/>
                <a:cs typeface="Arial"/>
              </a:rPr>
              <a:t>, &lt;,&gt;, </a:t>
            </a:r>
            <a:r>
              <a:rPr dirty="0" sz="2400">
                <a:latin typeface="Symbol"/>
                <a:cs typeface="Symbol"/>
              </a:rPr>
              <a:t>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10">
                <a:latin typeface="Symbol"/>
                <a:cs typeface="Symbol"/>
              </a:rPr>
              <a:t></a:t>
            </a:r>
            <a:r>
              <a:rPr dirty="0" sz="2400" spc="-1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299720" algn="l"/>
              </a:tabLst>
            </a:pPr>
            <a:r>
              <a:rPr dirty="0" sz="2400" spc="-5">
                <a:latin typeface="Arial"/>
                <a:cs typeface="Arial"/>
              </a:rPr>
              <a:t>Conditional expressions (if-then-else,</a:t>
            </a:r>
            <a:r>
              <a:rPr dirty="0" sz="2400" spc="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switch)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299720" algn="l"/>
              </a:tabLst>
            </a:pPr>
            <a:r>
              <a:rPr dirty="0" sz="2400" spc="-5">
                <a:latin typeface="Arial"/>
                <a:cs typeface="Arial"/>
              </a:rPr>
              <a:t>Basic probability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distributions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4" y="6012891"/>
            <a:ext cx="43199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latin typeface="Arial"/>
                <a:cs typeface="Arial"/>
              </a:rPr>
              <a:t>Bernoulli, Discrete, Normal,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Poisson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64248" y="3733800"/>
            <a:ext cx="2427605" cy="990600"/>
          </a:xfrm>
          <a:custGeom>
            <a:avLst/>
            <a:gdLst/>
            <a:ahLst/>
            <a:cxnLst/>
            <a:rect l="l" t="t" r="r" b="b"/>
            <a:pathLst>
              <a:path w="2427604" h="990600">
                <a:moveTo>
                  <a:pt x="2262251" y="0"/>
                </a:moveTo>
                <a:lnTo>
                  <a:pt x="382650" y="0"/>
                </a:lnTo>
                <a:lnTo>
                  <a:pt x="338759" y="5897"/>
                </a:lnTo>
                <a:lnTo>
                  <a:pt x="299320" y="22540"/>
                </a:lnTo>
                <a:lnTo>
                  <a:pt x="265906" y="48355"/>
                </a:lnTo>
                <a:lnTo>
                  <a:pt x="240091" y="81769"/>
                </a:lnTo>
                <a:lnTo>
                  <a:pt x="223448" y="121208"/>
                </a:lnTo>
                <a:lnTo>
                  <a:pt x="217550" y="165100"/>
                </a:lnTo>
                <a:lnTo>
                  <a:pt x="0" y="301625"/>
                </a:lnTo>
                <a:lnTo>
                  <a:pt x="217550" y="412750"/>
                </a:lnTo>
                <a:lnTo>
                  <a:pt x="217550" y="825500"/>
                </a:lnTo>
                <a:lnTo>
                  <a:pt x="223448" y="869391"/>
                </a:lnTo>
                <a:lnTo>
                  <a:pt x="240091" y="908830"/>
                </a:lnTo>
                <a:lnTo>
                  <a:pt x="265906" y="942244"/>
                </a:lnTo>
                <a:lnTo>
                  <a:pt x="299320" y="968059"/>
                </a:lnTo>
                <a:lnTo>
                  <a:pt x="338759" y="984702"/>
                </a:lnTo>
                <a:lnTo>
                  <a:pt x="382650" y="990600"/>
                </a:lnTo>
                <a:lnTo>
                  <a:pt x="2262251" y="990600"/>
                </a:lnTo>
                <a:lnTo>
                  <a:pt x="2306142" y="984702"/>
                </a:lnTo>
                <a:lnTo>
                  <a:pt x="2345581" y="968059"/>
                </a:lnTo>
                <a:lnTo>
                  <a:pt x="2378995" y="942244"/>
                </a:lnTo>
                <a:lnTo>
                  <a:pt x="2404810" y="908830"/>
                </a:lnTo>
                <a:lnTo>
                  <a:pt x="2421453" y="869391"/>
                </a:lnTo>
                <a:lnTo>
                  <a:pt x="2427351" y="825500"/>
                </a:lnTo>
                <a:lnTo>
                  <a:pt x="2427351" y="165100"/>
                </a:lnTo>
                <a:lnTo>
                  <a:pt x="2421453" y="121208"/>
                </a:lnTo>
                <a:lnTo>
                  <a:pt x="2404810" y="81769"/>
                </a:lnTo>
                <a:lnTo>
                  <a:pt x="2378995" y="48355"/>
                </a:lnTo>
                <a:lnTo>
                  <a:pt x="2345581" y="22540"/>
                </a:lnTo>
                <a:lnTo>
                  <a:pt x="2306142" y="5897"/>
                </a:lnTo>
                <a:lnTo>
                  <a:pt x="22622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64248" y="3733800"/>
            <a:ext cx="2427605" cy="990600"/>
          </a:xfrm>
          <a:custGeom>
            <a:avLst/>
            <a:gdLst/>
            <a:ahLst/>
            <a:cxnLst/>
            <a:rect l="l" t="t" r="r" b="b"/>
            <a:pathLst>
              <a:path w="2427604" h="990600">
                <a:moveTo>
                  <a:pt x="217550" y="165100"/>
                </a:moveTo>
                <a:lnTo>
                  <a:pt x="223448" y="121208"/>
                </a:lnTo>
                <a:lnTo>
                  <a:pt x="240091" y="81769"/>
                </a:lnTo>
                <a:lnTo>
                  <a:pt x="265906" y="48355"/>
                </a:lnTo>
                <a:lnTo>
                  <a:pt x="299320" y="22540"/>
                </a:lnTo>
                <a:lnTo>
                  <a:pt x="338759" y="5897"/>
                </a:lnTo>
                <a:lnTo>
                  <a:pt x="382650" y="0"/>
                </a:lnTo>
                <a:lnTo>
                  <a:pt x="585851" y="0"/>
                </a:lnTo>
                <a:lnTo>
                  <a:pt x="1138301" y="0"/>
                </a:lnTo>
                <a:lnTo>
                  <a:pt x="2262251" y="0"/>
                </a:lnTo>
                <a:lnTo>
                  <a:pt x="2306142" y="5897"/>
                </a:lnTo>
                <a:lnTo>
                  <a:pt x="2345581" y="22540"/>
                </a:lnTo>
                <a:lnTo>
                  <a:pt x="2378995" y="48355"/>
                </a:lnTo>
                <a:lnTo>
                  <a:pt x="2404810" y="81769"/>
                </a:lnTo>
                <a:lnTo>
                  <a:pt x="2421453" y="121208"/>
                </a:lnTo>
                <a:lnTo>
                  <a:pt x="2427351" y="165100"/>
                </a:lnTo>
                <a:lnTo>
                  <a:pt x="2427351" y="412750"/>
                </a:lnTo>
                <a:lnTo>
                  <a:pt x="2427351" y="825500"/>
                </a:lnTo>
                <a:lnTo>
                  <a:pt x="2421453" y="869391"/>
                </a:lnTo>
                <a:lnTo>
                  <a:pt x="2404810" y="908830"/>
                </a:lnTo>
                <a:lnTo>
                  <a:pt x="2378995" y="942244"/>
                </a:lnTo>
                <a:lnTo>
                  <a:pt x="2345581" y="968059"/>
                </a:lnTo>
                <a:lnTo>
                  <a:pt x="2306142" y="984702"/>
                </a:lnTo>
                <a:lnTo>
                  <a:pt x="2262251" y="990600"/>
                </a:lnTo>
                <a:lnTo>
                  <a:pt x="1138301" y="990600"/>
                </a:lnTo>
                <a:lnTo>
                  <a:pt x="585851" y="990600"/>
                </a:lnTo>
                <a:lnTo>
                  <a:pt x="382650" y="990600"/>
                </a:lnTo>
                <a:lnTo>
                  <a:pt x="338759" y="984702"/>
                </a:lnTo>
                <a:lnTo>
                  <a:pt x="299320" y="968059"/>
                </a:lnTo>
                <a:lnTo>
                  <a:pt x="265906" y="942244"/>
                </a:lnTo>
                <a:lnTo>
                  <a:pt x="240091" y="908830"/>
                </a:lnTo>
                <a:lnTo>
                  <a:pt x="223448" y="869391"/>
                </a:lnTo>
                <a:lnTo>
                  <a:pt x="217550" y="825500"/>
                </a:lnTo>
                <a:lnTo>
                  <a:pt x="217550" y="412750"/>
                </a:lnTo>
                <a:lnTo>
                  <a:pt x="0" y="301625"/>
                </a:lnTo>
                <a:lnTo>
                  <a:pt x="217550" y="165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967219" y="3809822"/>
            <a:ext cx="184150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Logical </a:t>
            </a:r>
            <a:r>
              <a:rPr dirty="0" sz="1800" spc="-30">
                <a:latin typeface="Arial"/>
                <a:cs typeface="Arial"/>
              </a:rPr>
              <a:t>expr. </a:t>
            </a:r>
            <a:r>
              <a:rPr dirty="0" sz="1800" spc="-5">
                <a:latin typeface="Arial"/>
                <a:cs typeface="Arial"/>
              </a:rPr>
              <a:t>{0,1}  so can use in  arithmetic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expr.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43600" y="5715000"/>
            <a:ext cx="3048000" cy="914400"/>
          </a:xfrm>
          <a:custGeom>
            <a:avLst/>
            <a:gdLst/>
            <a:ahLst/>
            <a:cxnLst/>
            <a:rect l="l" t="t" r="r" b="b"/>
            <a:pathLst>
              <a:path w="3048000" h="914400">
                <a:moveTo>
                  <a:pt x="2895600" y="0"/>
                </a:moveTo>
                <a:lnTo>
                  <a:pt x="152400" y="0"/>
                </a:lnTo>
                <a:lnTo>
                  <a:pt x="104217" y="7769"/>
                </a:lnTo>
                <a:lnTo>
                  <a:pt x="62380" y="29405"/>
                </a:lnTo>
                <a:lnTo>
                  <a:pt x="29394" y="62396"/>
                </a:lnTo>
                <a:lnTo>
                  <a:pt x="7766" y="104231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68"/>
                </a:lnTo>
                <a:lnTo>
                  <a:pt x="29394" y="852003"/>
                </a:lnTo>
                <a:lnTo>
                  <a:pt x="62380" y="884994"/>
                </a:lnTo>
                <a:lnTo>
                  <a:pt x="104217" y="906630"/>
                </a:lnTo>
                <a:lnTo>
                  <a:pt x="152400" y="914400"/>
                </a:lnTo>
                <a:lnTo>
                  <a:pt x="2895600" y="914400"/>
                </a:lnTo>
                <a:lnTo>
                  <a:pt x="2943782" y="906630"/>
                </a:lnTo>
                <a:lnTo>
                  <a:pt x="2985619" y="884994"/>
                </a:lnTo>
                <a:lnTo>
                  <a:pt x="3018605" y="852003"/>
                </a:lnTo>
                <a:lnTo>
                  <a:pt x="3040233" y="810168"/>
                </a:lnTo>
                <a:lnTo>
                  <a:pt x="3048000" y="762000"/>
                </a:lnTo>
                <a:lnTo>
                  <a:pt x="3048000" y="152400"/>
                </a:lnTo>
                <a:lnTo>
                  <a:pt x="3040233" y="104231"/>
                </a:lnTo>
                <a:lnTo>
                  <a:pt x="3018605" y="62396"/>
                </a:lnTo>
                <a:lnTo>
                  <a:pt x="2985619" y="29405"/>
                </a:lnTo>
                <a:lnTo>
                  <a:pt x="2943782" y="7769"/>
                </a:lnTo>
                <a:lnTo>
                  <a:pt x="2895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43600" y="5715000"/>
            <a:ext cx="3048000" cy="914400"/>
          </a:xfrm>
          <a:custGeom>
            <a:avLst/>
            <a:gdLst/>
            <a:ahLst/>
            <a:cxnLst/>
            <a:rect l="l" t="t" r="r" b="b"/>
            <a:pathLst>
              <a:path w="3048000" h="9144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508000" y="0"/>
                </a:lnTo>
                <a:lnTo>
                  <a:pt x="1281176" y="0"/>
                </a:lnTo>
                <a:lnTo>
                  <a:pt x="1270000" y="0"/>
                </a:lnTo>
                <a:lnTo>
                  <a:pt x="2895600" y="0"/>
                </a:lnTo>
                <a:lnTo>
                  <a:pt x="2943782" y="7769"/>
                </a:lnTo>
                <a:lnTo>
                  <a:pt x="2985619" y="29405"/>
                </a:lnTo>
                <a:lnTo>
                  <a:pt x="3018605" y="62396"/>
                </a:lnTo>
                <a:lnTo>
                  <a:pt x="3040233" y="104231"/>
                </a:lnTo>
                <a:lnTo>
                  <a:pt x="3048000" y="152400"/>
                </a:lnTo>
                <a:lnTo>
                  <a:pt x="3048000" y="381000"/>
                </a:lnTo>
                <a:lnTo>
                  <a:pt x="3048000" y="762000"/>
                </a:lnTo>
                <a:lnTo>
                  <a:pt x="3040233" y="810168"/>
                </a:lnTo>
                <a:lnTo>
                  <a:pt x="3018605" y="852003"/>
                </a:lnTo>
                <a:lnTo>
                  <a:pt x="2985619" y="884994"/>
                </a:lnTo>
                <a:lnTo>
                  <a:pt x="2943782" y="906630"/>
                </a:lnTo>
                <a:lnTo>
                  <a:pt x="2895600" y="914400"/>
                </a:lnTo>
                <a:lnTo>
                  <a:pt x="1270000" y="914400"/>
                </a:lnTo>
                <a:lnTo>
                  <a:pt x="508000" y="914400"/>
                </a:lnTo>
                <a:lnTo>
                  <a:pt x="152400" y="914400"/>
                </a:lnTo>
                <a:lnTo>
                  <a:pt x="104217" y="906630"/>
                </a:lnTo>
                <a:lnTo>
                  <a:pt x="62380" y="884994"/>
                </a:lnTo>
                <a:lnTo>
                  <a:pt x="29394" y="852003"/>
                </a:lnTo>
                <a:lnTo>
                  <a:pt x="7766" y="810168"/>
                </a:lnTo>
                <a:lnTo>
                  <a:pt x="0" y="762000"/>
                </a:lnTo>
                <a:lnTo>
                  <a:pt x="0" y="38100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48527" y="5787949"/>
            <a:ext cx="2440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1040" algn="l"/>
              </a:tabLst>
            </a:pPr>
            <a:r>
              <a:rPr dirty="0" sz="1800">
                <a:latin typeface="Symbol"/>
                <a:cs typeface="Symbol"/>
              </a:rPr>
              <a:t>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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Arial"/>
                <a:cs typeface="Arial"/>
              </a:rPr>
              <a:t>aggregators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31178" y="5920536"/>
            <a:ext cx="2677160" cy="716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735">
              <a:lnSpc>
                <a:spcPts val="1280"/>
              </a:lnSpc>
              <a:spcBef>
                <a:spcPts val="100"/>
              </a:spcBef>
              <a:tabLst>
                <a:tab pos="676910" algn="l"/>
              </a:tabLst>
            </a:pPr>
            <a:r>
              <a:rPr dirty="0" sz="1200">
                <a:latin typeface="Arial"/>
                <a:cs typeface="Arial"/>
              </a:rPr>
              <a:t>x	x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2000"/>
              </a:lnSpc>
              <a:tabLst>
                <a:tab pos="1663064" algn="l"/>
              </a:tabLst>
            </a:pPr>
            <a:r>
              <a:rPr dirty="0" sz="1800" spc="-5">
                <a:latin typeface="Arial"/>
                <a:cs typeface="Arial"/>
              </a:rPr>
              <a:t>d</a:t>
            </a:r>
            <a:r>
              <a:rPr dirty="0" sz="1800" spc="-15">
                <a:latin typeface="Arial"/>
                <a:cs typeface="Arial"/>
              </a:rPr>
              <a:t>o</a:t>
            </a:r>
            <a:r>
              <a:rPr dirty="0" sz="1800" spc="-5">
                <a:latin typeface="Arial"/>
                <a:cs typeface="Arial"/>
              </a:rPr>
              <a:t>ma</a:t>
            </a:r>
            <a:r>
              <a:rPr dirty="0" sz="1800" spc="-15">
                <a:latin typeface="Arial"/>
                <a:cs typeface="Arial"/>
              </a:rPr>
              <a:t>i</a:t>
            </a: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</a:t>
            </a:r>
            <a:r>
              <a:rPr dirty="0" sz="1800" spc="-15">
                <a:latin typeface="Arial"/>
                <a:cs typeface="Arial"/>
              </a:rPr>
              <a:t>b</a:t>
            </a:r>
            <a:r>
              <a:rPr dirty="0" sz="1800" spc="-5">
                <a:latin typeface="Arial"/>
                <a:cs typeface="Arial"/>
              </a:rPr>
              <a:t>j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cts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20">
                <a:latin typeface="Arial"/>
                <a:cs typeface="Arial"/>
              </a:rPr>
              <a:t>x</a:t>
            </a:r>
            <a:r>
              <a:rPr dirty="0" sz="1800" spc="-5">
                <a:latin typeface="Arial"/>
                <a:cs typeface="Arial"/>
              </a:rPr>
              <a:t>treme</a:t>
            </a:r>
            <a:r>
              <a:rPr dirty="0" sz="1800" spc="-1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powerful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229" y="482930"/>
            <a:ext cx="39439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RDDL Recap</a:t>
            </a:r>
            <a:r>
              <a:rPr dirty="0" sz="4400" spc="-60"/>
              <a:t> </a:t>
            </a:r>
            <a:r>
              <a:rPr dirty="0" sz="4400"/>
              <a:t>III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6517"/>
            <a:ext cx="6243955" cy="438975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Goal + General (PO)MDP</a:t>
            </a:r>
            <a:r>
              <a:rPr dirty="0" sz="2800" spc="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objectives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0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Arbitrary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reward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goals, numerical preferences (c.f., PDDL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3.0)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Finite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horizon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Discounted or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undiscounted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State/action</a:t>
            </a:r>
            <a:r>
              <a:rPr dirty="0" sz="2800" spc="-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constraints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Encode legal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actions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Arial"/>
                <a:cs typeface="Arial"/>
              </a:rPr>
              <a:t>(concurrent) action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preconditions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84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Assert state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invariants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 spc="-5">
                <a:latin typeface="Arial"/>
                <a:cs typeface="Arial"/>
              </a:rPr>
              <a:t>e.g., </a:t>
            </a:r>
            <a:r>
              <a:rPr dirty="0" sz="2000">
                <a:latin typeface="Arial"/>
                <a:cs typeface="Arial"/>
              </a:rPr>
              <a:t>a package cannot be in </a:t>
            </a:r>
            <a:r>
              <a:rPr dirty="0" sz="2000" spc="-5">
                <a:latin typeface="Arial"/>
                <a:cs typeface="Arial"/>
              </a:rPr>
              <a:t>two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locations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7470" y="2502788"/>
            <a:ext cx="390906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Arial"/>
                <a:cs typeface="Arial"/>
              </a:rPr>
              <a:t>RDDL</a:t>
            </a:r>
            <a:r>
              <a:rPr dirty="0" sz="4400" spc="-50">
                <a:latin typeface="Arial"/>
                <a:cs typeface="Arial"/>
              </a:rPr>
              <a:t> </a:t>
            </a:r>
            <a:r>
              <a:rPr dirty="0" sz="4400" spc="-5">
                <a:latin typeface="Arial"/>
                <a:cs typeface="Arial"/>
              </a:rPr>
              <a:t>Software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19100" marR="5080" indent="81343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Open source &amp; </a:t>
            </a:r>
            <a:r>
              <a:rPr dirty="0" spc="-5">
                <a:solidFill>
                  <a:srgbClr val="000000"/>
                </a:solidFill>
              </a:rPr>
              <a:t>online </a:t>
            </a:r>
            <a:r>
              <a:rPr dirty="0" spc="-10">
                <a:solidFill>
                  <a:srgbClr val="000000"/>
                </a:solidFill>
              </a:rPr>
              <a:t>at  </a:t>
            </a:r>
            <a:r>
              <a:rPr dirty="0" u="heavy" spc="-5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http://code.google.com/p/rddlsim/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192" y="284429"/>
            <a:ext cx="60553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Java Software</a:t>
            </a:r>
            <a:r>
              <a:rPr dirty="0" sz="4400" spc="-70"/>
              <a:t> </a:t>
            </a:r>
            <a:r>
              <a:rPr dirty="0" sz="4400"/>
              <a:t>Overview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126977"/>
            <a:ext cx="8010525" cy="527113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Arial"/>
                <a:cs typeface="Arial"/>
              </a:rPr>
              <a:t>BNF grammar and</a:t>
            </a:r>
            <a:r>
              <a:rPr dirty="0" sz="2800" spc="4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parser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Simulator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Automatic</a:t>
            </a:r>
            <a:r>
              <a:rPr dirty="0" sz="2800">
                <a:solidFill>
                  <a:srgbClr val="333399"/>
                </a:solidFill>
                <a:latin typeface="Arial"/>
                <a:cs typeface="Arial"/>
              </a:rPr>
              <a:t> translations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LISP-like </a:t>
            </a:r>
            <a:r>
              <a:rPr dirty="0" sz="2400">
                <a:latin typeface="Arial"/>
                <a:cs typeface="Arial"/>
              </a:rPr>
              <a:t>format </a:t>
            </a:r>
            <a:r>
              <a:rPr dirty="0" sz="2400" spc="-5">
                <a:latin typeface="Arial"/>
                <a:cs typeface="Arial"/>
              </a:rPr>
              <a:t>(easier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parse)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SPUDD </a:t>
            </a:r>
            <a:r>
              <a:rPr dirty="0" sz="2400">
                <a:latin typeface="Arial"/>
                <a:cs typeface="Arial"/>
              </a:rPr>
              <a:t>&amp; </a:t>
            </a:r>
            <a:r>
              <a:rPr dirty="0" sz="2400" spc="-5">
                <a:latin typeface="Arial"/>
                <a:cs typeface="Arial"/>
              </a:rPr>
              <a:t>Symbolic Perseus (boolean</a:t>
            </a:r>
            <a:r>
              <a:rPr dirty="0" sz="2400" spc="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subset)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Ground PPDDL (boolean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subset)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2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Client /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Evaluation scripts </a:t>
            </a:r>
            <a:r>
              <a:rPr dirty="0" sz="2400">
                <a:latin typeface="Arial"/>
                <a:cs typeface="Arial"/>
              </a:rPr>
              <a:t>for </a:t>
            </a:r>
            <a:r>
              <a:rPr dirty="0" sz="2400" spc="-5">
                <a:latin typeface="Arial"/>
                <a:cs typeface="Arial"/>
              </a:rPr>
              <a:t>log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files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333399"/>
                </a:solidFill>
                <a:latin typeface="Arial"/>
                <a:cs typeface="Arial"/>
              </a:rPr>
              <a:t>Visualization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DBN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Visualization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Domain Visualization </a:t>
            </a: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-5" i="1">
                <a:latin typeface="Arial"/>
                <a:cs typeface="Arial"/>
              </a:rPr>
              <a:t>see </a:t>
            </a:r>
            <a:r>
              <a:rPr dirty="0" sz="2400" spc="-5">
                <a:latin typeface="Arial"/>
                <a:cs typeface="Arial"/>
              </a:rPr>
              <a:t>how your planner is</a:t>
            </a:r>
            <a:r>
              <a:rPr dirty="0" sz="2400" spc="1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doing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778" y="514934"/>
            <a:ext cx="69977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Visualization of Boolean</a:t>
            </a:r>
            <a:r>
              <a:rPr dirty="0" spc="25"/>
              <a:t> </a:t>
            </a:r>
            <a:r>
              <a:rPr dirty="0" spc="-5"/>
              <a:t>Traffic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0" y="1676400"/>
            <a:ext cx="3467100" cy="407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29" y="514934"/>
            <a:ext cx="77076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Visualization of Boolean</a:t>
            </a:r>
            <a:r>
              <a:rPr dirty="0" spc="65"/>
              <a:t> </a:t>
            </a:r>
            <a:r>
              <a:rPr dirty="0" spc="-5"/>
              <a:t>Elevators</a:t>
            </a:r>
          </a:p>
        </p:txBody>
      </p:sp>
      <p:sp>
        <p:nvSpPr>
          <p:cNvPr id="3" name="object 3"/>
          <p:cNvSpPr/>
          <p:nvPr/>
        </p:nvSpPr>
        <p:spPr>
          <a:xfrm>
            <a:off x="1676400" y="1600200"/>
            <a:ext cx="6096000" cy="420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5232" y="2167508"/>
            <a:ext cx="4653915" cy="1367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31775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Arial"/>
                <a:cs typeface="Arial"/>
              </a:rPr>
              <a:t>Submit your own  Domains in</a:t>
            </a:r>
            <a:r>
              <a:rPr dirty="0" sz="4400" spc="-100">
                <a:latin typeface="Arial"/>
                <a:cs typeface="Arial"/>
              </a:rPr>
              <a:t> </a:t>
            </a:r>
            <a:r>
              <a:rPr dirty="0" sz="4400">
                <a:latin typeface="Arial"/>
                <a:cs typeface="Arial"/>
              </a:rPr>
              <a:t>RDDL!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92480" marR="5080" indent="-15875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Field only </a:t>
            </a:r>
            <a:r>
              <a:rPr dirty="0"/>
              <a:t>makes true</a:t>
            </a:r>
            <a:r>
              <a:rPr dirty="0" spc="-80"/>
              <a:t> </a:t>
            </a:r>
            <a:r>
              <a:rPr dirty="0" spc="-5"/>
              <a:t>progress  </a:t>
            </a:r>
            <a:r>
              <a:rPr dirty="0"/>
              <a:t>working on realistic</a:t>
            </a:r>
            <a:r>
              <a:rPr dirty="0" spc="-95"/>
              <a:t> </a:t>
            </a:r>
            <a:r>
              <a:rPr dirty="0" spc="-5"/>
              <a:t>problems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741" y="2529281"/>
            <a:ext cx="6428740" cy="1367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01320" marR="5080" indent="-38862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What stochastic</a:t>
            </a:r>
            <a:r>
              <a:rPr dirty="0" sz="4400" spc="-65"/>
              <a:t> </a:t>
            </a:r>
            <a:r>
              <a:rPr dirty="0" sz="4400"/>
              <a:t>problems  should we care</a:t>
            </a:r>
            <a:r>
              <a:rPr dirty="0" sz="4400" spc="-40"/>
              <a:t> </a:t>
            </a:r>
            <a:r>
              <a:rPr dirty="0" sz="4400"/>
              <a:t>about?</a:t>
            </a:r>
            <a:endParaRPr sz="4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48" y="348437"/>
            <a:ext cx="58477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RDDL2 (with Thomas</a:t>
            </a:r>
            <a:r>
              <a:rPr dirty="0" sz="3600" spc="-85"/>
              <a:t> </a:t>
            </a:r>
            <a:r>
              <a:rPr dirty="0" sz="3600"/>
              <a:t>Keller)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107694"/>
            <a:ext cx="6978015" cy="5300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Elementary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abs, sin, cos, log, </a:t>
            </a:r>
            <a:r>
              <a:rPr dirty="0" sz="1800" spc="-10">
                <a:latin typeface="Arial"/>
                <a:cs typeface="Arial"/>
              </a:rPr>
              <a:t>exp, </a:t>
            </a:r>
            <a:r>
              <a:rPr dirty="0" sz="1800" spc="-15">
                <a:latin typeface="Arial"/>
                <a:cs typeface="Arial"/>
              </a:rPr>
              <a:t>pow, </a:t>
            </a:r>
            <a:r>
              <a:rPr dirty="0" sz="1800">
                <a:latin typeface="Arial"/>
                <a:cs typeface="Arial"/>
              </a:rPr>
              <a:t>sqrt,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Vectors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Need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some distributions (multinomial, multivariate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normal)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Object fluents and bounded</a:t>
            </a:r>
            <a:r>
              <a:rPr dirty="0" sz="2000" spc="-1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integers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$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differentiate object names from parameter-free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fluents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@ to </a:t>
            </a:r>
            <a:r>
              <a:rPr dirty="0" sz="1800" spc="-5">
                <a:latin typeface="Arial"/>
                <a:cs typeface="Arial"/>
              </a:rPr>
              <a:t>differentiate </a:t>
            </a:r>
            <a:r>
              <a:rPr dirty="0" sz="1800" spc="-10">
                <a:latin typeface="Arial"/>
                <a:cs typeface="Arial"/>
              </a:rPr>
              <a:t>bounded-range </a:t>
            </a:r>
            <a:r>
              <a:rPr dirty="0" sz="1800" spc="-5">
                <a:latin typeface="Arial"/>
                <a:cs typeface="Arial"/>
              </a:rPr>
              <a:t>integers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integers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Auto-casting </a:t>
            </a:r>
            <a:r>
              <a:rPr dirty="0" sz="1800" spc="-15">
                <a:latin typeface="Arial"/>
                <a:cs typeface="Arial"/>
              </a:rPr>
              <a:t>where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possible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2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Arial"/>
                <a:cs typeface="Arial"/>
              </a:rPr>
              <a:t>Derived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fluents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Like intermediate but can use in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preconditions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Indefinite horizon (goal-oriented</a:t>
            </a:r>
            <a:r>
              <a:rPr dirty="0" sz="2000" spc="-9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problems)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Recursion!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Fluents can self-reference as long as define a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228" y="482930"/>
            <a:ext cx="62426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RDDL Domain</a:t>
            </a:r>
            <a:r>
              <a:rPr dirty="0" sz="4400" spc="-60"/>
              <a:t> </a:t>
            </a:r>
            <a:r>
              <a:rPr dirty="0" sz="4400"/>
              <a:t>Examples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2843"/>
            <a:ext cx="7677150" cy="324548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Arial"/>
                <a:cs typeface="Arial"/>
              </a:rPr>
              <a:t>See IPPC 2011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(Discrete)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4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dirty="0" u="heavy" sz="2000" spc="-5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http://users.cecs.anu.edu.au/~ssanner/IPPC_2011/index.html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See IPPC 2014</a:t>
            </a:r>
            <a:r>
              <a:rPr dirty="0" sz="2400" spc="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(Discrete)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dirty="0" u="heavy" sz="2000" spc="-5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https://cs.uwaterloo.ca/~mgrzes/IPPC_2014/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2C2C89"/>
                </a:solidFill>
                <a:latin typeface="Arial"/>
                <a:cs typeface="Arial"/>
              </a:rPr>
              <a:t>See IPPC 2014/5</a:t>
            </a:r>
            <a:r>
              <a:rPr dirty="0" sz="2400" spc="15">
                <a:solidFill>
                  <a:srgbClr val="2C2C8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C2C89"/>
                </a:solidFill>
                <a:latin typeface="Arial"/>
                <a:cs typeface="Arial"/>
              </a:rPr>
              <a:t>(Continuous)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4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dirty="0" u="heavy" sz="2000" spc="-5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http://users.cecs.anu.edu.au/~ssanner/IPPC_2014/index.html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7018" y="316433"/>
            <a:ext cx="696975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Ideas for other </a:t>
            </a:r>
            <a:r>
              <a:rPr dirty="0" spc="-10"/>
              <a:t>RDDL</a:t>
            </a:r>
            <a:r>
              <a:rPr dirty="0" spc="30"/>
              <a:t> </a:t>
            </a:r>
            <a:r>
              <a:rPr dirty="0" spc="-5"/>
              <a:t>Domains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83894"/>
            <a:ext cx="6290945" cy="5302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UAVs with partial</a:t>
            </a:r>
            <a:r>
              <a:rPr dirty="0" sz="20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observability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(Hybrid)</a:t>
            </a:r>
            <a:r>
              <a:rPr dirty="0" sz="20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Control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Linear-quadratic control (Kalman filtering </a:t>
            </a:r>
            <a:r>
              <a:rPr dirty="0" sz="1800" spc="-15">
                <a:latin typeface="Arial"/>
                <a:cs typeface="Arial"/>
              </a:rPr>
              <a:t>with</a:t>
            </a:r>
            <a:r>
              <a:rPr dirty="0" sz="1800" spc="1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control)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Discrete and continuous actions </a:t>
            </a:r>
            <a:r>
              <a:rPr dirty="0" sz="1800">
                <a:latin typeface="Arial"/>
                <a:cs typeface="Arial"/>
              </a:rPr>
              <a:t>– </a:t>
            </a:r>
            <a:r>
              <a:rPr dirty="0" sz="1800" spc="-5">
                <a:latin typeface="Arial"/>
                <a:cs typeface="Arial"/>
              </a:rPr>
              <a:t>avoided by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planning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Nonlinear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Dynamical Systems from other</a:t>
            </a:r>
            <a:r>
              <a:rPr dirty="0" sz="2000" spc="-9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fields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Population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dynamics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Chemical </a:t>
            </a:r>
            <a:r>
              <a:rPr dirty="0" sz="1800">
                <a:latin typeface="Arial"/>
                <a:cs typeface="Arial"/>
              </a:rPr>
              <a:t>/ </a:t>
            </a:r>
            <a:r>
              <a:rPr dirty="0" sz="1800" spc="-5">
                <a:latin typeface="Arial"/>
                <a:cs typeface="Arial"/>
              </a:rPr>
              <a:t>biological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Physical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ts val="1914"/>
              </a:lnSpc>
              <a:spcBef>
                <a:spcPts val="1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-5">
                <a:latin typeface="Arial"/>
                <a:cs typeface="Arial"/>
              </a:rPr>
              <a:t>Pinball!</a:t>
            </a:r>
            <a:endParaRPr sz="1600">
              <a:latin typeface="Arial"/>
              <a:cs typeface="Arial"/>
            </a:endParaRPr>
          </a:p>
          <a:p>
            <a:pPr lvl="1" marL="756285" indent="-286385">
              <a:lnSpc>
                <a:spcPts val="2155"/>
              </a:lnSpc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Environmental </a:t>
            </a:r>
            <a:r>
              <a:rPr dirty="0" sz="1800">
                <a:latin typeface="Arial"/>
                <a:cs typeface="Arial"/>
              </a:rPr>
              <a:t>/ </a:t>
            </a:r>
            <a:r>
              <a:rPr dirty="0" sz="1800" spc="-5">
                <a:latin typeface="Arial"/>
                <a:cs typeface="Arial"/>
              </a:rPr>
              <a:t>climate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Bayesian</a:t>
            </a:r>
            <a:r>
              <a:rPr dirty="0" sz="20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33399"/>
                </a:solidFill>
                <a:latin typeface="Arial"/>
                <a:cs typeface="Arial"/>
              </a:rPr>
              <a:t>Modeling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Continuous Fluents can represent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parameters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ts val="1914"/>
              </a:lnSpc>
              <a:spcBef>
                <a:spcPts val="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-5">
                <a:latin typeface="Arial"/>
                <a:cs typeface="Arial"/>
              </a:rPr>
              <a:t>Beta / Bernoulli / Dirichlet / Multinomial /</a:t>
            </a:r>
            <a:r>
              <a:rPr dirty="0" sz="1600" spc="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Gaussian</a:t>
            </a:r>
            <a:endParaRPr sz="1600">
              <a:latin typeface="Arial"/>
              <a:cs typeface="Arial"/>
            </a:endParaRPr>
          </a:p>
          <a:p>
            <a:pPr lvl="1" marL="756285" indent="-286385">
              <a:lnSpc>
                <a:spcPts val="2155"/>
              </a:lnSpc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Then progression is a </a:t>
            </a:r>
            <a:r>
              <a:rPr dirty="0" sz="1800" spc="-10">
                <a:latin typeface="Arial"/>
                <a:cs typeface="Arial"/>
              </a:rPr>
              <a:t>Bayesian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update!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1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-5">
                <a:latin typeface="Arial"/>
                <a:cs typeface="Arial"/>
              </a:rPr>
              <a:t>Bayesian reinforcement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learning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R</a:t>
            </a:r>
            <a:r>
              <a:rPr dirty="0" spc="-20"/>
              <a:t>D</a:t>
            </a:r>
            <a:r>
              <a:rPr dirty="0" spc="-5"/>
              <a:t>DL</a:t>
            </a:r>
            <a:r>
              <a:rPr dirty="0" spc="-20"/>
              <a:t>3</a:t>
            </a:r>
            <a:r>
              <a:rPr dirty="0" spc="-5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7902"/>
            <a:ext cx="7993380" cy="2557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Effects-based</a:t>
            </a:r>
            <a:r>
              <a:rPr dirty="0" sz="24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specification?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Easier to write than current fluent-centered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approach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But </a:t>
            </a:r>
            <a:r>
              <a:rPr dirty="0" sz="2000">
                <a:latin typeface="Arial"/>
                <a:cs typeface="Arial"/>
              </a:rPr>
              <a:t>how to resolve conflicting effects in unrestricted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concurrency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–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Timed</a:t>
            </a:r>
            <a:r>
              <a:rPr dirty="0" sz="2400" spc="-1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processes?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Concurrency + </a:t>
            </a:r>
            <a:r>
              <a:rPr dirty="0" sz="2000" spc="-5">
                <a:latin typeface="Arial"/>
                <a:cs typeface="Arial"/>
              </a:rPr>
              <a:t>time </a:t>
            </a:r>
            <a:r>
              <a:rPr dirty="0" sz="2000">
                <a:latin typeface="Arial"/>
                <a:cs typeface="Arial"/>
              </a:rPr>
              <a:t>quite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difficult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Should we simply use languages like RMPL (Williams </a:t>
            </a:r>
            <a:r>
              <a:rPr dirty="0" sz="2000" i="1">
                <a:latin typeface="Arial"/>
                <a:cs typeface="Arial"/>
              </a:rPr>
              <a:t>et</a:t>
            </a:r>
            <a:r>
              <a:rPr dirty="0" sz="2000" spc="-9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al</a:t>
            </a:r>
            <a:r>
              <a:rPr dirty="0" sz="200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1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>
                <a:latin typeface="Arial"/>
                <a:cs typeface="Arial"/>
              </a:rPr>
              <a:t>Or </a:t>
            </a:r>
            <a:r>
              <a:rPr dirty="0" sz="1800" spc="-5">
                <a:latin typeface="Arial"/>
                <a:cs typeface="Arial"/>
              </a:rPr>
              <a:t>could there be RDDL </a:t>
            </a:r>
            <a:r>
              <a:rPr dirty="0" sz="1800">
                <a:latin typeface="Arial"/>
                <a:cs typeface="Arial"/>
              </a:rPr>
              <a:t>+ </a:t>
            </a:r>
            <a:r>
              <a:rPr dirty="0" sz="1800" spc="-5">
                <a:latin typeface="Arial"/>
                <a:cs typeface="Arial"/>
              </a:rPr>
              <a:t>RMPL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hybrids?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254" y="1466956"/>
            <a:ext cx="4317365" cy="3912870"/>
          </a:xfrm>
          <a:prstGeom prst="rect">
            <a:avLst/>
          </a:prstGeom>
        </p:spPr>
        <p:txBody>
          <a:bodyPr wrap="square" lIns="0" tIns="318135" rIns="0" bIns="0" rtlCol="0" vert="horz">
            <a:spAutoFit/>
          </a:bodyPr>
          <a:lstStyle/>
          <a:p>
            <a:pPr marL="692150">
              <a:lnSpc>
                <a:spcPct val="100000"/>
              </a:lnSpc>
              <a:spcBef>
                <a:spcPts val="2505"/>
              </a:spcBef>
            </a:pPr>
            <a:r>
              <a:rPr dirty="0" sz="4000" spc="-5">
                <a:latin typeface="Arial"/>
                <a:cs typeface="Arial"/>
              </a:rPr>
              <a:t>Enjoy</a:t>
            </a:r>
            <a:r>
              <a:rPr dirty="0" sz="4000" spc="-1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RDDL!</a:t>
            </a:r>
            <a:endParaRPr sz="4000">
              <a:latin typeface="Arial"/>
              <a:cs typeface="Arial"/>
            </a:endParaRPr>
          </a:p>
          <a:p>
            <a:pPr algn="ctr" marL="12065" marR="5080" indent="-1270">
              <a:lnSpc>
                <a:spcPct val="100000"/>
              </a:lnSpc>
              <a:spcBef>
                <a:spcPts val="2400"/>
              </a:spcBef>
            </a:pPr>
            <a:r>
              <a:rPr dirty="0" sz="4000" spc="-5">
                <a:solidFill>
                  <a:srgbClr val="FF0000"/>
                </a:solidFill>
                <a:latin typeface="Arial"/>
                <a:cs typeface="Arial"/>
              </a:rPr>
              <a:t>(no lack of difficult  problems to</a:t>
            </a:r>
            <a:r>
              <a:rPr dirty="0" sz="40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000" spc="-5">
                <a:solidFill>
                  <a:srgbClr val="FF0000"/>
                </a:solidFill>
                <a:latin typeface="Arial"/>
                <a:cs typeface="Arial"/>
              </a:rPr>
              <a:t>solve!)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7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4000" spc="-5">
                <a:solidFill>
                  <a:srgbClr val="333399"/>
                </a:solidFill>
                <a:latin typeface="Arial"/>
                <a:cs typeface="Arial"/>
              </a:rPr>
              <a:t>Questions?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6976" y="1262420"/>
            <a:ext cx="3861429" cy="3292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5007" y="294258"/>
            <a:ext cx="31953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Mars</a:t>
            </a:r>
            <a:r>
              <a:rPr dirty="0" sz="4400" spc="-75"/>
              <a:t> </a:t>
            </a:r>
            <a:r>
              <a:rPr dirty="0" sz="4400"/>
              <a:t>Rovers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990600" y="1574800"/>
            <a:ext cx="3257550" cy="2606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8340" y="3661409"/>
            <a:ext cx="7558405" cy="2642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2897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Mealeau,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Benazera,  Brafman, Hansen,  Mausam. JAIR-09.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Continuous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Time, robot </a:t>
            </a:r>
            <a:r>
              <a:rPr dirty="0" sz="2000" spc="-5">
                <a:latin typeface="Arial"/>
                <a:cs typeface="Arial"/>
              </a:rPr>
              <a:t>position </a:t>
            </a:r>
            <a:r>
              <a:rPr dirty="0" sz="2000">
                <a:latin typeface="Arial"/>
                <a:cs typeface="Arial"/>
              </a:rPr>
              <a:t>/ pose, sun angle,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Partially</a:t>
            </a:r>
            <a:r>
              <a:rPr dirty="0" sz="2400" spc="1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observable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Even worse: high-dimensional partially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observable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4985" y="405206"/>
            <a:ext cx="40360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Elevator</a:t>
            </a:r>
            <a:r>
              <a:rPr dirty="0" sz="4400" spc="-75"/>
              <a:t> </a:t>
            </a:r>
            <a:r>
              <a:rPr dirty="0" sz="4400"/>
              <a:t>Control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400302"/>
            <a:ext cx="4483735" cy="4965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Concurrent</a:t>
            </a:r>
            <a:r>
              <a:rPr dirty="0" sz="2400" spc="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Actions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Elevator: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up/down/stay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6 elevators: 3^6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actions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–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Exogenous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/</a:t>
            </a:r>
            <a:r>
              <a:rPr dirty="0" sz="2400" spc="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Non-boolean: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ts val="216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Random integer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arrivals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160"/>
              </a:lnSpc>
            </a:pPr>
            <a:r>
              <a:rPr dirty="0" sz="2000">
                <a:latin typeface="Arial"/>
                <a:cs typeface="Arial"/>
              </a:rPr>
              <a:t>(e.g.,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Poisson)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Complex</a:t>
            </a:r>
            <a:r>
              <a:rPr dirty="0" sz="2400" spc="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Objective: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Minimize sum of wait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times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ts val="2160"/>
              </a:lnSpc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Could even be nonlinear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160"/>
              </a:lnSpc>
            </a:pPr>
            <a:r>
              <a:rPr dirty="0" sz="2000">
                <a:latin typeface="Arial"/>
                <a:cs typeface="Arial"/>
              </a:rPr>
              <a:t>(squared wait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times)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Policy</a:t>
            </a:r>
            <a:r>
              <a:rPr dirty="0" sz="2400" spc="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Constraints: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ts val="216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People might get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annoyed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160"/>
              </a:lnSpc>
            </a:pPr>
            <a:r>
              <a:rPr dirty="0" sz="2000">
                <a:latin typeface="Arial"/>
                <a:cs typeface="Arial"/>
              </a:rPr>
              <a:t>if elevator reverses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direction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02351" y="1581022"/>
            <a:ext cx="2957449" cy="2220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02351" y="4041775"/>
            <a:ext cx="2978150" cy="2232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398" y="284429"/>
            <a:ext cx="35375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Traffic</a:t>
            </a:r>
            <a:r>
              <a:rPr dirty="0" sz="4400" spc="-75"/>
              <a:t> </a:t>
            </a:r>
            <a:r>
              <a:rPr dirty="0" sz="4400"/>
              <a:t>Control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85800" y="1238250"/>
            <a:ext cx="4648200" cy="3486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26125" y="1219200"/>
            <a:ext cx="2632075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8340" y="4982717"/>
            <a:ext cx="3847465" cy="1581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Concurrent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Multiple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lights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Indep.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Exogenous</a:t>
            </a:r>
            <a:r>
              <a:rPr dirty="0" sz="24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"/>
                <a:cs typeface="Arial"/>
              </a:rPr>
              <a:t>Events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Multiple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vehicles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4028" y="4982717"/>
            <a:ext cx="3340100" cy="1581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Continuous</a:t>
            </a:r>
            <a:r>
              <a:rPr dirty="0" sz="24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FF0000"/>
                </a:solidFill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Nonlinear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dynamics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Partially</a:t>
            </a:r>
            <a:r>
              <a:rPr dirty="0" sz="24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"/>
                <a:cs typeface="Arial"/>
              </a:rPr>
              <a:t>observable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Only observe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stoplines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79220" marR="5080" indent="-294640">
              <a:lnSpc>
                <a:spcPct val="100000"/>
              </a:lnSpc>
              <a:spcBef>
                <a:spcPts val="105"/>
              </a:spcBef>
            </a:pPr>
            <a:r>
              <a:rPr dirty="0"/>
              <a:t>Can PPDDL</a:t>
            </a:r>
            <a:r>
              <a:rPr dirty="0" spc="-75"/>
              <a:t> </a:t>
            </a:r>
            <a:r>
              <a:rPr dirty="0"/>
              <a:t>model  these</a:t>
            </a:r>
            <a:r>
              <a:rPr dirty="0" spc="-25"/>
              <a:t> </a:t>
            </a:r>
            <a:r>
              <a:rPr dirty="0"/>
              <a:t>problems?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1141" y="3679317"/>
            <a:ext cx="46012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4900" algn="l"/>
              </a:tabLst>
            </a:pPr>
            <a:r>
              <a:rPr dirty="0" sz="3600" spc="-5">
                <a:solidFill>
                  <a:srgbClr val="FF0000"/>
                </a:solidFill>
                <a:latin typeface="Arial"/>
                <a:cs typeface="Arial"/>
              </a:rPr>
              <a:t>No?	</a:t>
            </a:r>
            <a:r>
              <a:rPr dirty="0" sz="360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dirty="0" sz="3600" spc="-9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0000"/>
                </a:solidFill>
                <a:latin typeface="Arial"/>
                <a:cs typeface="Arial"/>
              </a:rPr>
              <a:t>happened?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Scott Sanner</dc:creator>
  <dc:title>RDDL: Relational Dynamic Influence Diagram Language</dc:title>
  <dcterms:created xsi:type="dcterms:W3CDTF">2018-07-16T23:37:47Z</dcterms:created>
  <dcterms:modified xsi:type="dcterms:W3CDTF">2018-07-16T23:37:47Z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2014-08-24T00:00:00Z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2018-07-16T00:00:00Z</vt:filetime>
  </property>
</Properties>
</file>