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60" r:id="rId8"/>
    <p:sldId id="261" r:id="rId9"/>
    <p:sldId id="274" r:id="rId10"/>
    <p:sldId id="265" r:id="rId11"/>
    <p:sldId id="266" r:id="rId12"/>
    <p:sldId id="267" r:id="rId13"/>
    <p:sldId id="268" r:id="rId14"/>
    <p:sldId id="269" r:id="rId15"/>
    <p:sldId id="262" r:id="rId16"/>
    <p:sldId id="275" r:id="rId17"/>
    <p:sldId id="272" r:id="rId18"/>
    <p:sldId id="273" r:id="rId19"/>
    <p:sldId id="276" r:id="rId20"/>
    <p:sldId id="277" r:id="rId21"/>
    <p:sldId id="278" r:id="rId22"/>
    <p:sldId id="263" r:id="rId23"/>
    <p:sldId id="279" r:id="rId24"/>
    <p:sldId id="280" r:id="rId25"/>
    <p:sldId id="264"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3283555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42345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261529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252906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213190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197622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208275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316470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188589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395318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15FB18-EFFD-4906-9CC5-B95075E27FC1}"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77020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5FB18-EFFD-4906-9CC5-B95075E27FC1}" type="datetimeFigureOut">
              <a:rPr lang="zh-CN" altLang="en-US" smtClean="0"/>
              <a:t>2019/3/17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8F3CC-47EE-4FBC-97E5-EF66A240E66C}" type="slidenum">
              <a:rPr lang="zh-CN" altLang="en-US" smtClean="0"/>
              <a:t>‹#›</a:t>
            </a:fld>
            <a:endParaRPr lang="zh-CN" altLang="en-US"/>
          </a:p>
        </p:txBody>
      </p:sp>
    </p:spTree>
    <p:extLst>
      <p:ext uri="{BB962C8B-B14F-4D97-AF65-F5344CB8AC3E}">
        <p14:creationId xmlns:p14="http://schemas.microsoft.com/office/powerpoint/2010/main" val="642802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340768"/>
            <a:ext cx="7772400" cy="2664296"/>
          </a:xfrm>
        </p:spPr>
        <p:txBody>
          <a:bodyPr>
            <a:noAutofit/>
          </a:bodyPr>
          <a:lstStyle/>
          <a:p>
            <a:r>
              <a:rPr lang="en-US" altLang="zh-CN" sz="3200" b="1" dirty="0" smtClean="0"/>
              <a:t>Improved Domain Modeling for Realistic Automated Planning and Scheduling in Discrete Manufacturing</a:t>
            </a:r>
            <a:endParaRPr lang="zh-CN" altLang="en-US" sz="3200" b="1"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964683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661825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366" y="2887531"/>
            <a:ext cx="6336704"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385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067498"/>
            <a:ext cx="6678742"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671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057" y="854291"/>
            <a:ext cx="6523925"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655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08719"/>
            <a:ext cx="6552728" cy="484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606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716479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653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479" y="356989"/>
            <a:ext cx="8229600" cy="1143000"/>
          </a:xfrm>
        </p:spPr>
        <p:txBody>
          <a:bodyPr>
            <a:normAutofit fontScale="90000"/>
          </a:bodyPr>
          <a:lstStyle/>
          <a:p>
            <a:r>
              <a:rPr lang="en-US" altLang="zh-CN" sz="4000" b="1" dirty="0">
                <a:latin typeface="Times New Roman" pitchFamily="18" charset="0"/>
                <a:cs typeface="Times New Roman" pitchFamily="18" charset="0"/>
              </a:rPr>
              <a:t>IV. A modeling approach of manufacturing planning problems</a:t>
            </a:r>
            <a:r>
              <a:rPr lang="en-US" altLang="zh-CN" dirty="0">
                <a:latin typeface="Times New Roman" pitchFamily="18" charset="0"/>
                <a:cs typeface="Times New Roman" pitchFamily="18" charset="0"/>
              </a:rPr>
              <a:t/>
            </a:r>
            <a:br>
              <a:rPr lang="en-US" altLang="zh-CN" dirty="0">
                <a:latin typeface="Times New Roman" pitchFamily="18" charset="0"/>
                <a:cs typeface="Times New Roman" pitchFamily="18" charset="0"/>
              </a:rPr>
            </a:br>
            <a:endParaRPr lang="zh-CN" altLang="en-US" dirty="0"/>
          </a:p>
        </p:txBody>
      </p:sp>
      <p:sp>
        <p:nvSpPr>
          <p:cNvPr id="3" name="内容占位符 2"/>
          <p:cNvSpPr>
            <a:spLocks noGrp="1"/>
          </p:cNvSpPr>
          <p:nvPr>
            <p:ph idx="1"/>
          </p:nvPr>
        </p:nvSpPr>
        <p:spPr/>
        <p:txBody>
          <a:bodyPr/>
          <a:lstStyle/>
          <a:p>
            <a:r>
              <a:rPr lang="en-US" altLang="zh-CN" dirty="0"/>
              <a:t>A. Domain and problem </a:t>
            </a:r>
            <a:r>
              <a:rPr lang="en-US" altLang="zh-CN" dirty="0" smtClean="0"/>
              <a:t>modeling</a:t>
            </a:r>
          </a:p>
          <a:p>
            <a:pPr lvl="0"/>
            <a:r>
              <a:rPr lang="en-US" altLang="zh-CN" sz="2000" dirty="0">
                <a:solidFill>
                  <a:prstClr val="black"/>
                </a:solidFill>
                <a:latin typeface="Times New Roman" pitchFamily="18" charset="0"/>
                <a:cs typeface="Times New Roman" pitchFamily="18" charset="0"/>
              </a:rPr>
              <a:t>The domain of a manufacturing planning problem describes the manufacturing system: All possible operations executable by the different modules of the system. </a:t>
            </a:r>
          </a:p>
          <a:p>
            <a:pPr lvl="0"/>
            <a:r>
              <a:rPr lang="en-US" altLang="zh-CN" sz="2000" dirty="0">
                <a:solidFill>
                  <a:prstClr val="black"/>
                </a:solidFill>
                <a:latin typeface="Times New Roman" pitchFamily="18" charset="0"/>
                <a:cs typeface="Times New Roman" pitchFamily="18" charset="0"/>
              </a:rPr>
              <a:t>The problem of a manufacturing planning problem describes all information of day-to-day production: The current state of the system and the ordered products</a:t>
            </a:r>
            <a:r>
              <a:rPr lang="en-US" altLang="zh-CN" sz="2000" dirty="0" smtClean="0">
                <a:solidFill>
                  <a:prstClr val="black"/>
                </a:solidFill>
                <a:latin typeface="Times New Roman" pitchFamily="18" charset="0"/>
                <a:cs typeface="Times New Roman" pitchFamily="18" charset="0"/>
              </a:rPr>
              <a:t>.</a:t>
            </a:r>
          </a:p>
          <a:p>
            <a:endParaRPr lang="zh-CN" altLang="en-US" dirty="0"/>
          </a:p>
        </p:txBody>
      </p:sp>
    </p:spTree>
    <p:extLst>
      <p:ext uri="{BB962C8B-B14F-4D97-AF65-F5344CB8AC3E}">
        <p14:creationId xmlns:p14="http://schemas.microsoft.com/office/powerpoint/2010/main" val="3592227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764704"/>
            <a:ext cx="8229600" cy="5328592"/>
          </a:xfrm>
        </p:spPr>
        <p:txBody>
          <a:bodyPr>
            <a:normAutofit/>
          </a:bodyPr>
          <a:lstStyle/>
          <a:p>
            <a:pPr lvl="0"/>
            <a:r>
              <a:rPr lang="en-US" altLang="zh-CN" sz="2000" dirty="0">
                <a:solidFill>
                  <a:prstClr val="black"/>
                </a:solidFill>
                <a:latin typeface="Times New Roman" pitchFamily="18" charset="0"/>
                <a:cs typeface="Times New Roman" pitchFamily="18" charset="0"/>
              </a:rPr>
              <a:t>In the general approach information about the specific system structure is part of the problem description. Operations are described generally by means of parameters. E.g. a transport operation of a transport module determines the possible </a:t>
            </a:r>
            <a:r>
              <a:rPr lang="en-US" altLang="zh-CN" sz="2000" dirty="0" err="1">
                <a:solidFill>
                  <a:prstClr val="black"/>
                </a:solidFill>
                <a:latin typeface="Times New Roman" pitchFamily="18" charset="0"/>
                <a:cs typeface="Times New Roman" pitchFamily="18" charset="0"/>
              </a:rPr>
              <a:t>posi</a:t>
            </a:r>
            <a:r>
              <a:rPr lang="en-US" altLang="zh-CN" sz="2000" dirty="0">
                <a:solidFill>
                  <a:prstClr val="black"/>
                </a:solidFill>
                <a:latin typeface="Times New Roman" pitchFamily="18" charset="0"/>
                <a:cs typeface="Times New Roman" pitchFamily="18" charset="0"/>
              </a:rPr>
              <a:t>- </a:t>
            </a:r>
            <a:r>
              <a:rPr lang="en-US" altLang="zh-CN" sz="2000" dirty="0" err="1">
                <a:solidFill>
                  <a:prstClr val="black"/>
                </a:solidFill>
                <a:latin typeface="Times New Roman" pitchFamily="18" charset="0"/>
                <a:cs typeface="Times New Roman" pitchFamily="18" charset="0"/>
              </a:rPr>
              <a:t>tions</a:t>
            </a:r>
            <a:r>
              <a:rPr lang="en-US" altLang="zh-CN" sz="2000" dirty="0">
                <a:solidFill>
                  <a:prstClr val="black"/>
                </a:solidFill>
                <a:latin typeface="Times New Roman" pitchFamily="18" charset="0"/>
                <a:cs typeface="Times New Roman" pitchFamily="18" charset="0"/>
              </a:rPr>
              <a:t> to reach, but does not define, which module is connected to which position.</a:t>
            </a:r>
          </a:p>
          <a:p>
            <a:r>
              <a:rPr lang="en-US" altLang="zh-CN" sz="2000" dirty="0">
                <a:latin typeface="Times New Roman" pitchFamily="18" charset="0"/>
                <a:cs typeface="Times New Roman" pitchFamily="18" charset="0"/>
              </a:rPr>
              <a:t>This approach has the disadvantage that with increasing number of variables the search space grows and automated planners fail to solve the planning </a:t>
            </a:r>
            <a:r>
              <a:rPr lang="en-US" altLang="zh-CN" sz="2000" dirty="0" smtClean="0">
                <a:latin typeface="Times New Roman" pitchFamily="18" charset="0"/>
                <a:cs typeface="Times New Roman" pitchFamily="18" charset="0"/>
              </a:rPr>
              <a:t>problem</a:t>
            </a:r>
          </a:p>
          <a:p>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In a specific modeling approach the operations in the domain entail specific knowledge about the manufacturing system. Constants rather than parameters are used to model the operations. If the technical system is frequently modified, a specific modeling requires a certain modeling effort in case of changes. But beyond that a specific modeling approach increases the efficient generation of plans/schedules by automated planner</a:t>
            </a: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688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530626"/>
          </a:xfrm>
        </p:spPr>
        <p:txBody>
          <a:bodyPr>
            <a:normAutofit/>
          </a:bodyPr>
          <a:lstStyle/>
          <a:p>
            <a:pPr algn="l"/>
            <a:endParaRPr lang="zh-CN" altLang="en-US" sz="2000"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80728"/>
            <a:ext cx="6679974" cy="429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00825" y="692696"/>
            <a:ext cx="6917506" cy="543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53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208912" cy="5112568"/>
          </a:xfrm>
        </p:spPr>
        <p:txBody>
          <a:bodyPr/>
          <a:lstStyle/>
          <a:p>
            <a:r>
              <a:rPr lang="en-US" altLang="zh-CN" dirty="0">
                <a:latin typeface="Times New Roman" pitchFamily="18" charset="0"/>
                <a:cs typeface="Times New Roman" pitchFamily="18" charset="0"/>
              </a:rPr>
              <a:t>B. Problem </a:t>
            </a:r>
            <a:r>
              <a:rPr lang="en-US" altLang="zh-CN" dirty="0" smtClean="0">
                <a:latin typeface="Times New Roman" pitchFamily="18" charset="0"/>
                <a:cs typeface="Times New Roman" pitchFamily="18" charset="0"/>
              </a:rPr>
              <a:t>modeling</a:t>
            </a:r>
          </a:p>
          <a:p>
            <a:r>
              <a:rPr lang="en-US" altLang="zh-CN" sz="2800" dirty="0">
                <a:latin typeface="Times New Roman" pitchFamily="18" charset="0"/>
                <a:cs typeface="Times New Roman" pitchFamily="18" charset="0"/>
              </a:rPr>
              <a:t>Input materials</a:t>
            </a:r>
            <a:endParaRPr lang="en-US" altLang="zh-CN" sz="2800" dirty="0" smtClean="0">
              <a:latin typeface="Times New Roman" pitchFamily="18" charset="0"/>
              <a:cs typeface="Times New Roman" pitchFamily="18" charset="0"/>
            </a:endParaRPr>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88840"/>
            <a:ext cx="708899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855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29600" cy="5688632"/>
          </a:xfrm>
        </p:spPr>
        <p:txBody>
          <a:bodyPr>
            <a:normAutofit/>
          </a:bodyPr>
          <a:lstStyle/>
          <a:p>
            <a:r>
              <a:rPr lang="en-US" altLang="zh-CN" sz="2400" dirty="0">
                <a:latin typeface="Times New Roman" pitchFamily="18" charset="0"/>
                <a:cs typeface="Times New Roman" pitchFamily="18" charset="0"/>
              </a:rPr>
              <a:t>Ordered </a:t>
            </a:r>
            <a:r>
              <a:rPr lang="en-US" altLang="zh-CN" sz="2400" dirty="0" smtClean="0">
                <a:latin typeface="Times New Roman" pitchFamily="18" charset="0"/>
                <a:cs typeface="Times New Roman" pitchFamily="18" charset="0"/>
              </a:rPr>
              <a:t>products</a:t>
            </a:r>
          </a:p>
          <a:p>
            <a:endParaRPr lang="en-US" altLang="zh-CN" sz="2800" dirty="0" smtClean="0">
              <a:latin typeface="Times New Roman" pitchFamily="18" charset="0"/>
              <a:cs typeface="Times New Roman" pitchFamily="18" charset="0"/>
            </a:endParaRPr>
          </a:p>
          <a:p>
            <a:endParaRPr lang="en-US" altLang="zh-CN" sz="2800" dirty="0">
              <a:latin typeface="Times New Roman" pitchFamily="18" charset="0"/>
              <a:cs typeface="Times New Roman" pitchFamily="18" charset="0"/>
            </a:endParaRPr>
          </a:p>
          <a:p>
            <a:endParaRPr lang="en-US" altLang="zh-CN" sz="2800" dirty="0" smtClean="0">
              <a:latin typeface="Times New Roman" pitchFamily="18" charset="0"/>
              <a:cs typeface="Times New Roman" pitchFamily="18" charset="0"/>
            </a:endParaRPr>
          </a:p>
          <a:p>
            <a:endParaRPr lang="en-US" altLang="zh-CN" sz="2800" dirty="0">
              <a:latin typeface="Times New Roman" pitchFamily="18" charset="0"/>
              <a:cs typeface="Times New Roman" pitchFamily="18" charset="0"/>
            </a:endParaRPr>
          </a:p>
          <a:p>
            <a:endParaRPr lang="en-US" altLang="zh-CN" sz="28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Current </a:t>
            </a:r>
            <a:r>
              <a:rPr lang="en-US" altLang="zh-CN" sz="2400" dirty="0">
                <a:latin typeface="Times New Roman" pitchFamily="18" charset="0"/>
                <a:cs typeface="Times New Roman" pitchFamily="18" charset="0"/>
              </a:rPr>
              <a:t>state of the manufacturing system</a:t>
            </a:r>
            <a:endParaRPr lang="en-US" altLang="zh-CN" sz="2400" dirty="0" smtClean="0">
              <a:latin typeface="Times New Roman" pitchFamily="18" charset="0"/>
              <a:cs typeface="Times New Roman" pitchFamily="18" charset="0"/>
            </a:endParaRP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93" y="764704"/>
            <a:ext cx="4267119" cy="248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93" y="3865781"/>
            <a:ext cx="4520071" cy="2497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344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Abstract</a:t>
            </a:r>
            <a:endParaRPr lang="zh-CN" altLang="en-US" b="1" dirty="0"/>
          </a:p>
        </p:txBody>
      </p:sp>
      <p:sp>
        <p:nvSpPr>
          <p:cNvPr id="3" name="内容占位符 2"/>
          <p:cNvSpPr>
            <a:spLocks noGrp="1"/>
          </p:cNvSpPr>
          <p:nvPr>
            <p:ph idx="1"/>
          </p:nvPr>
        </p:nvSpPr>
        <p:spPr>
          <a:xfrm>
            <a:off x="683568" y="1340768"/>
            <a:ext cx="8229600" cy="4525963"/>
          </a:xfrm>
        </p:spPr>
        <p:txBody>
          <a:bodyPr>
            <a:normAutofit/>
          </a:bodyPr>
          <a:lstStyle/>
          <a:p>
            <a:r>
              <a:rPr lang="en-US" altLang="zh-CN" sz="2000" dirty="0">
                <a:latin typeface="Times New Roman" pitchFamily="18" charset="0"/>
                <a:cs typeface="Times New Roman" pitchFamily="18" charset="0"/>
              </a:rPr>
              <a:t>Current production planning and scheduling </a:t>
            </a:r>
            <a:r>
              <a:rPr lang="en-US" altLang="zh-CN" sz="2000" dirty="0" smtClean="0">
                <a:latin typeface="Times New Roman" pitchFamily="18" charset="0"/>
                <a:cs typeface="Times New Roman" pitchFamily="18" charset="0"/>
              </a:rPr>
              <a:t>systems </a:t>
            </a:r>
            <a:r>
              <a:rPr lang="en-US" altLang="zh-CN" sz="2000" dirty="0">
                <a:latin typeface="Times New Roman" pitchFamily="18" charset="0"/>
                <a:cs typeface="Times New Roman" pitchFamily="18" charset="0"/>
              </a:rPr>
              <a:t>in automation do not meet the requirements of modern individualized production</a:t>
            </a:r>
            <a:r>
              <a:rPr lang="en-US" altLang="zh-CN" sz="2000" dirty="0" smtClean="0">
                <a:latin typeface="Times New Roman" pitchFamily="18" charset="0"/>
                <a:cs typeface="Times New Roman" pitchFamily="18" charset="0"/>
              </a:rPr>
              <a:t>.</a:t>
            </a:r>
          </a:p>
          <a:p>
            <a:pPr marL="0" indent="0">
              <a:buNone/>
            </a:pPr>
            <a:r>
              <a:rPr lang="zh-CN" altLang="en-US" sz="1400" dirty="0" smtClean="0">
                <a:latin typeface="Times New Roman" pitchFamily="18" charset="0"/>
                <a:cs typeface="Times New Roman" pitchFamily="18" charset="0"/>
              </a:rPr>
              <a:t>      （现有的自动化生产中的规划和调度系统不适合现代个性化生产的要求）</a:t>
            </a:r>
            <a:endParaRPr lang="en-US" altLang="zh-CN" sz="1400" dirty="0" smtClean="0">
              <a:latin typeface="Times New Roman" pitchFamily="18" charset="0"/>
              <a:cs typeface="Times New Roman" pitchFamily="18" charset="0"/>
            </a:endParaRPr>
          </a:p>
          <a:p>
            <a:pPr marL="0" indent="0">
              <a:buNone/>
            </a:pPr>
            <a:endParaRPr lang="en-US" altLang="zh-CN" sz="14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Model </a:t>
            </a:r>
            <a:r>
              <a:rPr lang="en-US" altLang="zh-CN" sz="2000" dirty="0">
                <a:latin typeface="Times New Roman" pitchFamily="18" charset="0"/>
                <a:cs typeface="Times New Roman" pitchFamily="18" charset="0"/>
              </a:rPr>
              <a:t>the manufacturing system and products in a way that automated planners can generate efficiently process plans and </a:t>
            </a:r>
            <a:r>
              <a:rPr lang="en-US" altLang="zh-CN" sz="2000" dirty="0" smtClean="0">
                <a:latin typeface="Times New Roman" pitchFamily="18" charset="0"/>
                <a:cs typeface="Times New Roman" pitchFamily="18" charset="0"/>
              </a:rPr>
              <a:t>schedules</a:t>
            </a:r>
          </a:p>
          <a:p>
            <a:pPr marL="0" indent="0">
              <a:buNone/>
            </a:pPr>
            <a:r>
              <a:rPr lang="zh-CN" altLang="en-US" sz="1400" dirty="0" smtClean="0">
                <a:latin typeface="Times New Roman" pitchFamily="18" charset="0"/>
                <a:cs typeface="Times New Roman" pitchFamily="18" charset="0"/>
              </a:rPr>
              <a:t>      （以规划器能够有效生成流程计划和进度表的方式对制造系统和产品进行建模）</a:t>
            </a:r>
            <a:endParaRPr lang="en-US" altLang="zh-CN" sz="1400" dirty="0" smtClean="0">
              <a:latin typeface="Times New Roman" pitchFamily="18" charset="0"/>
              <a:cs typeface="Times New Roman" pitchFamily="18" charset="0"/>
            </a:endParaRPr>
          </a:p>
          <a:p>
            <a:pPr marL="0" indent="0">
              <a:buNone/>
            </a:pPr>
            <a:endParaRPr lang="en-US" altLang="zh-CN" sz="14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Based </a:t>
            </a:r>
            <a:r>
              <a:rPr lang="en-US" altLang="zh-CN" sz="2000" dirty="0">
                <a:latin typeface="Times New Roman" pitchFamily="18" charset="0"/>
                <a:cs typeface="Times New Roman" pitchFamily="18" charset="0"/>
              </a:rPr>
              <a:t>on a general classification of operations, different modeling options with regard to a successful automated process planning and scheduling are discussed. As a result, a domain modeling approach for discrete manufacturing is </a:t>
            </a:r>
            <a:r>
              <a:rPr lang="en-US" altLang="zh-CN" sz="2000" dirty="0" smtClean="0">
                <a:latin typeface="Times New Roman" pitchFamily="18" charset="0"/>
                <a:cs typeface="Times New Roman" pitchFamily="18" charset="0"/>
              </a:rPr>
              <a:t>presented.</a:t>
            </a:r>
          </a:p>
          <a:p>
            <a:pPr marL="0" indent="0">
              <a:buNone/>
            </a:pPr>
            <a:r>
              <a:rPr lang="zh-CN" altLang="en-US" sz="1400" dirty="0" smtClean="0">
                <a:latin typeface="Times New Roman" pitchFamily="18" charset="0"/>
                <a:cs typeface="Times New Roman" pitchFamily="18" charset="0"/>
              </a:rPr>
              <a:t>      （基于对操作的分类建立不同的模型进行讨论，提出一种用于离散制造的领域建模方法）</a:t>
            </a:r>
            <a:endParaRPr lang="zh-CN"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05162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5544616"/>
          </a:xfrm>
        </p:spPr>
        <p:txBody>
          <a:bodyPr/>
          <a:lstStyle/>
          <a:p>
            <a:r>
              <a:rPr lang="en-US" altLang="zh-CN" dirty="0">
                <a:latin typeface="Times New Roman" pitchFamily="18" charset="0"/>
                <a:cs typeface="Times New Roman" pitchFamily="18" charset="0"/>
              </a:rPr>
              <a:t>C. Domain </a:t>
            </a:r>
            <a:r>
              <a:rPr lang="en-US" altLang="zh-CN" dirty="0" smtClean="0">
                <a:latin typeface="Times New Roman" pitchFamily="18" charset="0"/>
                <a:cs typeface="Times New Roman" pitchFamily="18" charset="0"/>
              </a:rPr>
              <a:t>modeling</a:t>
            </a:r>
          </a:p>
          <a:p>
            <a:r>
              <a:rPr lang="en-US" altLang="zh-CN" sz="2400" dirty="0">
                <a:latin typeface="Times New Roman" pitchFamily="18" charset="0"/>
                <a:cs typeface="Times New Roman" pitchFamily="18" charset="0"/>
              </a:rPr>
              <a:t>Transport </a:t>
            </a:r>
            <a:r>
              <a:rPr lang="en-US" altLang="zh-CN" sz="2400" dirty="0" smtClean="0">
                <a:latin typeface="Times New Roman" pitchFamily="18" charset="0"/>
                <a:cs typeface="Times New Roman" pitchFamily="18" charset="0"/>
              </a:rPr>
              <a:t>operation</a:t>
            </a:r>
          </a:p>
          <a:p>
            <a:endParaRPr lang="zh-CN" altLang="en-US" sz="24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56769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005064"/>
            <a:ext cx="56864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507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5328592"/>
          </a:xfrm>
        </p:spPr>
        <p:txBody>
          <a:bodyPr>
            <a:normAutofit/>
          </a:bodyPr>
          <a:lstStyle/>
          <a:p>
            <a:r>
              <a:rPr lang="en-US" altLang="zh-CN" sz="2400" dirty="0">
                <a:latin typeface="Times New Roman" pitchFamily="18" charset="0"/>
                <a:cs typeface="Times New Roman" pitchFamily="18" charset="0"/>
              </a:rPr>
              <a:t>Production </a:t>
            </a:r>
            <a:r>
              <a:rPr lang="en-US" altLang="zh-CN" sz="2400" dirty="0" smtClean="0">
                <a:latin typeface="Times New Roman" pitchFamily="18" charset="0"/>
                <a:cs typeface="Times New Roman" pitchFamily="18" charset="0"/>
              </a:rPr>
              <a:t>operation</a:t>
            </a:r>
          </a:p>
          <a:p>
            <a:endParaRPr lang="zh-CN" altLang="en-US" sz="24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56673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4996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76672"/>
            <a:ext cx="8229600" cy="1143000"/>
          </a:xfrm>
        </p:spPr>
        <p:txBody>
          <a:bodyPr>
            <a:normAutofit fontScale="90000"/>
          </a:bodyPr>
          <a:lstStyle/>
          <a:p>
            <a:r>
              <a:rPr lang="en-US" altLang="zh-CN" b="1" dirty="0">
                <a:latin typeface="Times New Roman" pitchFamily="18" charset="0"/>
                <a:cs typeface="Times New Roman" pitchFamily="18" charset="0"/>
              </a:rPr>
              <a:t>V.   Evaluation</a:t>
            </a:r>
            <a:r>
              <a:rPr lang="en-US" altLang="zh-CN" dirty="0">
                <a:latin typeface="Times New Roman" pitchFamily="18" charset="0"/>
                <a:cs typeface="Times New Roman" pitchFamily="18" charset="0"/>
              </a:rPr>
              <a:t/>
            </a:r>
            <a:br>
              <a:rPr lang="en-US" altLang="zh-CN" dirty="0">
                <a:latin typeface="Times New Roman" pitchFamily="18" charset="0"/>
                <a:cs typeface="Times New Roman" pitchFamily="18" charset="0"/>
              </a:rPr>
            </a:br>
            <a:endParaRPr lang="zh-CN" altLang="en-US" dirty="0"/>
          </a:p>
        </p:txBody>
      </p:sp>
      <p:sp>
        <p:nvSpPr>
          <p:cNvPr id="3" name="内容占位符 2"/>
          <p:cNvSpPr>
            <a:spLocks noGrp="1"/>
          </p:cNvSpPr>
          <p:nvPr>
            <p:ph idx="1"/>
          </p:nvPr>
        </p:nvSpPr>
        <p:spPr>
          <a:xfrm>
            <a:off x="467544" y="1484784"/>
            <a:ext cx="8229600" cy="4525963"/>
          </a:xfrm>
        </p:spPr>
        <p:txBody>
          <a:bodyPr>
            <a:normAutofit/>
          </a:bodyPr>
          <a:lstStyle/>
          <a:p>
            <a:r>
              <a:rPr lang="en-US" altLang="zh-CN" sz="2000" dirty="0">
                <a:latin typeface="Times New Roman" pitchFamily="18" charset="0"/>
                <a:cs typeface="Times New Roman" pitchFamily="18" charset="0"/>
              </a:rPr>
              <a:t>The planning domain consists of a rotary plate with 12 positions, a water filling module, a corn filling module, a cap putting and a cap screwing module, all connected to the rotary plate. The planning system Temporal Fast Downward (TFD) </a:t>
            </a:r>
            <a:r>
              <a:rPr lang="en-US" altLang="zh-CN" sz="2000" dirty="0" smtClean="0">
                <a:latin typeface="Times New Roman" pitchFamily="18" charset="0"/>
                <a:cs typeface="Times New Roman" pitchFamily="18" charset="0"/>
              </a:rPr>
              <a:t>, </a:t>
            </a:r>
            <a:r>
              <a:rPr lang="en-US" altLang="zh-CN" sz="2000" dirty="0">
                <a:latin typeface="Times New Roman" pitchFamily="18" charset="0"/>
                <a:cs typeface="Times New Roman" pitchFamily="18" charset="0"/>
              </a:rPr>
              <a:t>participating planner on the IPC 2014, is used on a mac- </a:t>
            </a:r>
            <a:r>
              <a:rPr lang="en-US" altLang="zh-CN" sz="2000" dirty="0" err="1">
                <a:latin typeface="Times New Roman" pitchFamily="18" charset="0"/>
                <a:cs typeface="Times New Roman" pitchFamily="18" charset="0"/>
              </a:rPr>
              <a:t>BookPro</a:t>
            </a:r>
            <a:r>
              <a:rPr lang="en-US" altLang="zh-CN" sz="2000" dirty="0">
                <a:latin typeface="Times New Roman" pitchFamily="18" charset="0"/>
                <a:cs typeface="Times New Roman" pitchFamily="18" charset="0"/>
              </a:rPr>
              <a:t> 2015, 2,2GHz i7, 16 GB to solve the VPS planning problem. The </a:t>
            </a:r>
            <a:r>
              <a:rPr lang="en-US" altLang="zh-CN" sz="2000" dirty="0" err="1">
                <a:latin typeface="Times New Roman" pitchFamily="18" charset="0"/>
                <a:cs typeface="Times New Roman" pitchFamily="18" charset="0"/>
              </a:rPr>
              <a:t>optimisation</a:t>
            </a:r>
            <a:r>
              <a:rPr lang="en-US" altLang="zh-CN" sz="2000" dirty="0">
                <a:latin typeface="Times New Roman" pitchFamily="18" charset="0"/>
                <a:cs typeface="Times New Roman" pitchFamily="18" charset="0"/>
              </a:rPr>
              <a:t> criterion of TDF is to </a:t>
            </a:r>
            <a:r>
              <a:rPr lang="en-US" altLang="zh-CN" sz="2000" dirty="0" err="1">
                <a:solidFill>
                  <a:srgbClr val="FF0000"/>
                </a:solidFill>
                <a:latin typeface="Times New Roman" pitchFamily="18" charset="0"/>
                <a:cs typeface="Times New Roman" pitchFamily="18" charset="0"/>
              </a:rPr>
              <a:t>minimise</a:t>
            </a:r>
            <a:r>
              <a:rPr lang="en-US" altLang="zh-CN" sz="2000" dirty="0">
                <a:solidFill>
                  <a:srgbClr val="FF0000"/>
                </a:solidFill>
                <a:latin typeface="Times New Roman" pitchFamily="18" charset="0"/>
                <a:cs typeface="Times New Roman" pitchFamily="18" charset="0"/>
              </a:rPr>
              <a:t> the </a:t>
            </a:r>
            <a:r>
              <a:rPr lang="en-US" altLang="zh-CN" sz="2000" dirty="0" err="1">
                <a:solidFill>
                  <a:srgbClr val="FF0000"/>
                </a:solidFill>
                <a:latin typeface="Times New Roman" pitchFamily="18" charset="0"/>
                <a:cs typeface="Times New Roman" pitchFamily="18" charset="0"/>
              </a:rPr>
              <a:t>makespan</a:t>
            </a:r>
            <a:r>
              <a:rPr lang="en-US" altLang="zh-CN" sz="2000" dirty="0">
                <a:solidFill>
                  <a:srgbClr val="FF0000"/>
                </a:solidFill>
                <a:latin typeface="Times New Roman" pitchFamily="18" charset="0"/>
                <a:cs typeface="Times New Roman" pitchFamily="18" charset="0"/>
              </a:rPr>
              <a:t> (maximum completion time). </a:t>
            </a:r>
            <a:r>
              <a:rPr lang="en-US" altLang="zh-CN" sz="2000" dirty="0">
                <a:latin typeface="Times New Roman" pitchFamily="18" charset="0"/>
                <a:cs typeface="Times New Roman" pitchFamily="18" charset="0"/>
              </a:rPr>
              <a:t>Three approaches of modeling the planning domain were evaluated.</a:t>
            </a: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40057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49" y="2780928"/>
            <a:ext cx="4574223"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内容占位符 2"/>
          <p:cNvSpPr>
            <a:spLocks noGrp="1"/>
          </p:cNvSpPr>
          <p:nvPr>
            <p:ph idx="1"/>
          </p:nvPr>
        </p:nvSpPr>
        <p:spPr>
          <a:xfrm>
            <a:off x="471714" y="511629"/>
            <a:ext cx="8229600" cy="5725683"/>
          </a:xfrm>
        </p:spPr>
        <p:txBody>
          <a:bodyPr/>
          <a:lstStyle/>
          <a:p>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60" y="188640"/>
            <a:ext cx="4512648" cy="219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737" y="4869160"/>
            <a:ext cx="56959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590161"/>
            <a:ext cx="4529686" cy="219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231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476672"/>
            <a:ext cx="6648521"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345" y="3212976"/>
            <a:ext cx="5539060" cy="299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847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412776"/>
            <a:ext cx="8229600" cy="1143000"/>
          </a:xfrm>
        </p:spPr>
        <p:txBody>
          <a:bodyPr>
            <a:normAutofit fontScale="90000"/>
          </a:bodyPr>
          <a:lstStyle/>
          <a:p>
            <a:r>
              <a:rPr lang="en-US" altLang="zh-CN" b="1" dirty="0">
                <a:latin typeface="Times New Roman" pitchFamily="18" charset="0"/>
                <a:cs typeface="Times New Roman" pitchFamily="18" charset="0"/>
              </a:rPr>
              <a:t>VI. Summary and further work</a:t>
            </a:r>
            <a:r>
              <a:rPr lang="zh-CN" altLang="en-US" dirty="0">
                <a:latin typeface="Times New Roman" pitchFamily="18" charset="0"/>
                <a:cs typeface="Times New Roman" pitchFamily="18" charset="0"/>
              </a:rPr>
              <a:t/>
            </a:r>
            <a:br>
              <a:rPr lang="zh-CN" altLang="en-US" dirty="0">
                <a:latin typeface="Times New Roman" pitchFamily="18" charset="0"/>
                <a:cs typeface="Times New Roman" pitchFamily="18" charset="0"/>
              </a:rPr>
            </a:b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9785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1560" y="1628800"/>
            <a:ext cx="8229600" cy="4525963"/>
          </a:xfrm>
        </p:spPr>
        <p:txBody>
          <a:bodyPr>
            <a:normAutofit/>
          </a:bodyPr>
          <a:lstStyle/>
          <a:p>
            <a:r>
              <a:rPr lang="en-US" altLang="zh-CN" sz="2400" dirty="0" smtClean="0">
                <a:latin typeface="Times New Roman" pitchFamily="18" charset="0"/>
                <a:cs typeface="Times New Roman" pitchFamily="18" charset="0"/>
              </a:rPr>
              <a:t>I.   Motivation</a:t>
            </a:r>
          </a:p>
          <a:p>
            <a:r>
              <a:rPr lang="en-US" altLang="zh-CN" sz="2400" dirty="0" smtClean="0">
                <a:latin typeface="Times New Roman" pitchFamily="18" charset="0"/>
                <a:cs typeface="Times New Roman" pitchFamily="18" charset="0"/>
              </a:rPr>
              <a:t>II.  State of the art</a:t>
            </a:r>
          </a:p>
          <a:p>
            <a:r>
              <a:rPr lang="en-US" altLang="zh-CN" sz="2400" dirty="0" smtClean="0">
                <a:latin typeface="Times New Roman" pitchFamily="18" charset="0"/>
                <a:cs typeface="Times New Roman" pitchFamily="18" charset="0"/>
              </a:rPr>
              <a:t>III. A classification of operations in discrete manufacturing</a:t>
            </a:r>
          </a:p>
          <a:p>
            <a:r>
              <a:rPr lang="en-US" altLang="zh-CN" sz="2400" dirty="0" smtClean="0">
                <a:latin typeface="Times New Roman" pitchFamily="18" charset="0"/>
                <a:cs typeface="Times New Roman" pitchFamily="18" charset="0"/>
              </a:rPr>
              <a:t>IV. A modeling approach of manufacturing planning problems</a:t>
            </a:r>
          </a:p>
          <a:p>
            <a:r>
              <a:rPr lang="en-US" altLang="zh-CN" sz="2400" dirty="0" smtClean="0">
                <a:latin typeface="Times New Roman" pitchFamily="18" charset="0"/>
                <a:cs typeface="Times New Roman" pitchFamily="18" charset="0"/>
              </a:rPr>
              <a:t>V.   Evaluation</a:t>
            </a:r>
          </a:p>
          <a:p>
            <a:r>
              <a:rPr lang="en-US" altLang="zh-CN" sz="2400" dirty="0" smtClean="0">
                <a:latin typeface="Times New Roman" pitchFamily="18" charset="0"/>
                <a:cs typeface="Times New Roman" pitchFamily="18" charset="0"/>
              </a:rPr>
              <a:t>VI. Summary and further work</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5099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76672"/>
            <a:ext cx="8229600" cy="1143000"/>
          </a:xfrm>
        </p:spPr>
        <p:txBody>
          <a:bodyPr>
            <a:normAutofit fontScale="90000"/>
          </a:bodyPr>
          <a:lstStyle/>
          <a:p>
            <a:r>
              <a:rPr lang="en-US" altLang="zh-CN" b="1" dirty="0">
                <a:latin typeface="Times New Roman" pitchFamily="18" charset="0"/>
                <a:cs typeface="Times New Roman" pitchFamily="18" charset="0"/>
              </a:rPr>
              <a:t>I.   Motivation</a:t>
            </a:r>
            <a:r>
              <a:rPr lang="en-US" altLang="zh-CN" dirty="0">
                <a:latin typeface="Times New Roman" pitchFamily="18" charset="0"/>
                <a:cs typeface="Times New Roman" pitchFamily="18" charset="0"/>
              </a:rPr>
              <a:t/>
            </a:r>
            <a:br>
              <a:rPr lang="en-US" altLang="zh-CN" dirty="0">
                <a:latin typeface="Times New Roman" pitchFamily="18" charset="0"/>
                <a:cs typeface="Times New Roman" pitchFamily="18" charset="0"/>
              </a:rPr>
            </a:br>
            <a:endParaRPr lang="zh-CN" altLang="en-US" dirty="0"/>
          </a:p>
        </p:txBody>
      </p:sp>
      <p:sp>
        <p:nvSpPr>
          <p:cNvPr id="3" name="内容占位符 2"/>
          <p:cNvSpPr>
            <a:spLocks noGrp="1"/>
          </p:cNvSpPr>
          <p:nvPr>
            <p:ph idx="1"/>
          </p:nvPr>
        </p:nvSpPr>
        <p:spPr>
          <a:xfrm>
            <a:off x="467544" y="1412776"/>
            <a:ext cx="8229600" cy="4525963"/>
          </a:xfrm>
        </p:spPr>
        <p:txBody>
          <a:bodyPr>
            <a:normAutofit/>
          </a:bodyPr>
          <a:lstStyle/>
          <a:p>
            <a:r>
              <a:rPr lang="en-US" altLang="zh-CN" sz="2000" dirty="0">
                <a:latin typeface="Times New Roman" pitchFamily="18" charset="0"/>
                <a:cs typeface="Times New Roman" pitchFamily="18" charset="0"/>
              </a:rPr>
              <a:t>Smart factories </a:t>
            </a:r>
            <a:r>
              <a:rPr lang="zh-CN" altLang="en-US" sz="2000" dirty="0" smtClean="0">
                <a:latin typeface="Times New Roman" pitchFamily="18" charset="0"/>
                <a:cs typeface="Times New Roman" pitchFamily="18" charset="0"/>
              </a:rPr>
              <a:t>（智能工厂）</a:t>
            </a:r>
            <a:r>
              <a:rPr lang="en-US" altLang="zh-CN" sz="2000" dirty="0" smtClean="0">
                <a:latin typeface="Times New Roman" pitchFamily="18" charset="0"/>
                <a:cs typeface="Times New Roman" pitchFamily="18" charset="0"/>
              </a:rPr>
              <a:t>are </a:t>
            </a:r>
            <a:r>
              <a:rPr lang="en-US" altLang="zh-CN" sz="2000" dirty="0">
                <a:latin typeface="Times New Roman" pitchFamily="18" charset="0"/>
                <a:cs typeface="Times New Roman" pitchFamily="18" charset="0"/>
              </a:rPr>
              <a:t>the vision of </a:t>
            </a:r>
            <a:r>
              <a:rPr lang="en-US" altLang="zh-CN" sz="2000" dirty="0" err="1">
                <a:latin typeface="Times New Roman" pitchFamily="18" charset="0"/>
                <a:cs typeface="Times New Roman" pitchFamily="18" charset="0"/>
              </a:rPr>
              <a:t>Industrie</a:t>
            </a:r>
            <a:r>
              <a:rPr lang="en-US" altLang="zh-CN" sz="2000" dirty="0">
                <a:latin typeface="Times New Roman" pitchFamily="18" charset="0"/>
                <a:cs typeface="Times New Roman" pitchFamily="18" charset="0"/>
              </a:rPr>
              <a:t> 4.0 </a:t>
            </a:r>
            <a:r>
              <a:rPr lang="en-US" altLang="zh-CN" sz="2000" dirty="0" smtClean="0">
                <a:latin typeface="Times New Roman" pitchFamily="18" charset="0"/>
                <a:cs typeface="Times New Roman" pitchFamily="18" charset="0"/>
              </a:rPr>
              <a:t>.Cyber </a:t>
            </a:r>
            <a:r>
              <a:rPr lang="en-US" altLang="zh-CN" sz="2000" dirty="0" smtClean="0">
                <a:latin typeface="Times New Roman" pitchFamily="18" charset="0"/>
                <a:cs typeface="Times New Roman" pitchFamily="18" charset="0"/>
              </a:rPr>
              <a:t>Physical </a:t>
            </a:r>
            <a:r>
              <a:rPr lang="en-US" altLang="zh-CN" sz="2000" dirty="0">
                <a:latin typeface="Times New Roman" pitchFamily="18" charset="0"/>
                <a:cs typeface="Times New Roman" pitchFamily="18" charset="0"/>
              </a:rPr>
              <a:t>Production Systems (</a:t>
            </a:r>
            <a:r>
              <a:rPr lang="en-US" altLang="zh-CN" sz="2000" dirty="0" smtClean="0">
                <a:latin typeface="Times New Roman" pitchFamily="18" charset="0"/>
                <a:cs typeface="Times New Roman" pitchFamily="18" charset="0"/>
              </a:rPr>
              <a:t>CPPSs</a:t>
            </a:r>
            <a:r>
              <a:rPr lang="zh-CN" altLang="en-US" sz="2000" dirty="0" smtClean="0">
                <a:latin typeface="Times New Roman" pitchFamily="18" charset="0"/>
                <a:cs typeface="Times New Roman" pitchFamily="18" charset="0"/>
              </a:rPr>
              <a:t>网络物理生产系统</a:t>
            </a:r>
            <a:r>
              <a:rPr lang="en-US" altLang="zh-CN" sz="2000" dirty="0" smtClean="0">
                <a:latin typeface="Times New Roman" pitchFamily="18" charset="0"/>
                <a:cs typeface="Times New Roman" pitchFamily="18" charset="0"/>
              </a:rPr>
              <a:t>) </a:t>
            </a:r>
            <a:r>
              <a:rPr lang="en-US" altLang="zh-CN" sz="2000" dirty="0">
                <a:latin typeface="Times New Roman" pitchFamily="18" charset="0"/>
                <a:cs typeface="Times New Roman" pitchFamily="18" charset="0"/>
              </a:rPr>
              <a:t>are technical enablers and a key technology for smart </a:t>
            </a:r>
            <a:r>
              <a:rPr lang="en-US" altLang="zh-CN" sz="2000" dirty="0" smtClean="0">
                <a:latin typeface="Times New Roman" pitchFamily="18" charset="0"/>
                <a:cs typeface="Times New Roman" pitchFamily="18" charset="0"/>
              </a:rPr>
              <a:t>factories.</a:t>
            </a:r>
            <a:r>
              <a:rPr lang="zh-CN" altLang="en-US" sz="2000" dirty="0" smtClean="0">
                <a:latin typeface="Times New Roman" pitchFamily="18" charset="0"/>
                <a:cs typeface="Times New Roman" pitchFamily="18" charset="0"/>
              </a:rPr>
              <a:t>（</a:t>
            </a:r>
            <a:r>
              <a:rPr lang="en-US" altLang="zh-CN" sz="2000" dirty="0">
                <a:latin typeface="Times New Roman" pitchFamily="18" charset="0"/>
                <a:cs typeface="Times New Roman" pitchFamily="18" charset="0"/>
              </a:rPr>
              <a:t>adaptability and self-organization</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Customized </a:t>
            </a:r>
            <a:r>
              <a:rPr lang="zh-CN" altLang="en-US" sz="2000" dirty="0" smtClean="0">
                <a:latin typeface="Times New Roman" pitchFamily="18" charset="0"/>
                <a:cs typeface="Times New Roman" pitchFamily="18" charset="0"/>
              </a:rPr>
              <a:t>（</a:t>
            </a:r>
            <a:r>
              <a:rPr lang="zh-CN" altLang="en-US" sz="2000" dirty="0">
                <a:latin typeface="Times New Roman" pitchFamily="18" charset="0"/>
                <a:cs typeface="Times New Roman" pitchFamily="18" charset="0"/>
              </a:rPr>
              <a:t>定制</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manufacturing </a:t>
            </a:r>
            <a:r>
              <a:rPr lang="en-US" altLang="zh-CN" sz="2000" dirty="0">
                <a:latin typeface="Times New Roman" pitchFamily="18" charset="0"/>
                <a:cs typeface="Times New Roman" pitchFamily="18" charset="0"/>
              </a:rPr>
              <a:t>and small-scale production are the trend in modern manufacturing </a:t>
            </a:r>
            <a:r>
              <a:rPr lang="en-US" altLang="zh-CN" sz="2000" dirty="0" smtClean="0">
                <a:latin typeface="Times New Roman" pitchFamily="18" charset="0"/>
                <a:cs typeface="Times New Roman" pitchFamily="18" charset="0"/>
              </a:rPr>
              <a:t>industry.</a:t>
            </a:r>
            <a:r>
              <a:rPr lang="zh-CN" altLang="en-US" sz="2000" dirty="0" smtClean="0">
                <a:latin typeface="Times New Roman" pitchFamily="18" charset="0"/>
                <a:cs typeface="Times New Roman" pitchFamily="18" charset="0"/>
              </a:rPr>
              <a:t>（</a:t>
            </a:r>
            <a:r>
              <a:rPr lang="en-US" altLang="zh-CN" sz="2000" dirty="0">
                <a:latin typeface="Times New Roman" pitchFamily="18" charset="0"/>
                <a:cs typeface="Times New Roman" pitchFamily="18" charset="0"/>
              </a:rPr>
              <a:t>complicated</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Traditionally, </a:t>
            </a:r>
            <a:r>
              <a:rPr lang="en-US" altLang="zh-CN" sz="2000" dirty="0">
                <a:latin typeface="Times New Roman" pitchFamily="18" charset="0"/>
                <a:cs typeface="Times New Roman" pitchFamily="18" charset="0"/>
              </a:rPr>
              <a:t>manufacturing process planning and </a:t>
            </a:r>
            <a:r>
              <a:rPr lang="en-US" altLang="zh-CN" sz="2000" dirty="0" smtClean="0">
                <a:latin typeface="Times New Roman" pitchFamily="18" charset="0"/>
                <a:cs typeface="Times New Roman" pitchFamily="18" charset="0"/>
              </a:rPr>
              <a:t>scheduling are </a:t>
            </a:r>
            <a:r>
              <a:rPr lang="en-US" altLang="zh-CN" sz="2000" dirty="0">
                <a:latin typeface="Times New Roman" pitchFamily="18" charset="0"/>
                <a:cs typeface="Times New Roman" pitchFamily="18" charset="0"/>
              </a:rPr>
              <a:t>two separated tasks. Production processes of manufacturing systems are manually </a:t>
            </a:r>
            <a:r>
              <a:rPr lang="zh-CN" altLang="en-US" sz="2000" dirty="0" smtClean="0">
                <a:latin typeface="Times New Roman" pitchFamily="18" charset="0"/>
                <a:cs typeface="Times New Roman" pitchFamily="18" charset="0"/>
              </a:rPr>
              <a:t>（人工）</a:t>
            </a:r>
            <a:r>
              <a:rPr lang="en-US" altLang="zh-CN" sz="2000" dirty="0" smtClean="0">
                <a:latin typeface="Times New Roman" pitchFamily="18" charset="0"/>
                <a:cs typeface="Times New Roman" pitchFamily="18" charset="0"/>
              </a:rPr>
              <a:t>implemented </a:t>
            </a:r>
            <a:r>
              <a:rPr lang="en-US" altLang="zh-CN" sz="2000" dirty="0">
                <a:latin typeface="Times New Roman" pitchFamily="18" charset="0"/>
                <a:cs typeface="Times New Roman" pitchFamily="18" charset="0"/>
              </a:rPr>
              <a:t>in static control </a:t>
            </a:r>
            <a:r>
              <a:rPr lang="en-US" altLang="zh-CN" sz="2000" dirty="0" smtClean="0">
                <a:latin typeface="Times New Roman" pitchFamily="18" charset="0"/>
                <a:cs typeface="Times New Roman" pitchFamily="18" charset="0"/>
              </a:rPr>
              <a:t>systems.</a:t>
            </a:r>
          </a:p>
          <a:p>
            <a:r>
              <a:rPr lang="en-US" altLang="zh-CN" sz="2000" dirty="0" smtClean="0">
                <a:latin typeface="Times New Roman" pitchFamily="18" charset="0"/>
                <a:cs typeface="Times New Roman" pitchFamily="18" charset="0"/>
              </a:rPr>
              <a:t>Modern</a:t>
            </a:r>
            <a:r>
              <a:rPr lang="zh-CN" altLang="en-US" sz="2000" dirty="0" smtClean="0">
                <a:latin typeface="Times New Roman" pitchFamily="18" charset="0"/>
                <a:cs typeface="Times New Roman" pitchFamily="18" charset="0"/>
              </a:rPr>
              <a:t>：</a:t>
            </a:r>
            <a:r>
              <a:rPr lang="en-US" altLang="zh-CN" sz="2000" dirty="0">
                <a:latin typeface="Times New Roman" pitchFamily="18" charset="0"/>
                <a:cs typeface="Times New Roman" pitchFamily="18" charset="0"/>
              </a:rPr>
              <a:t>An automated integrated process planning and scheduling on control level to establish a dynamic control software. Process planning and scheduling merge and based on customer-specific </a:t>
            </a:r>
            <a:r>
              <a:rPr lang="en-US" altLang="zh-CN" sz="2000" dirty="0" smtClean="0">
                <a:latin typeface="Times New Roman" pitchFamily="18" charset="0"/>
                <a:cs typeface="Times New Roman" pitchFamily="18" charset="0"/>
              </a:rPr>
              <a:t>orders</a:t>
            </a:r>
            <a:r>
              <a:rPr lang="zh-CN" altLang="en-US" sz="2000" dirty="0" smtClean="0">
                <a:latin typeface="Times New Roman" pitchFamily="18" charset="0"/>
                <a:cs typeface="Times New Roman" pitchFamily="18" charset="0"/>
              </a:rPr>
              <a:t>（订购）</a:t>
            </a:r>
            <a:r>
              <a:rPr lang="en-US" altLang="zh-CN" sz="2000" dirty="0" smtClean="0">
                <a:latin typeface="Times New Roman" pitchFamily="18" charset="0"/>
                <a:cs typeface="Times New Roman" pitchFamily="18" charset="0"/>
              </a:rPr>
              <a:t>, </a:t>
            </a:r>
            <a:r>
              <a:rPr lang="en-US" altLang="zh-CN" sz="2000" dirty="0">
                <a:latin typeface="Times New Roman" pitchFamily="18" charset="0"/>
                <a:cs typeface="Times New Roman" pitchFamily="18" charset="0"/>
              </a:rPr>
              <a:t>production processes are planed and scheduled automatically.</a:t>
            </a:r>
            <a:endParaRPr lang="en-US" altLang="zh-C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592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525963"/>
          </a:xfrm>
        </p:spPr>
        <p:txBody>
          <a:bodyPr/>
          <a:lstStyle/>
          <a:p>
            <a:pPr lvl="0"/>
            <a:r>
              <a:rPr lang="en-US" altLang="zh-CN" sz="2000" dirty="0">
                <a:solidFill>
                  <a:prstClr val="black"/>
                </a:solidFill>
                <a:latin typeface="Times New Roman" pitchFamily="18" charset="0"/>
                <a:cs typeface="Times New Roman" pitchFamily="18" charset="0"/>
              </a:rPr>
              <a:t>Essential </a:t>
            </a:r>
            <a:r>
              <a:rPr lang="en-US" altLang="zh-CN" sz="2000" dirty="0" smtClean="0">
                <a:solidFill>
                  <a:prstClr val="black"/>
                </a:solidFill>
                <a:latin typeface="Times New Roman" pitchFamily="18" charset="0"/>
                <a:cs typeface="Times New Roman" pitchFamily="18" charset="0"/>
              </a:rPr>
              <a:t>prerequisite</a:t>
            </a:r>
            <a:r>
              <a:rPr lang="zh-CN" altLang="en-US" sz="2000" dirty="0" smtClean="0">
                <a:solidFill>
                  <a:prstClr val="black"/>
                </a:solidFill>
                <a:latin typeface="Times New Roman" pitchFamily="18" charset="0"/>
                <a:cs typeface="Times New Roman" pitchFamily="18" charset="0"/>
              </a:rPr>
              <a:t>（前提条件）</a:t>
            </a:r>
            <a:r>
              <a:rPr lang="en-US" altLang="zh-CN" sz="2000" dirty="0" smtClean="0">
                <a:solidFill>
                  <a:prstClr val="black"/>
                </a:solidFill>
                <a:latin typeface="Times New Roman" pitchFamily="18" charset="0"/>
                <a:cs typeface="Times New Roman" pitchFamily="18" charset="0"/>
              </a:rPr>
              <a:t> </a:t>
            </a:r>
            <a:r>
              <a:rPr lang="en-US" altLang="zh-CN" sz="2000" dirty="0">
                <a:solidFill>
                  <a:prstClr val="black"/>
                </a:solidFill>
                <a:latin typeface="Times New Roman" pitchFamily="18" charset="0"/>
                <a:cs typeface="Times New Roman" pitchFamily="18" charset="0"/>
              </a:rPr>
              <a:t>for the successful application of existing algorithms in AI planning is the modeling of the CPPS, the individual modules and their skills, and the ordered products as manufacturing planning problem. </a:t>
            </a:r>
            <a:endParaRPr lang="zh-CN" altLang="en-US" sz="2000" dirty="0">
              <a:solidFill>
                <a:prstClr val="black"/>
              </a:solidFill>
              <a:latin typeface="Times New Roman" pitchFamily="18" charset="0"/>
              <a:cs typeface="Times New Roman" pitchFamily="18" charset="0"/>
            </a:endParaRPr>
          </a:p>
          <a:p>
            <a:r>
              <a:rPr lang="en-US" altLang="zh-CN" sz="2000" dirty="0">
                <a:latin typeface="Times New Roman" pitchFamily="18" charset="0"/>
                <a:cs typeface="Times New Roman" pitchFamily="18" charset="0"/>
              </a:rPr>
              <a:t>Focus of this paper is the development of an appropriate modeling concept initially for discrete manufacturing. </a:t>
            </a:r>
            <a:r>
              <a:rPr lang="zh-CN" altLang="en-US" sz="2000" dirty="0" smtClean="0">
                <a:latin typeface="Times New Roman" pitchFamily="18" charset="0"/>
                <a:cs typeface="Times New Roman" pitchFamily="18" charset="0"/>
              </a:rPr>
              <a:t>（为离散制造开发适当的建模概念）</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Planning </a:t>
            </a:r>
            <a:r>
              <a:rPr lang="en-US" altLang="zh-CN" sz="2000" dirty="0">
                <a:latin typeface="Times New Roman" pitchFamily="18" charset="0"/>
                <a:cs typeface="Times New Roman" pitchFamily="18" charset="0"/>
              </a:rPr>
              <a:t>domains are large </a:t>
            </a:r>
            <a:r>
              <a:rPr lang="en-US" altLang="zh-CN" sz="2000" dirty="0" smtClean="0">
                <a:latin typeface="Times New Roman" pitchFamily="18" charset="0"/>
                <a:cs typeface="Times New Roman" pitchFamily="18" charset="0"/>
              </a:rPr>
              <a:t>heterogeneous</a:t>
            </a:r>
            <a:r>
              <a:rPr lang="zh-CN" altLang="en-US" sz="2000" dirty="0" smtClean="0">
                <a:latin typeface="Times New Roman" pitchFamily="18" charset="0"/>
                <a:cs typeface="Times New Roman" pitchFamily="18" charset="0"/>
              </a:rPr>
              <a:t>（异构）</a:t>
            </a:r>
            <a:r>
              <a:rPr lang="en-US" altLang="zh-CN" sz="2000" dirty="0" smtClean="0">
                <a:latin typeface="Times New Roman" pitchFamily="18" charset="0"/>
                <a:cs typeface="Times New Roman" pitchFamily="18" charset="0"/>
              </a:rPr>
              <a:t> </a:t>
            </a:r>
            <a:r>
              <a:rPr lang="en-US" altLang="zh-CN" sz="2000" dirty="0">
                <a:latin typeface="Times New Roman" pitchFamily="18" charset="0"/>
                <a:cs typeface="Times New Roman" pitchFamily="18" charset="0"/>
              </a:rPr>
              <a:t>systems consisting of different </a:t>
            </a:r>
            <a:r>
              <a:rPr lang="en-US" altLang="zh-CN" sz="2000" dirty="0" smtClean="0">
                <a:latin typeface="Times New Roman" pitchFamily="18" charset="0"/>
                <a:cs typeface="Times New Roman" pitchFamily="18" charset="0"/>
              </a:rPr>
              <a:t>modules</a:t>
            </a:r>
            <a:r>
              <a:rPr lang="zh-CN" altLang="en-US" sz="2000" dirty="0" smtClean="0">
                <a:latin typeface="Times New Roman" pitchFamily="18" charset="0"/>
                <a:cs typeface="Times New Roman" pitchFamily="18" charset="0"/>
              </a:rPr>
              <a:t>（不同的模块）</a:t>
            </a:r>
            <a:r>
              <a:rPr lang="en-US" altLang="zh-CN" sz="2000" dirty="0" smtClean="0">
                <a:latin typeface="Times New Roman" pitchFamily="18" charset="0"/>
                <a:cs typeface="Times New Roman" pitchFamily="18" charset="0"/>
              </a:rPr>
              <a:t>, </a:t>
            </a:r>
            <a:r>
              <a:rPr lang="en-US" altLang="zh-CN" sz="2000" dirty="0">
                <a:latin typeface="Times New Roman" pitchFamily="18" charset="0"/>
                <a:cs typeface="Times New Roman" pitchFamily="18" charset="0"/>
              </a:rPr>
              <a:t>e.g. </a:t>
            </a:r>
            <a:r>
              <a:rPr lang="en-US" altLang="zh-CN" sz="2000" dirty="0" smtClean="0">
                <a:latin typeface="Times New Roman" pitchFamily="18" charset="0"/>
                <a:cs typeface="Times New Roman" pitchFamily="18" charset="0"/>
              </a:rPr>
              <a:t>transport </a:t>
            </a:r>
            <a:r>
              <a:rPr lang="en-US" altLang="zh-CN" sz="2000" dirty="0">
                <a:latin typeface="Times New Roman" pitchFamily="18" charset="0"/>
                <a:cs typeface="Times New Roman" pitchFamily="18" charset="0"/>
              </a:rPr>
              <a:t>and production modules. A range of </a:t>
            </a:r>
            <a:r>
              <a:rPr lang="en-US" altLang="zh-CN" sz="2000" dirty="0" smtClean="0">
                <a:latin typeface="Times New Roman" pitchFamily="18" charset="0"/>
                <a:cs typeface="Times New Roman" pitchFamily="18" charset="0"/>
              </a:rPr>
              <a:t>dependencies</a:t>
            </a:r>
            <a:r>
              <a:rPr lang="zh-CN" altLang="en-US" sz="2000" dirty="0" smtClean="0">
                <a:latin typeface="Times New Roman" pitchFamily="18" charset="0"/>
                <a:cs typeface="Times New Roman" pitchFamily="18" charset="0"/>
              </a:rPr>
              <a:t>（依赖关系）</a:t>
            </a:r>
            <a:r>
              <a:rPr lang="en-US" altLang="zh-CN" sz="2000" dirty="0" smtClean="0">
                <a:latin typeface="Times New Roman" pitchFamily="18" charset="0"/>
                <a:cs typeface="Times New Roman" pitchFamily="18" charset="0"/>
              </a:rPr>
              <a:t>, </a:t>
            </a:r>
            <a:r>
              <a:rPr lang="en-US" altLang="zh-CN" sz="2000" dirty="0">
                <a:latin typeface="Times New Roman" pitchFamily="18" charset="0"/>
                <a:cs typeface="Times New Roman" pitchFamily="18" charset="0"/>
              </a:rPr>
              <a:t>e.g. between modules, exists and needs to be appropriately </a:t>
            </a:r>
            <a:r>
              <a:rPr lang="en-US" altLang="zh-CN" sz="2000" dirty="0" smtClean="0">
                <a:latin typeface="Times New Roman" pitchFamily="18" charset="0"/>
                <a:cs typeface="Times New Roman" pitchFamily="18" charset="0"/>
              </a:rPr>
              <a:t>modeled </a:t>
            </a:r>
            <a:r>
              <a:rPr lang="en-US" altLang="zh-CN" sz="2000" dirty="0">
                <a:latin typeface="Times New Roman" pitchFamily="18" charset="0"/>
                <a:cs typeface="Times New Roman" pitchFamily="18" charset="0"/>
              </a:rPr>
              <a:t>in order to prevent the generation of wrong </a:t>
            </a:r>
            <a:r>
              <a:rPr lang="en-US" altLang="zh-CN" sz="2000" dirty="0" smtClean="0">
                <a:latin typeface="Times New Roman" pitchFamily="18" charset="0"/>
                <a:cs typeface="Times New Roman" pitchFamily="18" charset="0"/>
              </a:rPr>
              <a:t>production </a:t>
            </a:r>
            <a:r>
              <a:rPr lang="en-US" altLang="zh-CN" sz="2000" dirty="0">
                <a:latin typeface="Times New Roman" pitchFamily="18" charset="0"/>
                <a:cs typeface="Times New Roman" pitchFamily="18" charset="0"/>
              </a:rPr>
              <a:t>processes</a:t>
            </a:r>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6261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04663"/>
            <a:ext cx="6696744" cy="585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078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fontScale="90000"/>
          </a:bodyPr>
          <a:lstStyle/>
          <a:p>
            <a:r>
              <a:rPr lang="en-US" altLang="zh-CN" b="1" dirty="0">
                <a:latin typeface="Times New Roman" pitchFamily="18" charset="0"/>
                <a:cs typeface="Times New Roman" pitchFamily="18" charset="0"/>
              </a:rPr>
              <a:t>II.  State of the art</a:t>
            </a:r>
            <a:r>
              <a:rPr lang="en-US" altLang="zh-CN" dirty="0">
                <a:latin typeface="Times New Roman" pitchFamily="18" charset="0"/>
                <a:cs typeface="Times New Roman" pitchFamily="18" charset="0"/>
              </a:rPr>
              <a:t/>
            </a:r>
            <a:br>
              <a:rPr lang="en-US" altLang="zh-CN" dirty="0">
                <a:latin typeface="Times New Roman" pitchFamily="18" charset="0"/>
                <a:cs typeface="Times New Roman" pitchFamily="18" charset="0"/>
              </a:rPr>
            </a:br>
            <a:endParaRPr lang="zh-CN" altLang="en-US" dirty="0"/>
          </a:p>
        </p:txBody>
      </p:sp>
      <p:sp>
        <p:nvSpPr>
          <p:cNvPr id="3" name="内容占位符 2"/>
          <p:cNvSpPr>
            <a:spLocks noGrp="1"/>
          </p:cNvSpPr>
          <p:nvPr>
            <p:ph idx="1"/>
          </p:nvPr>
        </p:nvSpPr>
        <p:spPr>
          <a:xfrm>
            <a:off x="467544" y="1340768"/>
            <a:ext cx="8229600" cy="5040560"/>
          </a:xfrm>
        </p:spPr>
        <p:txBody>
          <a:bodyPr>
            <a:normAutofit lnSpcReduction="10000"/>
          </a:bodyPr>
          <a:lstStyle/>
          <a:p>
            <a:r>
              <a:rPr lang="en-US" altLang="zh-CN" sz="2000" dirty="0" smtClean="0">
                <a:latin typeface="Times New Roman" pitchFamily="18" charset="0"/>
                <a:cs typeface="Times New Roman" pitchFamily="18" charset="0"/>
              </a:rPr>
              <a:t>The development of  PDDL.</a:t>
            </a:r>
          </a:p>
          <a:p>
            <a:r>
              <a:rPr lang="en-US" altLang="zh-CN" sz="2000" dirty="0">
                <a:latin typeface="Times New Roman" pitchFamily="18" charset="0"/>
                <a:cs typeface="Times New Roman" pitchFamily="18" charset="0"/>
              </a:rPr>
              <a:t>Although PDDL and its </a:t>
            </a:r>
            <a:r>
              <a:rPr lang="en-US" altLang="zh-CN" sz="2000" dirty="0" smtClean="0">
                <a:latin typeface="Times New Roman" pitchFamily="18" charset="0"/>
                <a:cs typeface="Times New Roman" pitchFamily="18" charset="0"/>
              </a:rPr>
              <a:t>extensions</a:t>
            </a:r>
            <a:r>
              <a:rPr lang="zh-CN" altLang="en-US" sz="2000" dirty="0" smtClean="0">
                <a:latin typeface="Times New Roman" pitchFamily="18" charset="0"/>
                <a:cs typeface="Times New Roman" pitchFamily="18" charset="0"/>
              </a:rPr>
              <a:t>（拓展）</a:t>
            </a:r>
            <a:r>
              <a:rPr lang="en-US" altLang="zh-CN" sz="2000" dirty="0" smtClean="0">
                <a:latin typeface="Times New Roman" pitchFamily="18" charset="0"/>
                <a:cs typeface="Times New Roman" pitchFamily="18" charset="0"/>
              </a:rPr>
              <a:t> </a:t>
            </a:r>
            <a:r>
              <a:rPr lang="en-US" altLang="zh-CN" sz="2000" dirty="0">
                <a:latin typeface="Times New Roman" pitchFamily="18" charset="0"/>
                <a:cs typeface="Times New Roman" pitchFamily="18" charset="0"/>
              </a:rPr>
              <a:t>were developed to solve real world problems, the application of automated planning and scheduling in manufacturing is </a:t>
            </a:r>
            <a:r>
              <a:rPr lang="en-US" altLang="zh-CN" sz="2000" dirty="0" smtClean="0">
                <a:latin typeface="Times New Roman" pitchFamily="18" charset="0"/>
                <a:cs typeface="Times New Roman" pitchFamily="18" charset="0"/>
              </a:rPr>
              <a:t>rare.</a:t>
            </a:r>
          </a:p>
          <a:p>
            <a:r>
              <a:rPr lang="en-US" altLang="zh-CN" sz="2000" dirty="0" smtClean="0">
                <a:latin typeface="Times New Roman" pitchFamily="18" charset="0"/>
                <a:cs typeface="Times New Roman" pitchFamily="18" charset="0"/>
              </a:rPr>
              <a:t> Applications focus </a:t>
            </a:r>
            <a:r>
              <a:rPr lang="en-US" altLang="zh-CN" sz="2000" dirty="0">
                <a:latin typeface="Times New Roman" pitchFamily="18" charset="0"/>
                <a:cs typeface="Times New Roman" pitchFamily="18" charset="0"/>
              </a:rPr>
              <a:t>on process planning and not on scheduling. They are simplified planning problems and do not solve real world manufacturing planning problems</a:t>
            </a:r>
            <a:r>
              <a:rPr lang="en-US" altLang="zh-CN" sz="2000" dirty="0" smtClean="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应用侧重</a:t>
            </a:r>
            <a:r>
              <a:rPr lang="zh-CN" altLang="en-US" sz="2000" dirty="0">
                <a:latin typeface="Times New Roman" pitchFamily="18" charset="0"/>
                <a:cs typeface="Times New Roman" pitchFamily="18" charset="0"/>
              </a:rPr>
              <a:t>于流程规划，而不是调度。</a:t>
            </a:r>
            <a:r>
              <a:rPr lang="zh-CN" altLang="en-US" sz="2000" dirty="0" smtClean="0">
                <a:latin typeface="Times New Roman" pitchFamily="18" charset="0"/>
                <a:cs typeface="Times New Roman" pitchFamily="18" charset="0"/>
              </a:rPr>
              <a:t>它们只是</a:t>
            </a:r>
            <a:r>
              <a:rPr lang="zh-CN" altLang="en-US" sz="2000" dirty="0">
                <a:latin typeface="Times New Roman" pitchFamily="18" charset="0"/>
                <a:cs typeface="Times New Roman" pitchFamily="18" charset="0"/>
              </a:rPr>
              <a:t>简化</a:t>
            </a:r>
            <a:r>
              <a:rPr lang="zh-CN" altLang="en-US" sz="2000" dirty="0" smtClean="0">
                <a:latin typeface="Times New Roman" pitchFamily="18" charset="0"/>
                <a:cs typeface="Times New Roman" pitchFamily="18" charset="0"/>
              </a:rPr>
              <a:t>的规划</a:t>
            </a:r>
            <a:r>
              <a:rPr lang="zh-CN" altLang="en-US" sz="2000" dirty="0">
                <a:latin typeface="Times New Roman" pitchFamily="18" charset="0"/>
                <a:cs typeface="Times New Roman" pitchFamily="18" charset="0"/>
              </a:rPr>
              <a:t>问题，并不能解决现实世界的制造规划问题</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the </a:t>
            </a:r>
            <a:r>
              <a:rPr lang="en-US" altLang="zh-CN" sz="2000" dirty="0" err="1" smtClean="0">
                <a:latin typeface="Times New Roman" pitchFamily="18" charset="0"/>
                <a:cs typeface="Times New Roman" pitchFamily="18" charset="0"/>
              </a:rPr>
              <a:t>RoboCup</a:t>
            </a:r>
            <a:r>
              <a:rPr lang="en-US" altLang="zh-CN" sz="2000" dirty="0" smtClean="0">
                <a:latin typeface="Times New Roman" pitchFamily="18" charset="0"/>
                <a:cs typeface="Times New Roman" pitchFamily="18" charset="0"/>
              </a:rPr>
              <a:t> Logistics League (RCLL) :The </a:t>
            </a:r>
            <a:r>
              <a:rPr lang="en-US" altLang="zh-CN" sz="2000" dirty="0">
                <a:latin typeface="Times New Roman" pitchFamily="18" charset="0"/>
                <a:cs typeface="Times New Roman" pitchFamily="18" charset="0"/>
              </a:rPr>
              <a:t>challenge of the robots is “to plan, </a:t>
            </a:r>
            <a:r>
              <a:rPr lang="en-US" altLang="zh-CN" sz="2000" dirty="0" smtClean="0">
                <a:latin typeface="Times New Roman" pitchFamily="18" charset="0"/>
                <a:cs typeface="Times New Roman" pitchFamily="18" charset="0"/>
              </a:rPr>
              <a:t>execute</a:t>
            </a:r>
            <a:r>
              <a:rPr lang="en-US" altLang="zh-CN" sz="2000" dirty="0">
                <a:latin typeface="Times New Roman" pitchFamily="18" charset="0"/>
                <a:cs typeface="Times New Roman" pitchFamily="18" charset="0"/>
              </a:rPr>
              <a:t>, and </a:t>
            </a:r>
            <a:r>
              <a:rPr lang="en-US" altLang="zh-CN" sz="2000" dirty="0" err="1">
                <a:latin typeface="Times New Roman" pitchFamily="18" charset="0"/>
                <a:cs typeface="Times New Roman" pitchFamily="18" charset="0"/>
              </a:rPr>
              <a:t>optimise</a:t>
            </a:r>
            <a:r>
              <a:rPr lang="en-US" altLang="zh-CN" sz="2000" dirty="0">
                <a:latin typeface="Times New Roman" pitchFamily="18" charset="0"/>
                <a:cs typeface="Times New Roman" pitchFamily="18" charset="0"/>
              </a:rPr>
              <a:t> the material flow in a smart factory scenario and deliver products according to dynamic orders</a:t>
            </a:r>
            <a:r>
              <a:rPr lang="en-US" altLang="zh-CN" sz="2000" dirty="0" smtClean="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机器人“</a:t>
            </a:r>
            <a:r>
              <a:rPr lang="zh-CN" altLang="en-US" sz="2000" dirty="0">
                <a:latin typeface="Times New Roman" pitchFamily="18" charset="0"/>
                <a:cs typeface="Times New Roman" pitchFamily="18" charset="0"/>
              </a:rPr>
              <a:t>在智能工厂场景中规划，执行和优化物流，并根据动态订单交付产品）</a:t>
            </a:r>
            <a:r>
              <a:rPr lang="en-US" altLang="zh-CN" sz="2000" dirty="0" smtClean="0">
                <a:latin typeface="Times New Roman" pitchFamily="18" charset="0"/>
                <a:cs typeface="Times New Roman" pitchFamily="18" charset="0"/>
              </a:rPr>
              <a:t>The </a:t>
            </a:r>
            <a:r>
              <a:rPr lang="en-US" altLang="zh-CN" sz="2000" dirty="0">
                <a:latin typeface="Times New Roman" pitchFamily="18" charset="0"/>
                <a:cs typeface="Times New Roman" pitchFamily="18" charset="0"/>
              </a:rPr>
              <a:t>goal is not a general production planning and not an efficient automated planning and scheduling of product orders</a:t>
            </a:r>
            <a:r>
              <a:rPr lang="en-US" altLang="zh-CN" sz="2000" dirty="0" smtClean="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A general approach of automated planning and scheduling in production planning does not yet exist in automation.</a:t>
            </a: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976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8229600" cy="1143000"/>
          </a:xfrm>
        </p:spPr>
        <p:txBody>
          <a:bodyPr>
            <a:normAutofit fontScale="90000"/>
          </a:bodyPr>
          <a:lstStyle/>
          <a:p>
            <a:r>
              <a:rPr lang="en-US" altLang="zh-CN" sz="4000" b="1" dirty="0">
                <a:latin typeface="Times New Roman" pitchFamily="18" charset="0"/>
                <a:cs typeface="Times New Roman" pitchFamily="18" charset="0"/>
              </a:rPr>
              <a:t>III. A classification of operations in discrete manufacturing</a:t>
            </a:r>
            <a:r>
              <a:rPr lang="en-US" altLang="zh-CN" dirty="0">
                <a:latin typeface="Times New Roman" pitchFamily="18" charset="0"/>
                <a:cs typeface="Times New Roman" pitchFamily="18" charset="0"/>
              </a:rPr>
              <a:t/>
            </a:r>
            <a:br>
              <a:rPr lang="en-US" altLang="zh-CN" dirty="0">
                <a:latin typeface="Times New Roman" pitchFamily="18" charset="0"/>
                <a:cs typeface="Times New Roman" pitchFamily="18" charset="0"/>
              </a:rPr>
            </a:br>
            <a:endParaRPr lang="zh-CN" altLang="en-US" dirty="0"/>
          </a:p>
        </p:txBody>
      </p:sp>
      <p:sp>
        <p:nvSpPr>
          <p:cNvPr id="3" name="内容占位符 2"/>
          <p:cNvSpPr>
            <a:spLocks noGrp="1"/>
          </p:cNvSpPr>
          <p:nvPr>
            <p:ph idx="1"/>
          </p:nvPr>
        </p:nvSpPr>
        <p:spPr>
          <a:xfrm>
            <a:off x="467544" y="1700808"/>
            <a:ext cx="8229600" cy="4525963"/>
          </a:xfrm>
        </p:spPr>
        <p:txBody>
          <a:bodyPr>
            <a:normAutofit/>
          </a:bodyPr>
          <a:lstStyle/>
          <a:p>
            <a:r>
              <a:rPr lang="en-US" altLang="zh-CN" sz="2000" dirty="0" smtClean="0">
                <a:latin typeface="Times New Roman" pitchFamily="18" charset="0"/>
                <a:cs typeface="Times New Roman" pitchFamily="18" charset="0"/>
              </a:rPr>
              <a:t>Discrete </a:t>
            </a:r>
            <a:r>
              <a:rPr lang="en-US" altLang="zh-CN" sz="2000" dirty="0">
                <a:latin typeface="Times New Roman" pitchFamily="18" charset="0"/>
                <a:cs typeface="Times New Roman" pitchFamily="18" charset="0"/>
              </a:rPr>
              <a:t>manufacturing is “the production of distinct </a:t>
            </a:r>
            <a:r>
              <a:rPr lang="en-US" altLang="zh-CN" sz="2000" dirty="0" smtClean="0">
                <a:latin typeface="Times New Roman" pitchFamily="18" charset="0"/>
                <a:cs typeface="Times New Roman" pitchFamily="18" charset="0"/>
              </a:rPr>
              <a:t>items such </a:t>
            </a:r>
            <a:r>
              <a:rPr lang="en-US" altLang="zh-CN" sz="2000" dirty="0">
                <a:latin typeface="Times New Roman" pitchFamily="18" charset="0"/>
                <a:cs typeface="Times New Roman" pitchFamily="18" charset="0"/>
              </a:rPr>
              <a:t>as automobiles, appliances or computers.” </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Discrete </a:t>
            </a:r>
            <a:r>
              <a:rPr lang="en-US" altLang="zh-CN" sz="2000" dirty="0">
                <a:latin typeface="Times New Roman" pitchFamily="18" charset="0"/>
                <a:cs typeface="Times New Roman" pitchFamily="18" charset="0"/>
              </a:rPr>
              <a:t>manufacturing input, intermediate and end products are clearly identifiable</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（离散制造输入</a:t>
            </a:r>
            <a:r>
              <a:rPr lang="zh-CN" altLang="en-US" sz="2000" dirty="0">
                <a:latin typeface="Times New Roman" pitchFamily="18" charset="0"/>
                <a:cs typeface="Times New Roman" pitchFamily="18" charset="0"/>
              </a:rPr>
              <a:t>，中间产品和最终产品清晰可</a:t>
            </a:r>
            <a:r>
              <a:rPr lang="zh-CN" altLang="en-US" sz="2000" dirty="0" smtClean="0">
                <a:latin typeface="Times New Roman" pitchFamily="18" charset="0"/>
                <a:cs typeface="Times New Roman" pitchFamily="18" charset="0"/>
              </a:rPr>
              <a:t>辨）</a:t>
            </a:r>
            <a:endParaRPr lang="en-US" altLang="zh-CN" sz="2000" dirty="0" smtClean="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A successful automated discrete manufacturing process </a:t>
            </a:r>
            <a:r>
              <a:rPr lang="en-US" altLang="zh-CN" sz="2000" dirty="0" smtClean="0">
                <a:latin typeface="Times New Roman" pitchFamily="18" charset="0"/>
                <a:cs typeface="Times New Roman" pitchFamily="18" charset="0"/>
              </a:rPr>
              <a:t>planning </a:t>
            </a:r>
            <a:r>
              <a:rPr lang="en-US" altLang="zh-CN" sz="2000" dirty="0">
                <a:latin typeface="Times New Roman" pitchFamily="18" charset="0"/>
                <a:cs typeface="Times New Roman" pitchFamily="18" charset="0"/>
              </a:rPr>
              <a:t>and scheduling assumes the description of the </a:t>
            </a:r>
            <a:r>
              <a:rPr lang="en-US" altLang="zh-CN" sz="2000" dirty="0" smtClean="0">
                <a:latin typeface="Times New Roman" pitchFamily="18" charset="0"/>
                <a:cs typeface="Times New Roman" pitchFamily="18" charset="0"/>
              </a:rPr>
              <a:t>manufacturing </a:t>
            </a:r>
            <a:r>
              <a:rPr lang="en-US" altLang="zh-CN" sz="2000" dirty="0">
                <a:latin typeface="Times New Roman" pitchFamily="18" charset="0"/>
                <a:cs typeface="Times New Roman" pitchFamily="18" charset="0"/>
              </a:rPr>
              <a:t>system, the individual modules and their skills, and the specification of ordered </a:t>
            </a:r>
            <a:r>
              <a:rPr lang="en-US" altLang="zh-CN" sz="2000" dirty="0" smtClean="0">
                <a:latin typeface="Times New Roman" pitchFamily="18" charset="0"/>
                <a:cs typeface="Times New Roman" pitchFamily="18" charset="0"/>
              </a:rPr>
              <a:t>products.</a:t>
            </a:r>
            <a:r>
              <a:rPr lang="zh-CN" altLang="en-US" sz="2000" dirty="0" smtClean="0">
                <a:latin typeface="Times New Roman" pitchFamily="18" charset="0"/>
                <a:cs typeface="Times New Roman" pitchFamily="18" charset="0"/>
              </a:rPr>
              <a:t>（</a:t>
            </a:r>
            <a:r>
              <a:rPr lang="zh-CN" altLang="en-US" sz="2000" dirty="0">
                <a:latin typeface="Times New Roman" pitchFamily="18" charset="0"/>
                <a:cs typeface="Times New Roman" pitchFamily="18" charset="0"/>
              </a:rPr>
              <a:t>定义</a:t>
            </a:r>
            <a:r>
              <a:rPr lang="zh-CN" altLang="en-US" sz="2000" dirty="0" smtClean="0">
                <a:latin typeface="Times New Roman" pitchFamily="18" charset="0"/>
                <a:cs typeface="Times New Roman" pitchFamily="18" charset="0"/>
              </a:rPr>
              <a:t>了</a:t>
            </a:r>
            <a:r>
              <a:rPr lang="zh-CN" altLang="en-US" sz="2000" dirty="0">
                <a:latin typeface="Times New Roman" pitchFamily="18" charset="0"/>
                <a:cs typeface="Times New Roman" pitchFamily="18" charset="0"/>
              </a:rPr>
              <a:t>制造</a:t>
            </a:r>
            <a:r>
              <a:rPr lang="zh-CN" altLang="en-US" sz="2000" dirty="0" smtClean="0">
                <a:latin typeface="Times New Roman" pitchFamily="18" charset="0"/>
                <a:cs typeface="Times New Roman" pitchFamily="18" charset="0"/>
              </a:rPr>
              <a:t>系统、各个</a:t>
            </a:r>
            <a:r>
              <a:rPr lang="zh-CN" altLang="en-US" sz="2000" dirty="0">
                <a:latin typeface="Times New Roman" pitchFamily="18" charset="0"/>
                <a:cs typeface="Times New Roman" pitchFamily="18" charset="0"/>
              </a:rPr>
              <a:t>模块</a:t>
            </a:r>
            <a:r>
              <a:rPr lang="zh-CN" altLang="en-US" sz="2000" dirty="0" smtClean="0">
                <a:latin typeface="Times New Roman" pitchFamily="18" charset="0"/>
                <a:cs typeface="Times New Roman" pitchFamily="18" charset="0"/>
              </a:rPr>
              <a:t>及其功能</a:t>
            </a:r>
            <a:r>
              <a:rPr lang="zh-CN" altLang="en-US" sz="2000" dirty="0">
                <a:latin typeface="Times New Roman" pitchFamily="18" charset="0"/>
                <a:cs typeface="Times New Roman" pitchFamily="18" charset="0"/>
              </a:rPr>
              <a:t>以及订购产品的</a:t>
            </a:r>
            <a:r>
              <a:rPr lang="zh-CN" altLang="en-US" sz="2000" dirty="0" smtClean="0">
                <a:latin typeface="Times New Roman" pitchFamily="18" charset="0"/>
                <a:cs typeface="Times New Roman" pitchFamily="18" charset="0"/>
              </a:rPr>
              <a:t>规格。）</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A </a:t>
            </a:r>
            <a:r>
              <a:rPr lang="en-US" altLang="zh-CN" sz="2000" dirty="0">
                <a:latin typeface="Times New Roman" pitchFamily="18" charset="0"/>
                <a:cs typeface="Times New Roman" pitchFamily="18" charset="0"/>
              </a:rPr>
              <a:t>suitable criterion to classify the different processes on a product during the production process is the change of attributes. For example, during a transport operation not the product itself, but its spatial position </a:t>
            </a:r>
            <a:r>
              <a:rPr lang="en-US" altLang="zh-CN" sz="2000" dirty="0" smtClean="0">
                <a:latin typeface="Times New Roman" pitchFamily="18" charset="0"/>
                <a:cs typeface="Times New Roman" pitchFamily="18" charset="0"/>
              </a:rPr>
              <a:t>changes.</a:t>
            </a: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2711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124744"/>
            <a:ext cx="6827935"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128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4347</TotalTime>
  <Words>1117</Words>
  <Application>Microsoft Office PowerPoint</Application>
  <PresentationFormat>全屏显示(4:3)</PresentationFormat>
  <Paragraphs>58</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Improved Domain Modeling for Realistic Automated Planning and Scheduling in Discrete Manufacturing</vt:lpstr>
      <vt:lpstr>Abstract</vt:lpstr>
      <vt:lpstr>PowerPoint 演示文稿</vt:lpstr>
      <vt:lpstr>I.   Motivation </vt:lpstr>
      <vt:lpstr>PowerPoint 演示文稿</vt:lpstr>
      <vt:lpstr>PowerPoint 演示文稿</vt:lpstr>
      <vt:lpstr>II.  State of the art </vt:lpstr>
      <vt:lpstr>III. A classification of operations in discrete manufacturing </vt:lpstr>
      <vt:lpstr>PowerPoint 演示文稿</vt:lpstr>
      <vt:lpstr>PowerPoint 演示文稿</vt:lpstr>
      <vt:lpstr>PowerPoint 演示文稿</vt:lpstr>
      <vt:lpstr>PowerPoint 演示文稿</vt:lpstr>
      <vt:lpstr>PowerPoint 演示文稿</vt:lpstr>
      <vt:lpstr>PowerPoint 演示文稿</vt:lpstr>
      <vt:lpstr>IV. A modeling approach of manufacturing planning problems </vt:lpstr>
      <vt:lpstr>PowerPoint 演示文稿</vt:lpstr>
      <vt:lpstr>PowerPoint 演示文稿</vt:lpstr>
      <vt:lpstr>PowerPoint 演示文稿</vt:lpstr>
      <vt:lpstr>PowerPoint 演示文稿</vt:lpstr>
      <vt:lpstr>PowerPoint 演示文稿</vt:lpstr>
      <vt:lpstr>PowerPoint 演示文稿</vt:lpstr>
      <vt:lpstr>V.   Evaluation </vt:lpstr>
      <vt:lpstr>PowerPoint 演示文稿</vt:lpstr>
      <vt:lpstr>PowerPoint 演示文稿</vt:lpstr>
      <vt:lpstr>VI. Summary and further work </vt:lpstr>
    </vt:vector>
  </TitlesOfParts>
  <Company>jk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Domain Modeling for Realistic Automated Planning and Scheduling in Discrete Manufacturing</dc:title>
  <dc:creator>JK</dc:creator>
  <cp:lastModifiedBy>JK</cp:lastModifiedBy>
  <cp:revision>45</cp:revision>
  <dcterms:created xsi:type="dcterms:W3CDTF">2019-03-12T10:04:53Z</dcterms:created>
  <dcterms:modified xsi:type="dcterms:W3CDTF">2019-03-17T12:49:34Z</dcterms:modified>
</cp:coreProperties>
</file>