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13" r:id="rId3"/>
    <p:sldId id="617" r:id="rId4"/>
    <p:sldId id="616" r:id="rId5"/>
    <p:sldId id="618" r:id="rId6"/>
    <p:sldId id="621" r:id="rId7"/>
    <p:sldId id="690" r:id="rId8"/>
    <p:sldId id="689" r:id="rId9"/>
    <p:sldId id="709" r:id="rId10"/>
    <p:sldId id="703" r:id="rId11"/>
    <p:sldId id="704" r:id="rId12"/>
    <p:sldId id="705" r:id="rId13"/>
    <p:sldId id="706" r:id="rId14"/>
    <p:sldId id="695" r:id="rId15"/>
    <p:sldId id="693" r:id="rId16"/>
    <p:sldId id="663" r:id="rId17"/>
    <p:sldId id="707" r:id="rId18"/>
    <p:sldId id="708" r:id="rId19"/>
    <p:sldId id="667" r:id="rId20"/>
    <p:sldId id="664" r:id="rId21"/>
    <p:sldId id="686" r:id="rId22"/>
    <p:sldId id="702" r:id="rId23"/>
    <p:sldId id="694" r:id="rId24"/>
    <p:sldId id="668" r:id="rId25"/>
    <p:sldId id="696" r:id="rId26"/>
    <p:sldId id="700" r:id="rId27"/>
    <p:sldId id="701" r:id="rId28"/>
    <p:sldId id="710" r:id="rId29"/>
    <p:sldId id="71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078" autoAdjust="0"/>
  </p:normalViewPr>
  <p:slideViewPr>
    <p:cSldViewPr>
      <p:cViewPr varScale="1">
        <p:scale>
          <a:sx n="47" d="100"/>
          <a:sy n="47" d="100"/>
        </p:scale>
        <p:origin x="998" y="48"/>
      </p:cViewPr>
      <p:guideLst>
        <p:guide orient="horz" pos="2074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68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C77F5-5ADD-4059-A126-3839A415CD6E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03FB-CFB2-45EB-81F8-6952594E3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9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8308-BA3E-4EFF-8402-852E7413A4E1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68A2-6F6E-48BC-A178-E7679C19CC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00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34908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74642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7464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93305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3095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467544" y="1124744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70984" cy="63408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133055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106" y="3524249"/>
            <a:ext cx="7200800" cy="1362075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106" y="1758949"/>
            <a:ext cx="7200800" cy="1765301"/>
          </a:xfrm>
        </p:spPr>
        <p:txBody>
          <a:bodyPr anchor="b">
            <a:noAutofit/>
          </a:bodyPr>
          <a:lstStyle>
            <a:lvl1pPr marL="0" indent="0" algn="ctr">
              <a:buNone/>
              <a:defRPr sz="6000">
                <a:solidFill>
                  <a:srgbClr val="C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556792"/>
            <a:ext cx="3898776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552" y="1556792"/>
            <a:ext cx="3812232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02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467544" y="1124744"/>
            <a:ext cx="5832648" cy="0"/>
          </a:xfrm>
          <a:prstGeom prst="line">
            <a:avLst/>
          </a:prstGeom>
          <a:ln w="25400">
            <a:gradFill flip="none" rotWithShape="1">
              <a:gsLst>
                <a:gs pos="58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H="1">
            <a:off x="2854152" y="6309320"/>
            <a:ext cx="5832648" cy="0"/>
          </a:xfrm>
          <a:prstGeom prst="line">
            <a:avLst/>
          </a:prstGeom>
          <a:ln w="25400">
            <a:gradFill flip="none" rotWithShape="1">
              <a:gsLst>
                <a:gs pos="30000">
                  <a:schemeClr val="accent1"/>
                </a:gs>
                <a:gs pos="81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0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42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09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381328"/>
            <a:ext cx="1224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A677-9992-4516-8127-D81985AAB62D}" type="datetimeFigureOut">
              <a:rPr lang="zh-CN" altLang="en-US" smtClean="0"/>
              <a:t>2018/7/19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652120" y="6381328"/>
            <a:ext cx="195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96336" y="6381328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1887B-03DB-4A21-B86B-7E501188934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icaps2010_fern_mcpbprp/" TargetMode="External"/><Relationship Id="rId2" Type="http://schemas.openxmlformats.org/officeDocument/2006/relationships/hyperlink" Target="https://edge.edx.org/courses/course-v1:Berkeley+CS188+SP17/info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20900"/>
            <a:ext cx="7772400" cy="19939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j-lt"/>
              </a:rPr>
              <a:t>MCTS</a:t>
            </a:r>
            <a:br>
              <a:rPr lang="en-US" altLang="zh-CN" dirty="0" smtClean="0">
                <a:latin typeface="+mj-lt"/>
              </a:rPr>
            </a:br>
            <a:r>
              <a:rPr lang="zh-CN" altLang="en-US" sz="3100" dirty="0" smtClean="0">
                <a:latin typeface="+mj-lt"/>
              </a:rPr>
              <a:t>蒙特卡罗树搜索</a:t>
            </a:r>
            <a:r>
              <a:rPr lang="en-US" altLang="zh-CN" sz="3100" b="0" dirty="0" smtClean="0">
                <a:latin typeface="+mj-lt"/>
              </a:rPr>
              <a:t/>
            </a:r>
            <a:br>
              <a:rPr lang="en-US" altLang="zh-CN" sz="3100" b="0" dirty="0" smtClean="0">
                <a:latin typeface="+mj-lt"/>
              </a:rPr>
            </a:br>
            <a:r>
              <a:rPr lang="en-US" altLang="zh-CN" b="0" dirty="0">
                <a:latin typeface="+mj-lt"/>
              </a:rPr>
              <a:t/>
            </a:r>
            <a:br>
              <a:rPr lang="en-US" altLang="zh-CN" b="0" dirty="0">
                <a:latin typeface="+mj-lt"/>
              </a:rPr>
            </a:br>
            <a:endParaRPr lang="zh-CN" altLang="zh-CN" sz="20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979170"/>
          </a:xfrm>
        </p:spPr>
        <p:txBody>
          <a:bodyPr>
            <a:normAutofit/>
          </a:bodyPr>
          <a:lstStyle/>
          <a:p>
            <a:fld id="{BB962C8B-B14F-4D97-AF65-F5344CB8AC3E}" type="datetime5">
              <a:rPr lang="zh-CN" altLang="zh-CN" smtClean="0">
                <a:latin typeface="+mj-lt"/>
              </a:rPr>
              <a:t>2018/7/19</a:t>
            </a:fld>
            <a:endParaRPr lang="zh-CN" altLang="zh-C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043419" cy="4883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PI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69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VI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609725"/>
            <a:ext cx="904875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5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GPI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90659"/>
            <a:ext cx="3733800" cy="490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71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714500"/>
            <a:ext cx="57435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Policy Improvement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73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678" y="2208693"/>
            <a:ext cx="1773284" cy="1970315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6753" y="4003642"/>
            <a:ext cx="1822541" cy="226341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1340768"/>
            <a:ext cx="1773284" cy="1970315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5811" y="1258886"/>
            <a:ext cx="1773284" cy="1970315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4658" y="2208692"/>
            <a:ext cx="1773284" cy="1970315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Inspired by </a:t>
            </a:r>
            <a:r>
              <a:rPr lang="en-US" altLang="zh-CN" sz="3600" i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Multi-Arm </a:t>
            </a:r>
            <a:r>
              <a:rPr lang="en-US" altLang="zh-CN" sz="3600" i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Bandit </a:t>
            </a:r>
            <a:r>
              <a:rPr lang="en-US" altLang="zh-CN" sz="3600" i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Problem</a:t>
            </a: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7763" y="3447957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Which arm to pull ?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Choosing arm by </a:t>
            </a:r>
            <a:r>
              <a:rPr lang="en-US" altLang="zh-CN" sz="3600" i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UCB1</a:t>
            </a: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method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8338" y="2270667"/>
            <a:ext cx="79208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UCB1: Upper Confidence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15616" y="2369947"/>
                <a:ext cx="6696744" cy="2283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3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36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arg</m:t>
                          </m:r>
                          <m:func>
                            <m:func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6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 </m:t>
                              </m:r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zh-CN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zh-CN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3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3600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3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func>
                        </m:fName>
                        <m:e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) </m:t>
                          </m:r>
                        </m:e>
                      </m:func>
                    </m:oMath>
                  </m:oMathPara>
                </a14:m>
                <a:endParaRPr lang="zh-CN" altLang="zh-CN" sz="3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36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3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69947"/>
                <a:ext cx="6696744" cy="22831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635896" y="4043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Value Term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38818" y="4043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Exploration Term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1424566"/>
            <a:ext cx="640871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Balance Exploitation and Exploration 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4713846"/>
            <a:ext cx="80889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Value </a:t>
            </a:r>
            <a:r>
              <a:rPr lang="en-US" altLang="zh-CN" dirty="0" smtClean="0">
                <a:solidFill>
                  <a:srgbClr val="FF0000"/>
                </a:solidFill>
              </a:rPr>
              <a:t>Term: </a:t>
            </a:r>
            <a:r>
              <a:rPr lang="en-US" altLang="zh-CN" dirty="0" smtClean="0"/>
              <a:t>favors </a:t>
            </a:r>
            <a:r>
              <a:rPr lang="en-US" altLang="zh-CN" dirty="0"/>
              <a:t>actions that </a:t>
            </a:r>
            <a:r>
              <a:rPr lang="en-US" altLang="zh-CN" dirty="0" smtClean="0"/>
              <a:t>looked good historically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Exploration </a:t>
            </a:r>
            <a:r>
              <a:rPr lang="en-US" altLang="zh-CN" dirty="0" smtClean="0">
                <a:solidFill>
                  <a:srgbClr val="FF0000"/>
                </a:solidFill>
              </a:rPr>
              <a:t>Term: </a:t>
            </a:r>
            <a:r>
              <a:rPr lang="en-US" altLang="zh-CN" dirty="0" smtClean="0"/>
              <a:t>actions </a:t>
            </a:r>
            <a:r>
              <a:rPr lang="en-US" altLang="zh-CN" dirty="0"/>
              <a:t>get an </a:t>
            </a:r>
            <a:r>
              <a:rPr lang="en-US" altLang="zh-CN" dirty="0" smtClean="0"/>
              <a:t>exploration bonus </a:t>
            </a:r>
            <a:r>
              <a:rPr lang="en-US" altLang="zh-CN" dirty="0"/>
              <a:t>that grows with </a:t>
            </a:r>
            <a:r>
              <a:rPr lang="en-US" altLang="zh-CN" dirty="0" err="1"/>
              <a:t>ln</a:t>
            </a:r>
            <a:r>
              <a:rPr lang="en-US" altLang="zh-CN" dirty="0"/>
              <a:t>(n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Monte Carlo Tree Search</a:t>
            </a:r>
            <a:endParaRPr lang="zh-CN" altLang="en-US" b="0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00808"/>
            <a:ext cx="6746875" cy="371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287591" y="5853339"/>
            <a:ext cx="21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(Browne et al., 2012)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6" y="1231864"/>
            <a:ext cx="7815808" cy="4957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Monte Carlo Tree Search</a:t>
            </a:r>
            <a:endParaRPr lang="zh-CN" altLang="en-US" b="0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63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" y="1628800"/>
            <a:ext cx="8583885" cy="4016524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Monte Carlo Tree Search</a:t>
            </a:r>
            <a:endParaRPr lang="zh-CN" altLang="en-US" b="0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03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11" y="1436131"/>
            <a:ext cx="6048375" cy="429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031790" y="5877272"/>
            <a:ext cx="28264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 i="1" dirty="0"/>
              <a:t>Asymmetric tree growth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Search Tree Growth</a:t>
            </a:r>
          </a:p>
        </p:txBody>
      </p:sp>
      <p:sp>
        <p:nvSpPr>
          <p:cNvPr id="6" name="矩形 5"/>
          <p:cNvSpPr/>
          <p:nvPr/>
        </p:nvSpPr>
        <p:spPr>
          <a:xfrm>
            <a:off x="6287591" y="5853339"/>
            <a:ext cx="21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(Browne et al., 2012)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12" y="1484784"/>
            <a:ext cx="6984776" cy="410399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Where does </a:t>
            </a:r>
            <a:r>
              <a:rPr lang="en-US" altLang="zh-CN" sz="3600" b="1" i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Monte Carlo </a:t>
            </a: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come from? 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2120" y="5706256"/>
            <a:ext cx="64378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 smtClean="0"/>
              <a:t>Monte Carlo Casino</a:t>
            </a:r>
            <a:endParaRPr lang="zh-CN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7" y="1412776"/>
            <a:ext cx="7284577" cy="3904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796752" y="5479747"/>
            <a:ext cx="73448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/>
              <a:t>The </a:t>
            </a:r>
            <a:r>
              <a:rPr lang="en-US" altLang="zh-CN" b="1" i="1" dirty="0" smtClean="0"/>
              <a:t>pseudo code </a:t>
            </a:r>
            <a:r>
              <a:rPr lang="en-US" altLang="zh-CN" b="1" i="1" dirty="0"/>
              <a:t>of a generic Monte-Carlo planning algorithm.</a:t>
            </a:r>
            <a:endParaRPr lang="zh-CN" altLang="en-US" b="1" i="1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plain </a:t>
            </a: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UCT: </a:t>
            </a:r>
            <a:r>
              <a:rPr lang="en-US" altLang="zh-CN" sz="3600" i="1" u="sng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MCTS with UCB1</a:t>
            </a:r>
            <a:endParaRPr lang="zh-CN" altLang="en-US" sz="3600" i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9314" y="5995718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Kocsis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Szepesvári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, 2006)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plain </a:t>
            </a: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UCT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5685" y="1290898"/>
            <a:ext cx="763863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protected double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(State 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remainingHorizons)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Termination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(remainingHorizons ==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BigInteger stateAsNumber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.getStateLabel(state)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Leaf node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(isLeaf(stateAsNumber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remainingHorizons))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.defaultPolicy(state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stateAsNumber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remainingHorizons)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Selection, Expansion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action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.selectAction(stateAsNumber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remainingHorizons)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Simulation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Pair&lt;State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Double&gt; simulationResult =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.simulateSingleAction(state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 nextState = simulationResult.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_o1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reward = simulationResult.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_o2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double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 = reward +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.getDiscountFactor()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.search(nextState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remainingHorizons -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Backpropagation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updateValue(stateAsNumber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remainingHorizons)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6176" y="5794564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Kocsis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Szepesvári</a:t>
            </a:r>
            <a:r>
              <a:rPr lang="en-US" altLang="zh-CN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, 2006)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2592" y="5794564"/>
            <a:ext cx="73448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 smtClean="0"/>
              <a:t>Java code in </a:t>
            </a:r>
            <a:r>
              <a:rPr lang="en-US" altLang="zh-CN" b="1" i="1" dirty="0" err="1" smtClean="0"/>
              <a:t>RDDLsim</a:t>
            </a:r>
            <a:r>
              <a:rPr lang="en-US" altLang="zh-CN" b="1" i="1" dirty="0" smtClean="0"/>
              <a:t>.</a:t>
            </a:r>
            <a:endParaRPr lang="zh-CN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17447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UCT Recap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628800"/>
            <a:ext cx="7344816" cy="4385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To select an action at a state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339933"/>
                </a:solidFill>
                <a:latin typeface="Marlett" pitchFamily="2" charset="2"/>
              </a:rPr>
              <a:t>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Build a tree using N iterations of Monte-Carlo tree search</a:t>
            </a:r>
            <a:b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050" dirty="0" smtClean="0">
                <a:solidFill>
                  <a:srgbClr val="0000FF"/>
                </a:solidFill>
                <a:latin typeface="Marlett" pitchFamily="2" charset="2"/>
              </a:rPr>
              <a:t>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 policy is uniform random</a:t>
            </a:r>
            <a:b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050" dirty="0" smtClean="0">
                <a:solidFill>
                  <a:srgbClr val="0000FF"/>
                </a:solidFill>
                <a:latin typeface="Marlett" pitchFamily="2" charset="2"/>
              </a:rPr>
              <a:t>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Tree policy is based on UCB rule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339933"/>
                </a:solidFill>
                <a:latin typeface="Marlett" pitchFamily="2" charset="2"/>
              </a:rPr>
              <a:t>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action that maximizes Q(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The more simulations the more accurate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2">
              <a:lnSpc>
                <a:spcPct val="150000"/>
              </a:lnSpc>
            </a:pPr>
            <a:r>
              <a:rPr lang="en-US" altLang="zh-CN" dirty="0" smtClean="0">
                <a:solidFill>
                  <a:srgbClr val="339933"/>
                </a:solidFill>
                <a:latin typeface="Marlett" pitchFamily="2" charset="2"/>
              </a:rPr>
              <a:t> </a:t>
            </a:r>
            <a:r>
              <a:rPr lang="en-US" altLang="zh-CN" dirty="0" smtClean="0"/>
              <a:t>Near-optimal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solidFill>
                  <a:srgbClr val="339933"/>
                </a:solidFill>
                <a:latin typeface="Marlett" pitchFamily="2" charset="2"/>
              </a:rPr>
              <a:t>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Runtime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didn’t depend on size of state-space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b="1" i="1" dirty="0" smtClean="0"/>
          </a:p>
        </p:txBody>
      </p:sp>
    </p:spTree>
    <p:extLst>
      <p:ext uri="{BB962C8B-B14F-4D97-AF65-F5344CB8AC3E}">
        <p14:creationId xmlns:p14="http://schemas.microsoft.com/office/powerpoint/2010/main" val="4080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888" y="2794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Multi-Arm Bandit </a:t>
            </a: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Problem 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792088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 dirty="0" smtClean="0"/>
              <a:t>Solving MDPs</a:t>
            </a:r>
          </a:p>
          <a:p>
            <a:endParaRPr lang="en-US" altLang="zh-CN" b="1" i="1" dirty="0" smtClean="0"/>
          </a:p>
          <a:p>
            <a:r>
              <a:rPr lang="en-US" altLang="zh-CN" b="1" i="1" dirty="0" smtClean="0"/>
              <a:t>Multi-Arm Bandit Problem</a:t>
            </a:r>
          </a:p>
          <a:p>
            <a:endParaRPr lang="en-US" altLang="zh-CN" b="1" i="1" dirty="0"/>
          </a:p>
          <a:p>
            <a:r>
              <a:rPr lang="en-US" altLang="zh-CN" b="1" i="1" dirty="0" smtClean="0"/>
              <a:t>UCB1:Upper </a:t>
            </a:r>
            <a:r>
              <a:rPr lang="en-US" altLang="zh-CN" b="1" i="1" dirty="0"/>
              <a:t>Confidence Bound by Auer et al.</a:t>
            </a:r>
            <a:endParaRPr lang="zh-CN" altLang="en-US" b="1" i="1" dirty="0"/>
          </a:p>
          <a:p>
            <a:endParaRPr lang="en-US" altLang="zh-CN" b="1" i="1" dirty="0" smtClean="0"/>
          </a:p>
          <a:p>
            <a:r>
              <a:rPr lang="en-US" altLang="zh-CN" b="1" i="1" dirty="0" smtClean="0"/>
              <a:t>UCT: Upper </a:t>
            </a:r>
            <a:r>
              <a:rPr lang="en-US" altLang="zh-CN" b="1" i="1" dirty="0"/>
              <a:t>Confidence Bounds for </a:t>
            </a:r>
            <a:r>
              <a:rPr lang="en-US" altLang="zh-CN" b="1" i="1" dirty="0" smtClean="0"/>
              <a:t>Trees by </a:t>
            </a:r>
            <a:r>
              <a:rPr lang="en-US" altLang="zh-CN" b="1" i="1" dirty="0" err="1" smtClean="0"/>
              <a:t>Kocsis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and </a:t>
            </a:r>
            <a:r>
              <a:rPr lang="en-US" altLang="zh-CN" b="1" i="1" dirty="0" err="1" smtClean="0"/>
              <a:t>Szepesvári</a:t>
            </a:r>
            <a:endParaRPr lang="en-US" altLang="zh-CN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9697" y="1412776"/>
            <a:ext cx="5070605" cy="4392488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Non-Deterministic </a:t>
            </a:r>
            <a:r>
              <a:rPr lang="en-US" altLang="zh-CN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Search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64" y="1844824"/>
            <a:ext cx="4466828" cy="3561910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4889098" y="1124744"/>
            <a:ext cx="2995270" cy="1271361"/>
          </a:xfrm>
          <a:prstGeom prst="cloudCallout">
            <a:avLst>
              <a:gd name="adj1" fmla="val -38775"/>
              <a:gd name="adj2" fmla="val 807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World Simulator</a:t>
            </a:r>
            <a:endParaRPr lang="zh-CN" altLang="en-US" dirty="0"/>
          </a:p>
        </p:txBody>
      </p:sp>
      <p:sp>
        <p:nvSpPr>
          <p:cNvPr id="6" name="下弧形箭头 5"/>
          <p:cNvSpPr/>
          <p:nvPr/>
        </p:nvSpPr>
        <p:spPr>
          <a:xfrm>
            <a:off x="477520" y="4005064"/>
            <a:ext cx="1512168" cy="576064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下弧形箭头 6"/>
          <p:cNvSpPr/>
          <p:nvPr/>
        </p:nvSpPr>
        <p:spPr>
          <a:xfrm rot="10800000">
            <a:off x="458772" y="3134665"/>
            <a:ext cx="1512168" cy="576064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60" y="2708920"/>
            <a:ext cx="137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7014" y="4590075"/>
            <a:ext cx="186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/>
              <a:t>State+Reward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8772" y="14018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MDPs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Preliminaries 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752" y="5479747"/>
            <a:ext cx="73448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 smtClean="0"/>
              <a:t>MDPs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8772" y="586345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MDPs: S, A, T(S’|S,A),R(S’|S,A),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/>
                </a:r>
                <a:br>
                  <a:rPr lang="en-US" altLang="zh-CN" dirty="0">
                    <a:solidFill>
                      <a:srgbClr val="FF0000"/>
                    </a:solidFill>
                  </a:rPr>
                </a:b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2" y="5863456"/>
                <a:ext cx="457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7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3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参考资料</a:t>
            </a:r>
            <a:endParaRPr lang="zh-CN" altLang="en-US" b="0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116" y="1633237"/>
            <a:ext cx="792088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 smtClean="0">
                <a:solidFill>
                  <a:srgbClr val="002060"/>
                </a:solidFill>
              </a:rPr>
              <a:t>[1] </a:t>
            </a:r>
            <a:r>
              <a:rPr lang="zh-CN" altLang="en-US" sz="1200" dirty="0" smtClean="0">
                <a:solidFill>
                  <a:srgbClr val="002060"/>
                </a:solidFill>
              </a:rPr>
              <a:t>概率论与数理统计</a:t>
            </a:r>
            <a:endParaRPr lang="en-US" altLang="zh-CN" sz="1200" dirty="0" smtClean="0">
              <a:solidFill>
                <a:srgbClr val="002060"/>
              </a:solidFill>
            </a:endParaRPr>
          </a:p>
          <a:p>
            <a:endParaRPr lang="en-US" altLang="zh-CN" sz="1200" b="1" i="1" dirty="0" smtClean="0">
              <a:solidFill>
                <a:srgbClr val="002060"/>
              </a:solidFill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</a:rPr>
              <a:t>[2] L</a:t>
            </a:r>
            <a:r>
              <a:rPr lang="en-US" altLang="zh-CN" sz="1200" dirty="0">
                <a:solidFill>
                  <a:srgbClr val="002060"/>
                </a:solidFill>
              </a:rPr>
              <a:t>. </a:t>
            </a:r>
            <a:r>
              <a:rPr lang="en-US" altLang="zh-CN" sz="1200" dirty="0" err="1">
                <a:solidFill>
                  <a:srgbClr val="002060"/>
                </a:solidFill>
              </a:rPr>
              <a:t>Kocsis</a:t>
            </a:r>
            <a:r>
              <a:rPr lang="en-US" altLang="zh-CN" sz="1200" dirty="0">
                <a:solidFill>
                  <a:srgbClr val="002060"/>
                </a:solidFill>
              </a:rPr>
              <a:t> and C. </a:t>
            </a:r>
            <a:r>
              <a:rPr lang="en-US" altLang="zh-CN" sz="1200" dirty="0" err="1">
                <a:solidFill>
                  <a:srgbClr val="002060"/>
                </a:solidFill>
              </a:rPr>
              <a:t>Szepesvári</a:t>
            </a:r>
            <a:r>
              <a:rPr lang="en-US" altLang="zh-CN" sz="1200" dirty="0">
                <a:solidFill>
                  <a:srgbClr val="002060"/>
                </a:solidFill>
              </a:rPr>
              <a:t>, “Bandit based </a:t>
            </a:r>
            <a:r>
              <a:rPr lang="en-US" altLang="zh-CN" sz="1200" dirty="0" err="1">
                <a:solidFill>
                  <a:srgbClr val="002060"/>
                </a:solidFill>
              </a:rPr>
              <a:t>monte-carlo</a:t>
            </a:r>
            <a:r>
              <a:rPr lang="en-US" altLang="zh-CN" sz="1200" dirty="0">
                <a:solidFill>
                  <a:srgbClr val="002060"/>
                </a:solidFill>
              </a:rPr>
              <a:t> planning,” </a:t>
            </a:r>
            <a:r>
              <a:rPr lang="en-US" altLang="zh-CN" sz="1200" i="1" dirty="0">
                <a:solidFill>
                  <a:srgbClr val="002060"/>
                </a:solidFill>
              </a:rPr>
              <a:t>Proc. ECML</a:t>
            </a:r>
            <a:r>
              <a:rPr lang="en-US" altLang="zh-CN" sz="1200" dirty="0">
                <a:solidFill>
                  <a:srgbClr val="002060"/>
                </a:solidFill>
              </a:rPr>
              <a:t>, pp. 282–203, 2006</a:t>
            </a:r>
            <a:r>
              <a:rPr lang="en-US" altLang="zh-CN" sz="1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1200" dirty="0" smtClean="0">
              <a:solidFill>
                <a:srgbClr val="002060"/>
              </a:solidFill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</a:rPr>
              <a:t>[3] C</a:t>
            </a:r>
            <a:r>
              <a:rPr lang="en-US" altLang="zh-CN" sz="1200" dirty="0">
                <a:solidFill>
                  <a:srgbClr val="002060"/>
                </a:solidFill>
              </a:rPr>
              <a:t>. B. Browne </a:t>
            </a:r>
            <a:r>
              <a:rPr lang="en-US" altLang="zh-CN" sz="1200" i="1" dirty="0">
                <a:solidFill>
                  <a:srgbClr val="002060"/>
                </a:solidFill>
              </a:rPr>
              <a:t>et al.</a:t>
            </a:r>
            <a:r>
              <a:rPr lang="en-US" altLang="zh-CN" sz="1200" dirty="0">
                <a:solidFill>
                  <a:srgbClr val="002060"/>
                </a:solidFill>
              </a:rPr>
              <a:t>, “A Survey of Monte Carlo Tree Search Methods,” </a:t>
            </a:r>
            <a:r>
              <a:rPr lang="en-US" altLang="zh-CN" sz="1200" i="1" dirty="0" err="1">
                <a:solidFill>
                  <a:srgbClr val="002060"/>
                </a:solidFill>
              </a:rPr>
              <a:t>Comput</a:t>
            </a:r>
            <a:r>
              <a:rPr lang="en-US" altLang="zh-CN" sz="1200" i="1" dirty="0">
                <a:solidFill>
                  <a:srgbClr val="002060"/>
                </a:solidFill>
              </a:rPr>
              <a:t>. </a:t>
            </a:r>
            <a:r>
              <a:rPr lang="en-US" altLang="zh-CN" sz="1200" i="1" dirty="0" err="1">
                <a:solidFill>
                  <a:srgbClr val="002060"/>
                </a:solidFill>
              </a:rPr>
              <a:t>Intell</a:t>
            </a:r>
            <a:r>
              <a:rPr lang="en-US" altLang="zh-CN" sz="1200" i="1" dirty="0">
                <a:solidFill>
                  <a:srgbClr val="002060"/>
                </a:solidFill>
              </a:rPr>
              <a:t>. AI Games, IEEE Trans.</a:t>
            </a:r>
            <a:r>
              <a:rPr lang="en-US" altLang="zh-CN" sz="1200" dirty="0">
                <a:solidFill>
                  <a:srgbClr val="002060"/>
                </a:solidFill>
              </a:rPr>
              <a:t>, vol. 4, no. 1, pp. 1–43, </a:t>
            </a:r>
            <a:r>
              <a:rPr lang="en-US" altLang="zh-CN" sz="1200" dirty="0" smtClean="0">
                <a:solidFill>
                  <a:srgbClr val="002060"/>
                </a:solidFill>
              </a:rPr>
              <a:t>2012</a:t>
            </a: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</a:rPr>
              <a:t>[4] CS188: </a:t>
            </a:r>
            <a:r>
              <a:rPr lang="en-US" altLang="zh-CN" sz="1200" dirty="0">
                <a:solidFill>
                  <a:srgbClr val="002060"/>
                </a:solidFill>
              </a:rPr>
              <a:t>Artificial Intelligence </a:t>
            </a:r>
            <a:r>
              <a:rPr lang="en-US" altLang="zh-CN" sz="120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US" altLang="zh-CN" sz="1200" dirty="0" smtClean="0">
                <a:solidFill>
                  <a:srgbClr val="002060"/>
                </a:solidFill>
                <a:hlinkClick r:id="rId2"/>
              </a:rPr>
              <a:t>edge.edx.org/courses/course-v1:Berkeley+CS188+SP17/info</a:t>
            </a:r>
            <a:endParaRPr lang="en-US" altLang="zh-CN" sz="1200" dirty="0" smtClean="0">
              <a:solidFill>
                <a:srgbClr val="002060"/>
              </a:solidFill>
            </a:endParaRP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en-US" altLang="zh-CN" sz="1200" dirty="0">
                <a:solidFill>
                  <a:srgbClr val="002060"/>
                </a:solidFill>
              </a:rPr>
              <a:t>[5] Monte-Carlo Planning: Basic Principles and Recent Progress </a:t>
            </a:r>
            <a:r>
              <a:rPr lang="en-US" altLang="zh-CN" sz="1200" dirty="0">
                <a:solidFill>
                  <a:srgbClr val="002060"/>
                </a:solidFill>
                <a:hlinkClick r:id="rId3"/>
              </a:rPr>
              <a:t>http://videolectures.net/icaps2010_fern_mcpbprp</a:t>
            </a:r>
            <a:r>
              <a:rPr lang="en-US" altLang="zh-CN" sz="1200" dirty="0" smtClean="0">
                <a:solidFill>
                  <a:srgbClr val="002060"/>
                </a:solidFill>
                <a:hlinkClick r:id="rId3"/>
              </a:rPr>
              <a:t>/</a:t>
            </a:r>
            <a:endParaRPr lang="en-US" altLang="zh-CN" sz="1200" dirty="0" smtClean="0">
              <a:solidFill>
                <a:srgbClr val="002060"/>
              </a:solidFill>
            </a:endParaRP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</a:rPr>
              <a:t>[6] </a:t>
            </a:r>
            <a:r>
              <a:rPr lang="en-US" altLang="zh-CN" sz="1200" dirty="0">
                <a:solidFill>
                  <a:srgbClr val="002060"/>
                </a:solidFill>
              </a:rPr>
              <a:t>S. </a:t>
            </a:r>
            <a:r>
              <a:rPr lang="en-US" altLang="zh-CN" sz="1200" dirty="0" err="1">
                <a:solidFill>
                  <a:srgbClr val="002060"/>
                </a:solidFill>
              </a:rPr>
              <a:t>Sanner</a:t>
            </a:r>
            <a:r>
              <a:rPr lang="en-US" altLang="zh-CN" sz="1200" dirty="0">
                <a:solidFill>
                  <a:srgbClr val="002060"/>
                </a:solidFill>
              </a:rPr>
              <a:t>, “Relational dynamic influence diagram language (</a:t>
            </a:r>
            <a:r>
              <a:rPr lang="en-US" altLang="zh-CN" sz="1200" dirty="0" err="1">
                <a:solidFill>
                  <a:srgbClr val="002060"/>
                </a:solidFill>
              </a:rPr>
              <a:t>rddl</a:t>
            </a:r>
            <a:r>
              <a:rPr lang="en-US" altLang="zh-CN" sz="1200" dirty="0">
                <a:solidFill>
                  <a:srgbClr val="002060"/>
                </a:solidFill>
              </a:rPr>
              <a:t>): Language description,” </a:t>
            </a:r>
            <a:r>
              <a:rPr lang="en-US" altLang="zh-CN" sz="1200" i="1" dirty="0" err="1">
                <a:solidFill>
                  <a:srgbClr val="002060"/>
                </a:solidFill>
              </a:rPr>
              <a:t>Unpubl</a:t>
            </a:r>
            <a:r>
              <a:rPr lang="en-US" altLang="zh-CN" sz="1200" i="1" dirty="0">
                <a:solidFill>
                  <a:srgbClr val="002060"/>
                </a:solidFill>
              </a:rPr>
              <a:t>. </a:t>
            </a:r>
            <a:r>
              <a:rPr lang="en-US" altLang="zh-CN" sz="1200" i="1" dirty="0" err="1">
                <a:solidFill>
                  <a:srgbClr val="002060"/>
                </a:solidFill>
              </a:rPr>
              <a:t>ms.</a:t>
            </a:r>
            <a:r>
              <a:rPr lang="en-US" altLang="zh-CN" sz="1200" i="1" dirty="0">
                <a:solidFill>
                  <a:srgbClr val="002060"/>
                </a:solidFill>
              </a:rPr>
              <a:t> Aust. Natl. Univ.</a:t>
            </a:r>
            <a:r>
              <a:rPr lang="en-US" altLang="zh-CN" sz="1200" dirty="0">
                <a:solidFill>
                  <a:srgbClr val="002060"/>
                </a:solidFill>
              </a:rPr>
              <a:t>, 2010</a:t>
            </a:r>
            <a:r>
              <a:rPr lang="en-US" altLang="zh-CN" sz="1200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</a:rPr>
              <a:t>[7] </a:t>
            </a:r>
            <a:r>
              <a:rPr lang="en-US" altLang="zh-CN" sz="1200" dirty="0">
                <a:solidFill>
                  <a:srgbClr val="002060"/>
                </a:solidFill>
              </a:rPr>
              <a:t>S. J. Russell and N. Peter, </a:t>
            </a:r>
            <a:r>
              <a:rPr lang="en-US" altLang="zh-CN" sz="1200" i="1" dirty="0">
                <a:solidFill>
                  <a:srgbClr val="002060"/>
                </a:solidFill>
              </a:rPr>
              <a:t>Artificial Intelligence A Modern Approach.pdf</a:t>
            </a:r>
            <a:r>
              <a:rPr lang="en-US" altLang="zh-CN" sz="1200" dirty="0">
                <a:solidFill>
                  <a:srgbClr val="002060"/>
                </a:solidFill>
              </a:rPr>
              <a:t>. </a:t>
            </a:r>
            <a:endParaRPr lang="en-US" altLang="zh-CN" sz="1200" dirty="0" smtClean="0">
              <a:solidFill>
                <a:srgbClr val="002060"/>
              </a:solidFill>
            </a:endParaRP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en-US" altLang="zh-CN" sz="1200" dirty="0" smtClean="0">
                <a:solidFill>
                  <a:srgbClr val="002060"/>
                </a:solidFill>
              </a:rPr>
              <a:t>[8] D</a:t>
            </a:r>
            <a:r>
              <a:rPr lang="en-US" altLang="zh-CN" sz="1200" dirty="0">
                <a:solidFill>
                  <a:srgbClr val="002060"/>
                </a:solidFill>
              </a:rPr>
              <a:t>. Silver </a:t>
            </a:r>
            <a:r>
              <a:rPr lang="en-US" altLang="zh-CN" sz="1200" i="1" dirty="0">
                <a:solidFill>
                  <a:srgbClr val="002060"/>
                </a:solidFill>
              </a:rPr>
              <a:t>et al.</a:t>
            </a:r>
            <a:r>
              <a:rPr lang="en-US" altLang="zh-CN" sz="1200" dirty="0">
                <a:solidFill>
                  <a:srgbClr val="002060"/>
                </a:solidFill>
              </a:rPr>
              <a:t>, “2016 - Mastering the game of Go with deep neural networks and tree search - </a:t>
            </a:r>
            <a:r>
              <a:rPr lang="en-US" altLang="zh-CN" sz="1200" dirty="0" err="1">
                <a:solidFill>
                  <a:srgbClr val="002060"/>
                </a:solidFill>
              </a:rPr>
              <a:t>DeepMind</a:t>
            </a:r>
            <a:r>
              <a:rPr lang="en-US" altLang="zh-CN" sz="1200" dirty="0">
                <a:solidFill>
                  <a:srgbClr val="002060"/>
                </a:solidFill>
              </a:rPr>
              <a:t> nature16961,” </a:t>
            </a:r>
            <a:r>
              <a:rPr lang="en-US" altLang="zh-CN" sz="1200" i="1" dirty="0">
                <a:solidFill>
                  <a:srgbClr val="002060"/>
                </a:solidFill>
              </a:rPr>
              <a:t>Nature</a:t>
            </a:r>
            <a:r>
              <a:rPr lang="en-US" altLang="zh-CN" sz="1200" dirty="0">
                <a:solidFill>
                  <a:srgbClr val="002060"/>
                </a:solidFill>
              </a:rPr>
              <a:t>, vol. 529, no. 7587, pp. 484–489, 2016.</a:t>
            </a:r>
            <a:endParaRPr lang="zh-CN" altLang="zh-CN" sz="1200" dirty="0">
              <a:solidFill>
                <a:srgbClr val="002060"/>
              </a:solidFill>
            </a:endParaRPr>
          </a:p>
          <a:p>
            <a:endParaRPr lang="en-US" altLang="zh-CN" sz="1200" dirty="0" smtClean="0">
              <a:solidFill>
                <a:srgbClr val="002060"/>
              </a:solidFill>
            </a:endParaRPr>
          </a:p>
          <a:p>
            <a:endParaRPr lang="en-US" altLang="zh-CN" sz="1200" dirty="0">
              <a:solidFill>
                <a:srgbClr val="002060"/>
              </a:solidFill>
            </a:endParaRPr>
          </a:p>
          <a:p>
            <a:endParaRPr lang="en-US" altLang="zh-CN" sz="1200" dirty="0" smtClean="0">
              <a:solidFill>
                <a:srgbClr val="002060"/>
              </a:solidFill>
            </a:endParaRPr>
          </a:p>
          <a:p>
            <a:endParaRPr lang="zh-CN" altLang="zh-CN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3120" y="1402299"/>
            <a:ext cx="7718425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depthFirstSearch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(problem):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CN" altLang="zh-CN" sz="14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"""Search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the deepest nodes in the search tree first</a:t>
            </a:r>
            <a:r>
              <a:rPr lang="zh-CN" altLang="zh-CN" sz="1400" i="1" dirty="0">
                <a:solidFill>
                  <a:srgbClr val="629755"/>
                </a:solidFill>
                <a:latin typeface="Consolas" panose="020B0609020204030204" pitchFamily="49" charset="0"/>
              </a:rPr>
              <a:t>. """</a:t>
            </a:r>
            <a:br>
              <a:rPr lang="zh-CN" altLang="zh-CN" sz="1400" i="1" dirty="0">
                <a:solidFill>
                  <a:srgbClr val="629755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629755"/>
                </a:solidFill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fringe = util.Stack()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add_to_fringe_fn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(fringe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fringe.push(state)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generic_search(problem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add_to_fringe_fn)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breadthFirstSearch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(problem):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CN" altLang="zh-CN" sz="14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"""Search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the shallowest nodes in the search tree first</a:t>
            </a:r>
            <a:r>
              <a:rPr lang="zh-CN" altLang="zh-CN" sz="1400" i="1" dirty="0">
                <a:solidFill>
                  <a:srgbClr val="629755"/>
                </a:solidFill>
                <a:latin typeface="Consolas" panose="020B0609020204030204" pitchFamily="49" charset="0"/>
              </a:rPr>
              <a:t>. </a:t>
            </a:r>
            <a:r>
              <a:rPr lang="zh-CN" altLang="zh-CN" sz="14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"""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fringe = util.PriorityQueue()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add_to_fringe_fn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(fringe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fringe.push(state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generic_search(problem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add_to_fringe_fn)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aStarSearch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(problem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heuristic=nullHeuristic):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zh-CN" altLang="zh-CN" sz="1400" i="1" dirty="0" smtClean="0">
                <a:solidFill>
                  <a:srgbClr val="629755"/>
                </a:solidFill>
                <a:latin typeface="Consolas" panose="020B0609020204030204" pitchFamily="49" charset="0"/>
              </a:rPr>
              <a:t>"""Search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the node that has the lowest combined cost and heuristic</a:t>
            </a:r>
            <a:r>
              <a:rPr lang="en-US" altLang="zh-CN" sz="1400" i="1" dirty="0">
                <a:solidFill>
                  <a:srgbClr val="629755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fringe = util.PriorityQueue()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add_to_fringe_fn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(fringe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cost):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new_cost = cost + heuristic(state[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problem)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fringe.push(state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new_cost)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generic_search(problem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fringe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add_to_fringe_fn)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Deterministic </a:t>
            </a:r>
            <a:r>
              <a:rPr lang="en-US" altLang="zh-CN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Search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2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40768"/>
            <a:ext cx="4421256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013176"/>
            <a:ext cx="4752528" cy="107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>
                <a:spLocks noGrp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j-cs"/>
                  </a:defRPr>
                </a:lvl1pPr>
              </a:lstStyle>
              <a:p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Calculate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sym typeface="+mn-ea"/>
                      </a:rPr>
                      <m:t>𝜋</m:t>
                    </m:r>
                  </m:oMath>
                </a14:m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 </a:t>
                </a:r>
                <a:endParaRPr lang="zh-CN" altLang="en-US" b="0" dirty="0">
                  <a:latin typeface="Tahoma" panose="020B0604030504040204" pitchFamily="34" charset="0"/>
                  <a:cs typeface="Tahoma" panose="020B060403050404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  <a:blipFill rotWithShape="0">
                <a:blip r:embed="rId4"/>
                <a:stretch>
                  <a:fillRect l="-2304" t="-16346" b="-35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01999" y="5373702"/>
            <a:ext cx="5886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 smtClean="0"/>
              <a:t>Sample Size = 10000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>
                <a:spLocks noGrp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j-cs"/>
                  </a:defRPr>
                </a:lvl1pPr>
              </a:lstStyle>
              <a:p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Calculate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sym typeface="+mn-ea"/>
                      </a:rPr>
                      <m:t>𝜋</m:t>
                    </m:r>
                  </m:oMath>
                </a14:m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 by </a:t>
                </a:r>
                <a:r>
                  <a:rPr lang="en-US" altLang="zh-CN" i="1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Monte </a:t>
                </a:r>
                <a:r>
                  <a:rPr lang="en-US" altLang="zh-CN" i="1" u="sng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Carlo</a:t>
                </a:r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  Method </a:t>
                </a:r>
                <a:endParaRPr lang="zh-CN" altLang="en-US" b="0" dirty="0">
                  <a:latin typeface="Tahoma" panose="020B0604030504040204" pitchFamily="34" charset="0"/>
                  <a:cs typeface="Tahoma" panose="020B060403050404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7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  <a:blipFill rotWithShape="0">
                <a:blip r:embed="rId2"/>
                <a:stretch>
                  <a:fillRect l="-2304" t="-16346" r="-1920" b="-35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85" y="1375358"/>
            <a:ext cx="4555029" cy="40324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7520" y="3069997"/>
            <a:ext cx="154246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</a:rPr>
              <a:t>Sampling !!!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47868" cy="37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187624" y="5618199"/>
            <a:ext cx="5886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 smtClean="0"/>
              <a:t>R scripts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>
                <a:spLocks noGrp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j-cs"/>
                  </a:defRPr>
                </a:lvl1pPr>
              </a:lstStyle>
              <a:p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Calculate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sym typeface="+mn-ea"/>
                      </a:rPr>
                      <m:t>𝜋</m:t>
                    </m:r>
                  </m:oMath>
                </a14:m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 by Sampling </a:t>
                </a:r>
                <a:endParaRPr lang="zh-CN" altLang="en-US" b="0" dirty="0">
                  <a:latin typeface="Tahoma" panose="020B0604030504040204" pitchFamily="34" charset="0"/>
                  <a:cs typeface="Tahoma" panose="020B060403050404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7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  <a:blipFill rotWithShape="0">
                <a:blip r:embed="rId3"/>
                <a:stretch>
                  <a:fillRect l="-2304" t="-16346" b="-35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4896544" cy="40804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59632" y="5781261"/>
            <a:ext cx="64378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i="1" dirty="0" smtClean="0"/>
              <a:t>Sample Size vs. Error</a:t>
            </a:r>
            <a:endParaRPr lang="zh-CN" alt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/>
              <p:cNvSpPr>
                <a:spLocks noGrp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j-cs"/>
                  </a:defRPr>
                </a:lvl1pPr>
              </a:lstStyle>
              <a:p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Calculate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sym typeface="+mn-ea"/>
                      </a:rPr>
                      <m:t>𝜋</m:t>
                    </m:r>
                  </m:oMath>
                </a14:m>
                <a:r>
                  <a:rPr lang="en-US" altLang="zh-CN" b="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+mn-ea"/>
                  </a:rPr>
                  <a:t> by Sampling </a:t>
                </a:r>
                <a:endParaRPr lang="zh-CN" altLang="en-US" b="0" dirty="0">
                  <a:latin typeface="Tahoma" panose="020B0604030504040204" pitchFamily="34" charset="0"/>
                  <a:cs typeface="Tahoma" panose="020B060403050404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7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05765"/>
                <a:ext cx="7934960" cy="634365"/>
              </a:xfrm>
              <a:prstGeom prst="rect">
                <a:avLst/>
              </a:prstGeom>
              <a:blipFill rotWithShape="0">
                <a:blip r:embed="rId3"/>
                <a:stretch>
                  <a:fillRect l="-2304" t="-16346" b="-35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74943" y="1331476"/>
            <a:ext cx="643781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Error decreases by increasing Sample Size.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4162" y="1694016"/>
            <a:ext cx="1526413" cy="2298599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912" y="1844824"/>
            <a:ext cx="4942665" cy="3380145"/>
          </a:xfrm>
          <a:prstGeom prst="rect">
            <a:avLst/>
          </a:prstGeom>
          <a:noFill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52506" y="1342092"/>
            <a:ext cx="3936032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Deterministic Grid World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004048" y="1324684"/>
            <a:ext cx="3936032" cy="36933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Stochastic Grid World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4162" y="4160877"/>
            <a:ext cx="1518886" cy="1065017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Non-Deterministic </a:t>
            </a:r>
            <a:r>
              <a:rPr lang="en-US" altLang="zh-CN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Search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Solving MDPs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1881" y="2108162"/>
            <a:ext cx="6592119" cy="385398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77520" y="1985601"/>
            <a:ext cx="792088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 dirty="0" smtClean="0"/>
              <a:t>When solving small space-action MDPs</a:t>
            </a:r>
          </a:p>
          <a:p>
            <a:endParaRPr lang="en-US" altLang="zh-CN" b="1" i="1" dirty="0"/>
          </a:p>
          <a:p>
            <a:r>
              <a:rPr lang="en-US" altLang="zh-CN" b="1" i="1" dirty="0" smtClean="0"/>
              <a:t>We can use: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 smtClean="0"/>
              <a:t>Value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 smtClean="0"/>
              <a:t>Policy Iteration</a:t>
            </a:r>
          </a:p>
          <a:p>
            <a:r>
              <a:rPr lang="en-US" altLang="zh-CN" b="1" i="1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5576" y="142456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2060"/>
                    </a:solidFill>
                  </a:rPr>
                  <a:t>MDPs: S, A, T(S’|S,A), R(S’|S,A),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24566"/>
                <a:ext cx="4572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11560" y="5853876"/>
            <a:ext cx="86984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But we are interested in problems with </a:t>
            </a:r>
            <a:r>
              <a:rPr lang="en-US" altLang="zh-CN" sz="2400" b="1" u="sng" dirty="0" smtClean="0">
                <a:solidFill>
                  <a:srgbClr val="C00000"/>
                </a:solidFill>
              </a:rPr>
              <a:t>Large</a:t>
            </a:r>
            <a:r>
              <a:rPr lang="en-US" altLang="zh-CN" sz="2400" dirty="0" smtClean="0">
                <a:solidFill>
                  <a:srgbClr val="C00000"/>
                </a:solidFill>
              </a:rPr>
              <a:t> space MDPs!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87B-03DB-4A21-B86B-7E501188934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101" r="37087"/>
          <a:stretch/>
        </p:blipFill>
        <p:spPr>
          <a:xfrm>
            <a:off x="1043608" y="1976368"/>
            <a:ext cx="6336705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477520" y="405765"/>
            <a:ext cx="7934960" cy="6343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36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Bellman Equation</a:t>
            </a:r>
            <a:endParaRPr lang="zh-CN" alt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8733829"/>
      </p:ext>
    </p:extLst>
  </p:cSld>
  <p:clrMapOvr>
    <a:masterClrMapping/>
  </p:clrMapOvr>
</p:sld>
</file>

<file path=ppt/theme/theme1.xml><?xml version="1.0" encoding="utf-8"?>
<a:theme xmlns:a="http://schemas.openxmlformats.org/drawingml/2006/main" name="2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544</Words>
  <Application>Microsoft Office PowerPoint</Application>
  <PresentationFormat>全屏显示(4:3)</PresentationFormat>
  <Paragraphs>130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宋体</vt:lpstr>
      <vt:lpstr>Arial</vt:lpstr>
      <vt:lpstr>Calibri</vt:lpstr>
      <vt:lpstr>Cambria Math</vt:lpstr>
      <vt:lpstr>Consolas</vt:lpstr>
      <vt:lpstr>Marlett</vt:lpstr>
      <vt:lpstr>Tahoma</vt:lpstr>
      <vt:lpstr>Times New Roman</vt:lpstr>
      <vt:lpstr>Wingdings</vt:lpstr>
      <vt:lpstr>25_Office 主题​​</vt:lpstr>
      <vt:lpstr>MCTS 蒙特卡罗树搜索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GDUT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zhangwenzhi</dc:creator>
  <cp:lastModifiedBy>wang tianwa</cp:lastModifiedBy>
  <cp:revision>525</cp:revision>
  <dcterms:created xsi:type="dcterms:W3CDTF">2013-12-03T07:36:00Z</dcterms:created>
  <dcterms:modified xsi:type="dcterms:W3CDTF">2018-07-19T00:08:32Z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