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61" r:id="rId2"/>
    <p:sldId id="258" r:id="rId3"/>
    <p:sldId id="318" r:id="rId4"/>
    <p:sldId id="295" r:id="rId5"/>
    <p:sldId id="314" r:id="rId6"/>
    <p:sldId id="315" r:id="rId7"/>
    <p:sldId id="316" r:id="rId8"/>
    <p:sldId id="317" r:id="rId9"/>
    <p:sldId id="306" r:id="rId10"/>
    <p:sldId id="319" r:id="rId11"/>
    <p:sldId id="321" r:id="rId12"/>
    <p:sldId id="322" r:id="rId13"/>
    <p:sldId id="320" r:id="rId14"/>
    <p:sldId id="305" r:id="rId15"/>
    <p:sldId id="323" r:id="rId16"/>
    <p:sldId id="324" r:id="rId17"/>
    <p:sldId id="326" r:id="rId18"/>
    <p:sldId id="325" r:id="rId19"/>
    <p:sldId id="298" r:id="rId20"/>
    <p:sldId id="276" r:id="rId21"/>
  </p:sldIdLst>
  <p:sldSz cx="9144000" cy="5143500" type="screen16x9"/>
  <p:notesSz cx="6858000" cy="9144000"/>
  <p:defaultTextStyle>
    <a:lvl1pPr marL="0" algn="l" rtl="0" latinLnBrk="0">
      <a:defRPr lang="zh-CN" sz="1800" kern="1200">
        <a:solidFill>
          <a:schemeClr val="tx1"/>
        </a:solidFill>
        <a:latin typeface="+mn-lt"/>
        <a:ea typeface="+mn-ea"/>
        <a:cs typeface="+mn-cs"/>
      </a:defRPr>
    </a:lvl1pPr>
    <a:lvl2pPr marL="457200" algn="l" rtl="0" latinLnBrk="0">
      <a:defRPr lang="zh-CN" sz="1800" kern="1200">
        <a:solidFill>
          <a:schemeClr val="tx1"/>
        </a:solidFill>
        <a:latin typeface="+mn-lt"/>
        <a:ea typeface="+mn-ea"/>
        <a:cs typeface="+mn-cs"/>
      </a:defRPr>
    </a:lvl2pPr>
    <a:lvl3pPr marL="914400" algn="l" rtl="0" latinLnBrk="0">
      <a:defRPr lang="zh-CN" sz="1800" kern="1200">
        <a:solidFill>
          <a:schemeClr val="tx1"/>
        </a:solidFill>
        <a:latin typeface="+mn-lt"/>
        <a:ea typeface="+mn-ea"/>
        <a:cs typeface="+mn-cs"/>
      </a:defRPr>
    </a:lvl3pPr>
    <a:lvl4pPr marL="1371600" algn="l" rtl="0" latinLnBrk="0">
      <a:defRPr lang="zh-CN" sz="1800" kern="1200">
        <a:solidFill>
          <a:schemeClr val="tx1"/>
        </a:solidFill>
        <a:latin typeface="+mn-lt"/>
        <a:ea typeface="+mn-ea"/>
        <a:cs typeface="+mn-cs"/>
      </a:defRPr>
    </a:lvl4pPr>
    <a:lvl5pPr marL="1828800" algn="l" rtl="0" latinLnBrk="0">
      <a:defRPr lang="zh-CN" sz="1800" kern="1200">
        <a:solidFill>
          <a:schemeClr val="tx1"/>
        </a:solidFill>
        <a:latin typeface="+mn-lt"/>
        <a:ea typeface="+mn-ea"/>
        <a:cs typeface="+mn-cs"/>
      </a:defRPr>
    </a:lvl5pPr>
    <a:lvl6pPr marL="2286000" algn="l" rtl="0" latinLnBrk="0">
      <a:defRPr lang="zh-CN" sz="1800" kern="1200">
        <a:solidFill>
          <a:schemeClr val="tx1"/>
        </a:solidFill>
        <a:latin typeface="+mn-lt"/>
        <a:ea typeface="+mn-ea"/>
        <a:cs typeface="+mn-cs"/>
      </a:defRPr>
    </a:lvl6pPr>
    <a:lvl7pPr marL="2743200" algn="l" rtl="0" latinLnBrk="0">
      <a:defRPr lang="zh-CN" sz="1800" kern="1200">
        <a:solidFill>
          <a:schemeClr val="tx1"/>
        </a:solidFill>
        <a:latin typeface="+mn-lt"/>
        <a:ea typeface="+mn-ea"/>
        <a:cs typeface="+mn-cs"/>
      </a:defRPr>
    </a:lvl7pPr>
    <a:lvl8pPr marL="3200400" algn="l" rtl="0" latinLnBrk="0">
      <a:defRPr lang="zh-CN" sz="1800" kern="1200">
        <a:solidFill>
          <a:schemeClr val="tx1"/>
        </a:solidFill>
        <a:latin typeface="+mn-lt"/>
        <a:ea typeface="+mn-ea"/>
        <a:cs typeface="+mn-cs"/>
      </a:defRPr>
    </a:lvl8pPr>
    <a:lvl9pPr marL="3657600" algn="l" rtl="0" latinLnBrk="0">
      <a:defRPr lang="zh-CN"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0" autoAdjust="0"/>
    <p:restoredTop sz="87662" autoAdjust="0"/>
  </p:normalViewPr>
  <p:slideViewPr>
    <p:cSldViewPr>
      <p:cViewPr varScale="1">
        <p:scale>
          <a:sx n="93" d="100"/>
          <a:sy n="93" d="100"/>
        </p:scale>
        <p:origin x="48" y="110"/>
      </p:cViewPr>
      <p:guideLst>
        <p:guide orient="horz" pos="162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zh-CN" sz="1200"/>
            </a:lvl1pPr>
            <a:extLst/>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zh-CN" sz="1200"/>
            </a:lvl1pPr>
            <a:extLst/>
          </a:lstStyle>
          <a:p>
            <a:fld id="{A8ADFD5B-A66C-449C-B6E8-FB716D07777D}" type="datetimeFigureOut">
              <a:rPr lang="zh-CN" altLang="en-US"/>
              <a:pPr/>
              <a:t>2015-11-9</a:t>
            </a:fld>
            <a:endParaRPr 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extLst/>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extLst/>
          </a:lstStyle>
          <a:p>
            <a:fld id="{CA5D3BF3-D352-46FC-8343-31F56E6730EA}" type="slidenum">
              <a:rPr/>
              <a:pPr/>
              <a:t>‹#›</a:t>
            </a:fld>
            <a:endParaRPr lang="zh-CN"/>
          </a:p>
        </p:txBody>
      </p:sp>
    </p:spTree>
    <p:extLst>
      <p:ext uri="{BB962C8B-B14F-4D97-AF65-F5344CB8AC3E}">
        <p14:creationId xmlns:p14="http://schemas.microsoft.com/office/powerpoint/2010/main" val="308974062"/>
      </p:ext>
    </p:extLst>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latinLnBrk="0">
      <a:defRPr lang="zh-CN" sz="1200" kern="1200">
        <a:solidFill>
          <a:schemeClr val="tx1"/>
        </a:solidFill>
        <a:latin typeface="+mn-lt"/>
        <a:ea typeface="+mn-ea"/>
        <a:cs typeface="+mn-cs"/>
      </a:defRPr>
    </a:lvl2pPr>
    <a:lvl3pPr marL="914400" algn="l" rtl="0" latinLnBrk="0">
      <a:defRPr lang="zh-CN" sz="1200" kern="1200">
        <a:solidFill>
          <a:schemeClr val="tx1"/>
        </a:solidFill>
        <a:latin typeface="+mn-lt"/>
        <a:ea typeface="+mn-ea"/>
        <a:cs typeface="+mn-cs"/>
      </a:defRPr>
    </a:lvl3pPr>
    <a:lvl4pPr marL="1371600" algn="l" rtl="0" latinLnBrk="0">
      <a:defRPr lang="zh-CN" sz="1200" kern="1200">
        <a:solidFill>
          <a:schemeClr val="tx1"/>
        </a:solidFill>
        <a:latin typeface="+mn-lt"/>
        <a:ea typeface="+mn-ea"/>
        <a:cs typeface="+mn-cs"/>
      </a:defRPr>
    </a:lvl4pPr>
    <a:lvl5pPr marL="1828800" algn="l" rtl="0" latinLnBrk="0">
      <a:defRPr lang="zh-CN" sz="1200" kern="1200">
        <a:solidFill>
          <a:schemeClr val="tx1"/>
        </a:solidFill>
        <a:latin typeface="+mn-lt"/>
        <a:ea typeface="+mn-ea"/>
        <a:cs typeface="+mn-cs"/>
      </a:defRPr>
    </a:lvl5pPr>
    <a:lvl6pPr marL="2286000" algn="l" rtl="0" latinLnBrk="0">
      <a:defRPr lang="zh-CN" sz="1200" kern="1200">
        <a:solidFill>
          <a:schemeClr val="tx1"/>
        </a:solidFill>
        <a:latin typeface="+mn-lt"/>
        <a:ea typeface="+mn-ea"/>
        <a:cs typeface="+mn-cs"/>
      </a:defRPr>
    </a:lvl6pPr>
    <a:lvl7pPr marL="2743200" algn="l" rtl="0" latinLnBrk="0">
      <a:defRPr lang="zh-CN" sz="1200" kern="1200">
        <a:solidFill>
          <a:schemeClr val="tx1"/>
        </a:solidFill>
        <a:latin typeface="+mn-lt"/>
        <a:ea typeface="+mn-ea"/>
        <a:cs typeface="+mn-cs"/>
      </a:defRPr>
    </a:lvl7pPr>
    <a:lvl8pPr marL="3200400" algn="l" rtl="0" latinLnBrk="0">
      <a:defRPr lang="zh-CN" sz="1200" kern="1200">
        <a:solidFill>
          <a:schemeClr val="tx1"/>
        </a:solidFill>
        <a:latin typeface="+mn-lt"/>
        <a:ea typeface="+mn-ea"/>
        <a:cs typeface="+mn-cs"/>
      </a:defRPr>
    </a:lvl8pPr>
    <a:lvl9pPr marL="3657600" algn="l" rtl="0" latinLnBrk="0">
      <a:defRPr lang="zh-CN"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a:t>
            </a:fld>
            <a:endParaRPr lang="zh-CN"/>
          </a:p>
        </p:txBody>
      </p:sp>
    </p:spTree>
    <p:extLst>
      <p:ext uri="{BB962C8B-B14F-4D97-AF65-F5344CB8AC3E}">
        <p14:creationId xmlns:p14="http://schemas.microsoft.com/office/powerpoint/2010/main" val="385294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10</a:t>
            </a:fld>
            <a:endParaRPr lang="zh-CN"/>
          </a:p>
        </p:txBody>
      </p:sp>
    </p:spTree>
    <p:extLst>
      <p:ext uri="{BB962C8B-B14F-4D97-AF65-F5344CB8AC3E}">
        <p14:creationId xmlns:p14="http://schemas.microsoft.com/office/powerpoint/2010/main" val="1709417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11</a:t>
            </a:fld>
            <a:endParaRPr lang="zh-CN"/>
          </a:p>
        </p:txBody>
      </p:sp>
    </p:spTree>
    <p:extLst>
      <p:ext uri="{BB962C8B-B14F-4D97-AF65-F5344CB8AC3E}">
        <p14:creationId xmlns:p14="http://schemas.microsoft.com/office/powerpoint/2010/main" val="1074633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12</a:t>
            </a:fld>
            <a:endParaRPr lang="zh-CN"/>
          </a:p>
        </p:txBody>
      </p:sp>
    </p:spTree>
    <p:extLst>
      <p:ext uri="{BB962C8B-B14F-4D97-AF65-F5344CB8AC3E}">
        <p14:creationId xmlns:p14="http://schemas.microsoft.com/office/powerpoint/2010/main" val="3491437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13</a:t>
            </a:fld>
            <a:endParaRPr lang="zh-CN"/>
          </a:p>
        </p:txBody>
      </p:sp>
    </p:spTree>
    <p:extLst>
      <p:ext uri="{BB962C8B-B14F-4D97-AF65-F5344CB8AC3E}">
        <p14:creationId xmlns:p14="http://schemas.microsoft.com/office/powerpoint/2010/main" val="2970257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14</a:t>
            </a:fld>
            <a:endParaRPr lang="zh-CN"/>
          </a:p>
        </p:txBody>
      </p:sp>
    </p:spTree>
    <p:extLst>
      <p:ext uri="{BB962C8B-B14F-4D97-AF65-F5344CB8AC3E}">
        <p14:creationId xmlns:p14="http://schemas.microsoft.com/office/powerpoint/2010/main" val="3403123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15</a:t>
            </a:fld>
            <a:endParaRPr lang="zh-CN"/>
          </a:p>
        </p:txBody>
      </p:sp>
    </p:spTree>
    <p:extLst>
      <p:ext uri="{BB962C8B-B14F-4D97-AF65-F5344CB8AC3E}">
        <p14:creationId xmlns:p14="http://schemas.microsoft.com/office/powerpoint/2010/main" val="285934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16</a:t>
            </a:fld>
            <a:endParaRPr lang="zh-CN"/>
          </a:p>
        </p:txBody>
      </p:sp>
    </p:spTree>
    <p:extLst>
      <p:ext uri="{BB962C8B-B14F-4D97-AF65-F5344CB8AC3E}">
        <p14:creationId xmlns:p14="http://schemas.microsoft.com/office/powerpoint/2010/main" val="3248842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17</a:t>
            </a:fld>
            <a:endParaRPr lang="zh-CN"/>
          </a:p>
        </p:txBody>
      </p:sp>
    </p:spTree>
    <p:extLst>
      <p:ext uri="{BB962C8B-B14F-4D97-AF65-F5344CB8AC3E}">
        <p14:creationId xmlns:p14="http://schemas.microsoft.com/office/powerpoint/2010/main" val="3512896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18</a:t>
            </a:fld>
            <a:endParaRPr lang="zh-CN"/>
          </a:p>
        </p:txBody>
      </p:sp>
    </p:spTree>
    <p:extLst>
      <p:ext uri="{BB962C8B-B14F-4D97-AF65-F5344CB8AC3E}">
        <p14:creationId xmlns:p14="http://schemas.microsoft.com/office/powerpoint/2010/main" val="2591180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19</a:t>
            </a:fld>
            <a:endParaRPr lang="zh-CN"/>
          </a:p>
        </p:txBody>
      </p:sp>
    </p:spTree>
    <p:extLst>
      <p:ext uri="{BB962C8B-B14F-4D97-AF65-F5344CB8AC3E}">
        <p14:creationId xmlns:p14="http://schemas.microsoft.com/office/powerpoint/2010/main" val="7397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2</a:t>
            </a:fld>
            <a:endParaRPr lang="zh-CN"/>
          </a:p>
        </p:txBody>
      </p:sp>
    </p:spTree>
    <p:extLst>
      <p:ext uri="{BB962C8B-B14F-4D97-AF65-F5344CB8AC3E}">
        <p14:creationId xmlns:p14="http://schemas.microsoft.com/office/powerpoint/2010/main" val="942537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20</a:t>
            </a:fld>
            <a:endParaRPr lang="zh-CN"/>
          </a:p>
        </p:txBody>
      </p:sp>
    </p:spTree>
    <p:extLst>
      <p:ext uri="{BB962C8B-B14F-4D97-AF65-F5344CB8AC3E}">
        <p14:creationId xmlns:p14="http://schemas.microsoft.com/office/powerpoint/2010/main" val="358717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3</a:t>
            </a:fld>
            <a:endParaRPr lang="zh-CN"/>
          </a:p>
        </p:txBody>
      </p:sp>
    </p:spTree>
    <p:extLst>
      <p:ext uri="{BB962C8B-B14F-4D97-AF65-F5344CB8AC3E}">
        <p14:creationId xmlns:p14="http://schemas.microsoft.com/office/powerpoint/2010/main" val="3958216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4</a:t>
            </a:fld>
            <a:endParaRPr lang="zh-CN"/>
          </a:p>
        </p:txBody>
      </p:sp>
    </p:spTree>
    <p:extLst>
      <p:ext uri="{BB962C8B-B14F-4D97-AF65-F5344CB8AC3E}">
        <p14:creationId xmlns:p14="http://schemas.microsoft.com/office/powerpoint/2010/main" val="196174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5</a:t>
            </a:fld>
            <a:endParaRPr lang="zh-CN"/>
          </a:p>
        </p:txBody>
      </p:sp>
    </p:spTree>
    <p:extLst>
      <p:ext uri="{BB962C8B-B14F-4D97-AF65-F5344CB8AC3E}">
        <p14:creationId xmlns:p14="http://schemas.microsoft.com/office/powerpoint/2010/main" val="28711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6</a:t>
            </a:fld>
            <a:endParaRPr lang="zh-CN"/>
          </a:p>
        </p:txBody>
      </p:sp>
    </p:spTree>
    <p:extLst>
      <p:ext uri="{BB962C8B-B14F-4D97-AF65-F5344CB8AC3E}">
        <p14:creationId xmlns:p14="http://schemas.microsoft.com/office/powerpoint/2010/main" val="711941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7</a:t>
            </a:fld>
            <a:endParaRPr lang="zh-CN"/>
          </a:p>
        </p:txBody>
      </p:sp>
    </p:spTree>
    <p:extLst>
      <p:ext uri="{BB962C8B-B14F-4D97-AF65-F5344CB8AC3E}">
        <p14:creationId xmlns:p14="http://schemas.microsoft.com/office/powerpoint/2010/main" val="3074101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8</a:t>
            </a:fld>
            <a:endParaRPr lang="zh-CN"/>
          </a:p>
        </p:txBody>
      </p:sp>
    </p:spTree>
    <p:extLst>
      <p:ext uri="{BB962C8B-B14F-4D97-AF65-F5344CB8AC3E}">
        <p14:creationId xmlns:p14="http://schemas.microsoft.com/office/powerpoint/2010/main" val="1467421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zh-CN"/>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9</a:t>
            </a:fld>
            <a:endParaRPr lang="zh-CN"/>
          </a:p>
        </p:txBody>
      </p:sp>
    </p:spTree>
    <p:extLst>
      <p:ext uri="{BB962C8B-B14F-4D97-AF65-F5344CB8AC3E}">
        <p14:creationId xmlns:p14="http://schemas.microsoft.com/office/powerpoint/2010/main" val="387841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lang="zh-CN"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zh-CN" altLang="en-US" smtClean="0"/>
              <a:t>单击此处编辑母版副标题样式</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lang="zh-CN" sz="2000">
                <a:solidFill>
                  <a:srgbClr val="FFFFFF"/>
                </a:solidFill>
              </a:defRPr>
            </a:lvl1pPr>
            <a:extLst/>
          </a:lstStyle>
          <a:p>
            <a:pPr algn="ctr"/>
            <a:fld id="{047E157E-8DCB-4F70-A0AF-5EB586A91DD4}" type="datetime1">
              <a:rPr kumimoji="0" lang="en-US" altLang="zh-CN">
                <a:solidFill>
                  <a:srgbClr val="FFFFFF"/>
                </a:solidFill>
              </a:rPr>
              <a:pPr algn="ctr"/>
              <a:t>11/9/2015</a:t>
            </a:fld>
            <a:endParaRPr kumimoji="0" lang="zh-CN" sz="200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lang="zh-CN">
                <a:solidFill>
                  <a:schemeClr val="tx2"/>
                </a:solidFill>
              </a:defRPr>
            </a:lvl1pPr>
            <a:extLst/>
          </a:lstStyle>
          <a:p>
            <a:pPr algn="r"/>
            <a:endParaRPr kumimoji="0" lang="zh-CN">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lang="zh-CN">
                <a:solidFill>
                  <a:schemeClr val="tx2"/>
                </a:solidFill>
              </a:defRPr>
            </a:lvl1pPr>
            <a:extLst/>
          </a:lstStyle>
          <a:p>
            <a:fld id="{8F82E0A0-C266-4798-8C8F-B9F91E9DA37E}" type="slidenum">
              <a:rPr kumimoji="0" lang="zh-CN">
                <a:solidFill>
                  <a:schemeClr val="tx2"/>
                </a:solidFill>
              </a:rPr>
              <a:pPr/>
              <a:t>‹#›</a:t>
            </a:fld>
            <a:endParaRPr kumimoji="0" lang="zh-CN">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lang="zh-CN" cap="all" baseline="0"/>
            </a:lvl1pPr>
            <a:extLst/>
          </a:lstStyle>
          <a:p>
            <a:pPr eaLnBrk="1" latinLnBrk="0" hangingPunct="1"/>
            <a:r>
              <a:rPr lang="zh-CN" altLang="en-US" smtClean="0"/>
              <a:t>单击此处编辑母版标题样式</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0" hangingPunct="1"/>
            <a:r>
              <a:rPr lang="zh-CN" altLang="en-US" smtClean="0"/>
              <a:t>单击此处编辑母版标题样式</a:t>
            </a:r>
            <a:endParaRPr/>
          </a:p>
        </p:txBody>
      </p:sp>
      <p:sp>
        <p:nvSpPr>
          <p:cNvPr id="3" name="Rectangle 2"/>
          <p:cNvSpPr>
            <a:spLocks noGrp="1"/>
          </p:cNvSpPr>
          <p:nvPr>
            <p:ph type="dt" sz="half" idx="10"/>
          </p:nvPr>
        </p:nvSpPr>
        <p:spPr/>
        <p:txBody>
          <a:bodyPr/>
          <a:lstStyle>
            <a:extLst/>
          </a:lstStyle>
          <a:p>
            <a:fld id="{E4606EA6-EFEA-4C30-9264-4F9291A5780D}" type="datetime1">
              <a:rPr lang="zh-CN" altLang="en-US"/>
              <a:pPr/>
              <a:t>2015-11-9</a:t>
            </a:fld>
            <a:endParaRPr kumimoji="0" lang="zh-CN"/>
          </a:p>
        </p:txBody>
      </p:sp>
      <p:sp>
        <p:nvSpPr>
          <p:cNvPr id="4" name="Rectangle 3"/>
          <p:cNvSpPr>
            <a:spLocks noGrp="1"/>
          </p:cNvSpPr>
          <p:nvPr>
            <p:ph type="ftr" sz="quarter" idx="11"/>
          </p:nvPr>
        </p:nvSpPr>
        <p:spPr/>
        <p:txBody>
          <a:bodyPr/>
          <a:lstStyle>
            <a:extLst/>
          </a:lstStyle>
          <a:p>
            <a:endParaRPr kumimoji="0" lang="zh-CN"/>
          </a:p>
        </p:txBody>
      </p:sp>
      <p:sp>
        <p:nvSpPr>
          <p:cNvPr id="5" name="Rectangle 4"/>
          <p:cNvSpPr>
            <a:spLocks noGrp="1"/>
          </p:cNvSpPr>
          <p:nvPr>
            <p:ph type="sldNum" sz="quarter" idx="12"/>
          </p:nvPr>
        </p:nvSpPr>
        <p:spPr/>
        <p:txBody>
          <a:bodyPr/>
          <a:lstStyle>
            <a:extLst/>
          </a:lstStyle>
          <a:p>
            <a:pPr algn="ctr"/>
            <a:fld id="{8F82E0A0-C266-4798-8C8F-B9F91E9DA37E}" type="slidenum">
              <a:rPr kumimoji="0" lang="zh-CN" sz="1400" b="1">
                <a:solidFill>
                  <a:srgbClr val="FFFFFF"/>
                </a:solidFill>
              </a:rPr>
              <a:pPr algn="ctr"/>
              <a:t>‹#›</a:t>
            </a:fld>
            <a:endParaRPr kumimoji="0" lang="zh-CN"/>
          </a:p>
        </p:txBody>
      </p:sp>
      <p:sp>
        <p:nvSpPr>
          <p:cNvPr id="7" name="Rectangle 6"/>
          <p:cNvSpPr>
            <a:spLocks noGrp="1"/>
          </p:cNvSpPr>
          <p:nvPr>
            <p:ph sz="quarter" idx="13"/>
          </p:nvPr>
        </p:nvSpPr>
        <p:spPr>
          <a:xfrm>
            <a:off x="609600" y="1352550"/>
            <a:ext cx="8153400" cy="32766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lang="zh-CN" sz="2800">
                <a:solidFill>
                  <a:schemeClr val="tx2"/>
                </a:solidFill>
              </a:defRPr>
            </a:lvl1pPr>
            <a:lvl2pPr eaLnBrk="1" latinLnBrk="0" hangingPunct="1">
              <a:buNone/>
              <a:defRPr kumimoji="0" lang="zh-CN" sz="1800">
                <a:solidFill>
                  <a:schemeClr val="tx1">
                    <a:tint val="75000"/>
                  </a:schemeClr>
                </a:solidFill>
              </a:defRPr>
            </a:lvl2pPr>
            <a:lvl3pPr eaLnBrk="1" latinLnBrk="0" hangingPunct="1">
              <a:buNone/>
              <a:defRPr kumimoji="0" lang="zh-CN" sz="1600">
                <a:solidFill>
                  <a:schemeClr val="tx1">
                    <a:tint val="75000"/>
                  </a:schemeClr>
                </a:solidFill>
              </a:defRPr>
            </a:lvl3pPr>
            <a:lvl4pPr eaLnBrk="1" latinLnBrk="0" hangingPunct="1">
              <a:buNone/>
              <a:defRPr kumimoji="0" lang="zh-CN" sz="1400">
                <a:solidFill>
                  <a:schemeClr val="tx1">
                    <a:tint val="75000"/>
                  </a:schemeClr>
                </a:solidFill>
              </a:defRPr>
            </a:lvl4pPr>
            <a:lvl5pPr eaLnBrk="1" latinLnBrk="0" hangingPunct="1">
              <a:buNone/>
              <a:defRPr kumimoji="0" lang="zh-CN" sz="1400">
                <a:solidFill>
                  <a:schemeClr val="tx1">
                    <a:tint val="75000"/>
                  </a:schemeClr>
                </a:solidFill>
              </a:defRPr>
            </a:lvl5pPr>
            <a:extLst/>
          </a:lstStyle>
          <a:p>
            <a:pPr lvl="0" eaLnBrk="1" latinLnBrk="0" hangingPunct="1"/>
            <a:r>
              <a:rPr lang="zh-CN" altLang="en-US" smtClean="0"/>
              <a:t>单击此处编辑母版文本样式</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lang="zh-CN" sz="4400" b="0" cap="none">
                <a:solidFill>
                  <a:srgbClr val="FFFFFF"/>
                </a:solidFill>
              </a:defRPr>
            </a:lvl1pPr>
            <a:extLst/>
          </a:lstStyle>
          <a:p>
            <a:r>
              <a:rPr kumimoji="0" lang="zh-CN"/>
              <a:t>单击此处编辑母版标题样式</a:t>
            </a:r>
          </a:p>
        </p:txBody>
      </p:sp>
      <p:sp>
        <p:nvSpPr>
          <p:cNvPr id="12" name="Date Placeholder 11"/>
          <p:cNvSpPr>
            <a:spLocks noGrp="1"/>
          </p:cNvSpPr>
          <p:nvPr>
            <p:ph type="dt" sz="half" idx="10"/>
          </p:nvPr>
        </p:nvSpPr>
        <p:spPr/>
        <p:txBody>
          <a:bodyPr/>
          <a:lstStyle>
            <a:extLst/>
          </a:lstStyle>
          <a:p>
            <a:fld id="{6FCF9F07-3BC7-4570-B054-79111B0A380C}" type="datetime1">
              <a:rPr lang="zh-CN" altLang="en-US"/>
              <a:pPr/>
              <a:t>2015-11-9</a:t>
            </a:fld>
            <a:endParaRPr kumimoji="0" lang="zh-CN"/>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lang="zh-CN" sz="2400">
                <a:solidFill>
                  <a:srgbClr val="FFFFFF"/>
                </a:solidFill>
              </a:defRPr>
            </a:lvl1pPr>
            <a:extLst/>
          </a:lstStyle>
          <a:p>
            <a:pPr algn="ctr"/>
            <a:fld id="{8F82E0A0-C266-4798-8C8F-B9F91E9DA37E}" type="slidenum">
              <a:rPr kumimoji="0" lang="zh-CN" sz="2400" b="1">
                <a:solidFill>
                  <a:srgbClr val="FFFFFF"/>
                </a:solidFill>
              </a:rPr>
              <a:pPr algn="ctr"/>
              <a:t>‹#›</a:t>
            </a:fld>
            <a:endParaRPr kumimoji="0" lang="zh-CN" sz="240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zh-CN" altLang="en-US" smtClean="0"/>
              <a:t>单击此处编辑母版标题样式</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8" name="Date Placeholder 7"/>
          <p:cNvSpPr>
            <a:spLocks noGrp="1"/>
          </p:cNvSpPr>
          <p:nvPr>
            <p:ph type="dt" sz="half" idx="15"/>
          </p:nvPr>
        </p:nvSpPr>
        <p:spPr/>
        <p:txBody>
          <a:bodyPr rtlCol="0"/>
          <a:lstStyle>
            <a:extLst/>
          </a:lstStyle>
          <a:p>
            <a:fld id="{E4606EA6-EFEA-4C30-9264-4F9291A5780D}" type="datetime1">
              <a:rPr lang="zh-CN" altLang="en-US"/>
              <a:pPr/>
              <a:t>2015-11-9</a:t>
            </a:fld>
            <a:endParaRPr kumimoji="0" lang="zh-CN"/>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zh-CN" sz="1400" b="1">
                <a:solidFill>
                  <a:srgbClr val="FFFFFF"/>
                </a:solidFill>
              </a:rPr>
              <a:pPr algn="ctr"/>
              <a:t>‹#›</a:t>
            </a:fld>
            <a:endParaRPr kumimoji="0" lang="zh-CN"/>
          </a:p>
        </p:txBody>
      </p:sp>
      <p:sp>
        <p:nvSpPr>
          <p:cNvPr id="12" name="Footer Placeholder 11"/>
          <p:cNvSpPr>
            <a:spLocks noGrp="1"/>
          </p:cNvSpPr>
          <p:nvPr>
            <p:ph type="ftr" sz="quarter" idx="17"/>
          </p:nvPr>
        </p:nvSpPr>
        <p:spPr/>
        <p:txBody>
          <a:bodyPr rtlCol="0"/>
          <a:lstStyle>
            <a:extLst/>
          </a:lstStyle>
          <a:p>
            <a:endParaRPr kumimoji="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lang="zh-CN"/>
            </a:lvl1pPr>
            <a:extLst/>
          </a:lstStyle>
          <a:p>
            <a:pPr eaLnBrk="1" latinLnBrk="0" hangingPunct="1"/>
            <a:r>
              <a:rPr lang="zh-CN" altLang="en-US" smtClean="0"/>
              <a:t>单击此处编辑母版标题样式</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10" name="Date Placeholder 9"/>
          <p:cNvSpPr>
            <a:spLocks noGrp="1"/>
          </p:cNvSpPr>
          <p:nvPr>
            <p:ph type="dt" sz="half" idx="15"/>
          </p:nvPr>
        </p:nvSpPr>
        <p:spPr/>
        <p:txBody>
          <a:bodyPr rtlCol="0"/>
          <a:lstStyle>
            <a:extLst/>
          </a:lstStyle>
          <a:p>
            <a:fld id="{E4606EA6-EFEA-4C30-9264-4F9291A5780D}" type="datetime1">
              <a:rPr lang="zh-CN" altLang="en-US"/>
              <a:pPr/>
              <a:t>2015-11-9</a:t>
            </a:fld>
            <a:endParaRPr kumimoji="0" lang="zh-CN"/>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zh-CN" sz="1400" b="1">
                <a:solidFill>
                  <a:srgbClr val="FFFFFF"/>
                </a:solidFill>
              </a:rPr>
              <a:pPr algn="ctr"/>
              <a:t>‹#›</a:t>
            </a:fld>
            <a:endParaRPr kumimoji="0" lang="zh-CN"/>
          </a:p>
        </p:txBody>
      </p:sp>
      <p:sp>
        <p:nvSpPr>
          <p:cNvPr id="14" name="Footer Placeholder 13"/>
          <p:cNvSpPr>
            <a:spLocks noGrp="1"/>
          </p:cNvSpPr>
          <p:nvPr>
            <p:ph type="ftr" sz="quarter" idx="17"/>
          </p:nvPr>
        </p:nvSpPr>
        <p:spPr/>
        <p:txBody>
          <a:bodyPr rtlCol="0"/>
          <a:lstStyle>
            <a:extLst/>
          </a:lstStyle>
          <a:p>
            <a:endParaRPr kumimoji="0" lang="zh-CN"/>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lang="zh-CN" sz="2000" b="1">
                <a:solidFill>
                  <a:srgbClr val="FFFFFF"/>
                </a:solidFill>
              </a:defRPr>
            </a:lvl1pPr>
            <a:extLst/>
          </a:lstStyle>
          <a:p>
            <a:pPr lvl="0" eaLnBrk="1" latinLnBrk="0" hangingPunct="1"/>
            <a:r>
              <a:rPr lang="zh-CN" altLang="en-US" smtClean="0"/>
              <a:t>单击此处编辑母版文本样式</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lang="zh-CN" sz="2000" b="1">
                <a:solidFill>
                  <a:srgbClr val="FFFFFF"/>
                </a:solidFill>
              </a:defRPr>
            </a:lvl1pPr>
            <a:extLst/>
          </a:lstStyle>
          <a:p>
            <a:pPr lvl="0" eaLnBrk="1" latinLnBrk="0" hangingPunct="1"/>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extLst/>
          </a:lstStyle>
          <a:p>
            <a:fld id="{6DFADB5D-B7A0-47E3-AD2D-B1A6F8614213}" type="datetime1">
              <a:rPr lang="zh-CN" altLang="en-US"/>
              <a:pPr/>
              <a:t>2015-11-9</a:t>
            </a:fld>
            <a:endParaRPr kumimoji="0" lang="zh-CN"/>
          </a:p>
        </p:txBody>
      </p:sp>
      <p:sp>
        <p:nvSpPr>
          <p:cNvPr id="4" name="Footer Placeholder 3"/>
          <p:cNvSpPr>
            <a:spLocks noGrp="1"/>
          </p:cNvSpPr>
          <p:nvPr>
            <p:ph type="ftr" sz="quarter" idx="11"/>
          </p:nvPr>
        </p:nvSpPr>
        <p:spPr/>
        <p:txBody>
          <a:bodyPr/>
          <a:lstStyle>
            <a:extLst/>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rgbClr val="FFFFFF"/>
                </a:solidFill>
              </a:defRPr>
            </a:lvl1pPr>
            <a:extLst/>
          </a:lstStyle>
          <a:p>
            <a:fld id="{A3F7CB7D-F184-43C7-B6FD-03D728E1BBFF}" type="slidenum">
              <a:rPr kumimoji="0" lang="zh-CN">
                <a:solidFill>
                  <a:srgbClr val="FFFFFF"/>
                </a:solidFill>
              </a:rPr>
              <a:pPr/>
              <a:t>‹#›</a:t>
            </a:fld>
            <a:endParaRPr kumimoji="0"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zh-CN" altLang="en-US"/>
              <a:pPr/>
              <a:t>2015-11-9</a:t>
            </a:fld>
            <a:endParaRPr kumimoji="0" lang="zh-CN"/>
          </a:p>
        </p:txBody>
      </p:sp>
      <p:sp>
        <p:nvSpPr>
          <p:cNvPr id="3" name="Footer Placeholder 2"/>
          <p:cNvSpPr>
            <a:spLocks noGrp="1"/>
          </p:cNvSpPr>
          <p:nvPr>
            <p:ph type="ftr" sz="quarter" idx="11"/>
          </p:nvPr>
        </p:nvSpPr>
        <p:spPr/>
        <p:txBody>
          <a:bodyPr/>
          <a:lstStyle>
            <a:extLst/>
          </a:lstStyle>
          <a:p>
            <a:endParaRPr kumimoji="0" lang="zh-CN"/>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lang="zh-CN">
                <a:solidFill>
                  <a:schemeClr val="tx2"/>
                </a:solidFill>
              </a:defRPr>
            </a:lvl1pPr>
            <a:extLst/>
          </a:lstStyle>
          <a:p>
            <a:fld id="{A3F7CB7D-F184-43C7-B6FD-03D728E1BBFF}" type="slidenum">
              <a:rPr kumimoji="0" lang="zh-CN">
                <a:solidFill>
                  <a:schemeClr val="tx2"/>
                </a:solidFill>
              </a:rPr>
              <a:pPr/>
              <a:t>‹#›</a:t>
            </a:fld>
            <a:endParaRPr kumimoji="0"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lang="zh-CN" sz="4200" b="0"/>
            </a:lvl1pPr>
            <a:extLst/>
          </a:lstStyle>
          <a:p>
            <a:pPr eaLnBrk="1" latinLnBrk="0" hangingPunct="1"/>
            <a:r>
              <a:rPr lang="zh-CN" altLang="en-US" smtClean="0"/>
              <a:t>单击此处编辑母版标题样式</a:t>
            </a:r>
            <a:endParaRPr/>
          </a:p>
        </p:txBody>
      </p:sp>
      <p:sp>
        <p:nvSpPr>
          <p:cNvPr id="5" name="Date Placeholder 4"/>
          <p:cNvSpPr>
            <a:spLocks noGrp="1"/>
          </p:cNvSpPr>
          <p:nvPr>
            <p:ph type="dt" sz="half" idx="10"/>
          </p:nvPr>
        </p:nvSpPr>
        <p:spPr/>
        <p:txBody>
          <a:bodyPr/>
          <a:lstStyle>
            <a:extLst/>
          </a:lstStyle>
          <a:p>
            <a:fld id="{F49A8198-4617-485E-9585-4840B69DBBA6}" type="datetime1">
              <a:rPr lang="zh-CN" altLang="en-US"/>
              <a:pPr/>
              <a:t>2015-11-9</a:t>
            </a:fld>
            <a:endParaRPr kumimoji="0" lang="zh-CN"/>
          </a:p>
        </p:txBody>
      </p:sp>
      <p:sp>
        <p:nvSpPr>
          <p:cNvPr id="6" name="Footer Placeholder 5"/>
          <p:cNvSpPr>
            <a:spLocks noGrp="1"/>
          </p:cNvSpPr>
          <p:nvPr>
            <p:ph type="ftr" sz="quarter" idx="11"/>
          </p:nvPr>
        </p:nvSpPr>
        <p:spPr/>
        <p:txBody>
          <a:bodyPr/>
          <a:lstStyle>
            <a:extLst/>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rgbClr val="FFFFFF"/>
                </a:solidFill>
              </a:defRPr>
            </a:lvl1pPr>
            <a:extLst/>
          </a:lstStyle>
          <a:p>
            <a:fld id="{A3F7CB7D-F184-43C7-B6FD-03D728E1BBFF}" type="slidenum">
              <a:rPr kumimoji="0" lang="zh-CN">
                <a:solidFill>
                  <a:srgbClr val="FFFFFF"/>
                </a:solidFill>
              </a:rPr>
              <a:pPr/>
              <a:t>‹#›</a:t>
            </a:fld>
            <a:endParaRPr kumimoji="0" lang="zh-CN">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zh-CN" sz="1800"/>
            </a:lvl1pPr>
            <a:lvl2pPr eaLnBrk="1" latinLnBrk="0" hangingPunct="1">
              <a:buNone/>
              <a:defRPr kumimoji="0" lang="zh-CN" sz="1200"/>
            </a:lvl2pPr>
            <a:lvl3pPr eaLnBrk="1" latinLnBrk="0" hangingPunct="1">
              <a:buNone/>
              <a:defRPr kumimoji="0" lang="zh-CN" sz="1000"/>
            </a:lvl3pPr>
            <a:lvl4pPr eaLnBrk="1" latinLnBrk="0" hangingPunct="1">
              <a:buNone/>
              <a:defRPr kumimoji="0" lang="zh-CN" sz="900"/>
            </a:lvl4pPr>
            <a:lvl5pPr eaLnBrk="1" latinLnBrk="0" hangingPunct="1">
              <a:buNone/>
              <a:defRPr kumimoji="0" lang="zh-CN" sz="900"/>
            </a:lvl5pPr>
            <a:extLst/>
          </a:lstStyle>
          <a:p>
            <a:pPr lvl="0" eaLnBrk="1" latinLnBrk="0" hangingPunct="1"/>
            <a:r>
              <a:rPr lang="zh-CN" altLang="en-US" smtClean="0"/>
              <a:t>单击此处编辑母版文本样式</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lang="zh-CN" sz="3200"/>
            </a:lvl1pPr>
            <a:extLst/>
          </a:lstStyle>
          <a:p>
            <a:r>
              <a:rPr kumimoji="0" lang="zh-CN" altLang="en-US" smtClean="0"/>
              <a:t>单击图标添加图片</a:t>
            </a:r>
            <a:endParaRPr kumimoji="0" lang="zh-CN"/>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lang="zh-CN" sz="1700"/>
            </a:lvl1pPr>
            <a:lvl2pPr eaLnBrk="1" latinLnBrk="0" hangingPunct="1">
              <a:buFontTx/>
              <a:buNone/>
              <a:defRPr kumimoji="0" lang="zh-CN" sz="1200"/>
            </a:lvl2pPr>
            <a:lvl3pPr eaLnBrk="1" latinLnBrk="0" hangingPunct="1">
              <a:buFontTx/>
              <a:buNone/>
              <a:defRPr kumimoji="0" lang="zh-CN" sz="1000"/>
            </a:lvl3pPr>
            <a:lvl4pPr eaLnBrk="1" latinLnBrk="0" hangingPunct="1">
              <a:buFontTx/>
              <a:buNone/>
              <a:defRPr kumimoji="0" lang="zh-CN" sz="900"/>
            </a:lvl4pPr>
            <a:lvl5pPr eaLnBrk="1" latinLnBrk="0" hangingPunct="1">
              <a:buFontTx/>
              <a:buNone/>
              <a:defRPr kumimoji="0" lang="zh-CN" sz="900"/>
            </a:lvl5pPr>
            <a:extLst/>
          </a:lstStyle>
          <a:p>
            <a:pPr lvl="0" eaLnBrk="1" latinLnBrk="0" hangingPunct="1"/>
            <a:r>
              <a:rPr lang="zh-CN" altLang="en-US" smtClean="0"/>
              <a:t>单击此处编辑母版文本样式</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lang="zh-CN" sz="2800" b="0">
                <a:solidFill>
                  <a:srgbClr val="FFFFFF"/>
                </a:solidFill>
              </a:defRPr>
            </a:lvl1pPr>
            <a:extLst/>
          </a:lstStyle>
          <a:p>
            <a:pPr eaLnBrk="1" latinLnBrk="0" hangingPunct="1"/>
            <a:r>
              <a:rPr lang="zh-CN" altLang="en-US" smtClean="0"/>
              <a:t>单击此处编辑母版标题样式</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zh-CN" altLang="en-US"/>
              <a:pPr/>
              <a:t>2015-11-9</a:t>
            </a:fld>
            <a:endParaRPr kumimoji="0" lang="zh-CN"/>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lang="zh-CN" sz="2800"/>
            </a:lvl1pPr>
            <a:extLst/>
          </a:lstStyle>
          <a:p>
            <a:pPr algn="ctr"/>
            <a:fld id="{8F82E0A0-C266-4798-8C8F-B9F91E9DA37E}" type="slidenum">
              <a:rPr kumimoji="0" lang="zh-CN" sz="2800" b="1">
                <a:solidFill>
                  <a:srgbClr val="FFFFFF"/>
                </a:solidFill>
              </a:rPr>
              <a:pPr algn="ctr"/>
              <a:t>‹#›</a:t>
            </a:fld>
            <a:endParaRPr kumimoji="0" lang="zh-CN" sz="280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lang="zh-CN" sz="1400">
                <a:solidFill>
                  <a:schemeClr val="tx2"/>
                </a:solidFill>
              </a:defRPr>
            </a:lvl1pPr>
            <a:extLst/>
          </a:lstStyle>
          <a:p>
            <a:fld id="{E4606EA6-EFEA-4C30-9264-4F9291A5780D}" type="datetime1">
              <a:rPr lang="zh-CN" altLang="en-US"/>
              <a:pPr/>
              <a:t>2015-11-9</a:t>
            </a:fld>
            <a:endParaRPr kumimoji="0" lang="zh-CN" sz="140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lang="zh-CN" sz="1400">
                <a:solidFill>
                  <a:schemeClr val="tx2"/>
                </a:solidFill>
              </a:defRPr>
            </a:lvl1pPr>
            <a:extLst/>
          </a:lstStyle>
          <a:p>
            <a:pPr algn="r"/>
            <a:endParaRPr kumimoji="0" lang="zh-CN" sz="140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lang="zh-CN" sz="1400" b="1">
                <a:solidFill>
                  <a:srgbClr val="FFFFFF"/>
                </a:solidFill>
              </a:defRPr>
            </a:lvl1pPr>
            <a:extLst/>
          </a:lstStyle>
          <a:p>
            <a:pPr algn="ctr"/>
            <a:fld id="{8F82E0A0-C266-4798-8C8F-B9F91E9DA37E}" type="slidenum">
              <a:rPr kumimoji="0" lang="zh-CN" sz="1400" b="1">
                <a:solidFill>
                  <a:srgbClr val="FFFFFF"/>
                </a:solidFill>
              </a:rPr>
              <a:pPr algn="ctr"/>
              <a:t>‹#›</a:t>
            </a:fld>
            <a:endParaRPr kumimoji="0" lang="zh-CN" sz="1400" b="1">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0" hangingPunct="1"/>
            <a:r>
              <a:rPr kumimoji="0" lang="zh-CN" altLang="en-US" smtClean="0"/>
              <a:t>单击此处编辑母版标题样式</a:t>
            </a:r>
            <a:endParaRPr kumimoji="0" lang="en-US" smtClean="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zh-CN"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zh-CN" sz="1800" kern="1200" baseline="0">
          <a:solidFill>
            <a:schemeClr val="tx1"/>
          </a:solidFill>
          <a:latin typeface="+mn-lt"/>
          <a:ea typeface="+mn-ea"/>
          <a:cs typeface="+mn-cs"/>
        </a:defRPr>
      </a:lvl9pPr>
      <a:extLst/>
    </p:bodyStyle>
    <p:otherStyle>
      <a:lvl1pPr marL="0" algn="l" rtl="0" eaLnBrk="1" latinLnBrk="0" hangingPunct="1">
        <a:defRPr kumimoji="0" lang="zh-CN" kern="1200">
          <a:solidFill>
            <a:schemeClr val="tx1"/>
          </a:solidFill>
          <a:latin typeface="+mn-lt"/>
          <a:ea typeface="+mn-ea"/>
          <a:cs typeface="+mn-cs"/>
        </a:defRPr>
      </a:lvl1pPr>
      <a:lvl2pPr marL="457200" algn="l" rtl="0" eaLnBrk="1" latinLnBrk="0" hangingPunct="1">
        <a:defRPr kumimoji="0" lang="zh-CN" kern="1200">
          <a:solidFill>
            <a:schemeClr val="tx1"/>
          </a:solidFill>
          <a:latin typeface="+mn-lt"/>
          <a:ea typeface="+mn-ea"/>
          <a:cs typeface="+mn-cs"/>
        </a:defRPr>
      </a:lvl2pPr>
      <a:lvl3pPr marL="914400" algn="l" rtl="0" eaLnBrk="1" latinLnBrk="0" hangingPunct="1">
        <a:defRPr kumimoji="0" lang="zh-CN" kern="1200">
          <a:solidFill>
            <a:schemeClr val="tx1"/>
          </a:solidFill>
          <a:latin typeface="+mn-lt"/>
          <a:ea typeface="+mn-ea"/>
          <a:cs typeface="+mn-cs"/>
        </a:defRPr>
      </a:lvl3pPr>
      <a:lvl4pPr marL="1371600" algn="l" rtl="0" eaLnBrk="1" latinLnBrk="0" hangingPunct="1">
        <a:defRPr kumimoji="0" lang="zh-CN" kern="1200">
          <a:solidFill>
            <a:schemeClr val="tx1"/>
          </a:solidFill>
          <a:latin typeface="+mn-lt"/>
          <a:ea typeface="+mn-ea"/>
          <a:cs typeface="+mn-cs"/>
        </a:defRPr>
      </a:lvl4pPr>
      <a:lvl5pPr marL="1828800" algn="l" rtl="0" eaLnBrk="1" latinLnBrk="0" hangingPunct="1">
        <a:defRPr kumimoji="0" lang="zh-CN" kern="1200">
          <a:solidFill>
            <a:schemeClr val="tx1"/>
          </a:solidFill>
          <a:latin typeface="+mn-lt"/>
          <a:ea typeface="+mn-ea"/>
          <a:cs typeface="+mn-cs"/>
        </a:defRPr>
      </a:lvl5pPr>
      <a:lvl6pPr marL="2286000" algn="l" rtl="0" eaLnBrk="1" latinLnBrk="0" hangingPunct="1">
        <a:defRPr kumimoji="0" lang="zh-CN" kern="1200">
          <a:solidFill>
            <a:schemeClr val="tx1"/>
          </a:solidFill>
          <a:latin typeface="+mn-lt"/>
          <a:ea typeface="+mn-ea"/>
          <a:cs typeface="+mn-cs"/>
        </a:defRPr>
      </a:lvl6pPr>
      <a:lvl7pPr marL="2743200" algn="l" rtl="0" eaLnBrk="1" latinLnBrk="0" hangingPunct="1">
        <a:defRPr kumimoji="0" lang="zh-CN" kern="1200">
          <a:solidFill>
            <a:schemeClr val="tx1"/>
          </a:solidFill>
          <a:latin typeface="+mn-lt"/>
          <a:ea typeface="+mn-ea"/>
          <a:cs typeface="+mn-cs"/>
        </a:defRPr>
      </a:lvl7pPr>
      <a:lvl8pPr marL="3200400" algn="l" rtl="0" eaLnBrk="1" latinLnBrk="0" hangingPunct="1">
        <a:defRPr kumimoji="0" lang="zh-CN" kern="1200">
          <a:solidFill>
            <a:schemeClr val="tx1"/>
          </a:solidFill>
          <a:latin typeface="+mn-lt"/>
          <a:ea typeface="+mn-ea"/>
          <a:cs typeface="+mn-cs"/>
        </a:defRPr>
      </a:lvl8pPr>
      <a:lvl9pPr marL="3657600" algn="l" rtl="0" eaLnBrk="1" latinLnBrk="0" hangingPunct="1">
        <a:defRPr kumimoji="0" lang="zh-CN"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Rectangle 3"/>
          <p:cNvSpPr>
            <a:spLocks noGrp="1"/>
          </p:cNvSpPr>
          <p:nvPr>
            <p:ph type="title"/>
          </p:nvPr>
        </p:nvSpPr>
        <p:spPr>
          <a:xfrm>
            <a:off x="1557668" y="3111810"/>
            <a:ext cx="7315200" cy="1234424"/>
          </a:xfrm>
        </p:spPr>
        <p:txBody>
          <a:bodyPr>
            <a:noAutofit/>
          </a:bodyPr>
          <a:lstStyle>
            <a:extLst/>
          </a:lstStyle>
          <a:p>
            <a:r>
              <a:rPr lang="en-US" altLang="zh-CN" sz="2400" dirty="0">
                <a:solidFill>
                  <a:schemeClr val="bg1"/>
                </a:solidFill>
              </a:rPr>
              <a:t>Planning in Factored Action Spaces with Symbolic Dynamic Programming</a:t>
            </a:r>
            <a:endParaRPr lang="zh-CN" sz="2400" dirty="0">
              <a:solidFill>
                <a:schemeClr val="bg1"/>
              </a:solidFill>
            </a:endParaRPr>
          </a:p>
        </p:txBody>
      </p:sp>
      <p:pic>
        <p:nvPicPr>
          <p:cNvPr id="8" name="j0178459.jpg"/>
          <p:cNvPicPr>
            <a:picLocks noGrp="1" noChangeAspect="1"/>
          </p:cNvPicPr>
          <p:nvPr>
            <p:ph type="pic" idx="1"/>
          </p:nvPr>
        </p:nvPicPr>
        <p:blipFill>
          <a:blip r:embed="rId3"/>
          <a:srcRect t="16280" b="16280"/>
          <a:stretch>
            <a:fillRect/>
          </a:stretch>
        </p:blipFill>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背景知</a:t>
            </a:r>
            <a:r>
              <a:rPr lang="zh-CN" altLang="en-US" dirty="0" smtClean="0"/>
              <a:t>识</a:t>
            </a:r>
            <a:r>
              <a:rPr lang="en-US" altLang="zh-CN" dirty="0" smtClean="0"/>
              <a:t>-SPUDD</a:t>
            </a:r>
            <a:endParaRPr lang="zh-CN" dirty="0"/>
          </a:p>
        </p:txBody>
      </p:sp>
      <p:sp>
        <p:nvSpPr>
          <p:cNvPr id="4" name="文本框 3"/>
          <p:cNvSpPr txBox="1"/>
          <p:nvPr/>
        </p:nvSpPr>
        <p:spPr>
          <a:xfrm>
            <a:off x="5004048" y="231490"/>
            <a:ext cx="3384376" cy="646331"/>
          </a:xfrm>
          <a:prstGeom prst="rect">
            <a:avLst/>
          </a:prstGeom>
          <a:noFill/>
        </p:spPr>
        <p:txBody>
          <a:bodyPr wrap="square" rtlCol="0">
            <a:spAutoFit/>
          </a:bodyPr>
          <a:lstStyle/>
          <a:p>
            <a:r>
              <a:rPr lang="zh-CN" altLang="en-US" dirty="0" smtClean="0">
                <a:solidFill>
                  <a:srgbClr val="FF0000"/>
                </a:solidFill>
              </a:rPr>
              <a:t>本页</a:t>
            </a:r>
            <a:r>
              <a:rPr lang="en-US" altLang="zh-CN" dirty="0" smtClean="0">
                <a:solidFill>
                  <a:srgbClr val="FF0000"/>
                </a:solidFill>
              </a:rPr>
              <a:t>PPT</a:t>
            </a:r>
            <a:r>
              <a:rPr lang="zh-CN" altLang="en-US" dirty="0" smtClean="0">
                <a:solidFill>
                  <a:srgbClr val="FF0000"/>
                </a:solidFill>
              </a:rPr>
              <a:t>中的英文请翻译，并以中英对照形式保留。</a:t>
            </a:r>
            <a:endParaRPr lang="en-US" altLang="zh-CN" dirty="0" smtClean="0">
              <a:solidFill>
                <a:srgbClr val="FF0000"/>
              </a:solidFill>
            </a:endParaRPr>
          </a:p>
        </p:txBody>
      </p:sp>
      <p:pic>
        <p:nvPicPr>
          <p:cNvPr id="6" name="图片 5"/>
          <p:cNvPicPr>
            <a:picLocks noChangeAspect="1"/>
          </p:cNvPicPr>
          <p:nvPr/>
        </p:nvPicPr>
        <p:blipFill>
          <a:blip r:embed="rId3"/>
          <a:stretch>
            <a:fillRect/>
          </a:stretch>
        </p:blipFill>
        <p:spPr>
          <a:xfrm>
            <a:off x="507279" y="1343063"/>
            <a:ext cx="6080945" cy="855055"/>
          </a:xfrm>
          <a:prstGeom prst="rect">
            <a:avLst/>
          </a:prstGeom>
        </p:spPr>
      </p:pic>
      <p:pic>
        <p:nvPicPr>
          <p:cNvPr id="7" name="图片 6"/>
          <p:cNvPicPr>
            <a:picLocks noChangeAspect="1"/>
          </p:cNvPicPr>
          <p:nvPr/>
        </p:nvPicPr>
        <p:blipFill>
          <a:blip r:embed="rId4"/>
          <a:stretch>
            <a:fillRect/>
          </a:stretch>
        </p:blipFill>
        <p:spPr>
          <a:xfrm>
            <a:off x="500890" y="2252438"/>
            <a:ext cx="6087334" cy="571340"/>
          </a:xfrm>
          <a:prstGeom prst="rect">
            <a:avLst/>
          </a:prstGeom>
        </p:spPr>
      </p:pic>
      <p:pic>
        <p:nvPicPr>
          <p:cNvPr id="8" name="图片 7"/>
          <p:cNvPicPr>
            <a:picLocks noChangeAspect="1"/>
          </p:cNvPicPr>
          <p:nvPr/>
        </p:nvPicPr>
        <p:blipFill>
          <a:blip r:embed="rId5"/>
          <a:stretch>
            <a:fillRect/>
          </a:stretch>
        </p:blipFill>
        <p:spPr>
          <a:xfrm>
            <a:off x="513010" y="2931790"/>
            <a:ext cx="6131370" cy="2203950"/>
          </a:xfrm>
          <a:prstGeom prst="rect">
            <a:avLst/>
          </a:prstGeom>
        </p:spPr>
      </p:pic>
    </p:spTree>
    <p:extLst>
      <p:ext uri="{BB962C8B-B14F-4D97-AF65-F5344CB8AC3E}">
        <p14:creationId xmlns:p14="http://schemas.microsoft.com/office/powerpoint/2010/main" val="2757941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altLang="zh-CN" dirty="0" smtClean="0"/>
              <a:t>SPUDD</a:t>
            </a:r>
            <a:endParaRPr lang="zh-CN" dirty="0"/>
          </a:p>
        </p:txBody>
      </p:sp>
      <p:pic>
        <p:nvPicPr>
          <p:cNvPr id="3" name="图片 2"/>
          <p:cNvPicPr>
            <a:picLocks noChangeAspect="1"/>
          </p:cNvPicPr>
          <p:nvPr/>
        </p:nvPicPr>
        <p:blipFill>
          <a:blip r:embed="rId3"/>
          <a:stretch>
            <a:fillRect/>
          </a:stretch>
        </p:blipFill>
        <p:spPr>
          <a:xfrm>
            <a:off x="831374" y="1382908"/>
            <a:ext cx="5504822" cy="3709546"/>
          </a:xfrm>
          <a:prstGeom prst="rect">
            <a:avLst/>
          </a:prstGeom>
        </p:spPr>
      </p:pic>
    </p:spTree>
    <p:extLst>
      <p:ext uri="{BB962C8B-B14F-4D97-AF65-F5344CB8AC3E}">
        <p14:creationId xmlns:p14="http://schemas.microsoft.com/office/powerpoint/2010/main" val="3819648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altLang="zh-CN" dirty="0" smtClean="0"/>
              <a:t>FAR</a:t>
            </a:r>
            <a:endParaRPr lang="zh-CN" dirty="0"/>
          </a:p>
        </p:txBody>
      </p:sp>
      <p:pic>
        <p:nvPicPr>
          <p:cNvPr id="5" name="图片 4"/>
          <p:cNvPicPr>
            <a:picLocks noChangeAspect="1"/>
          </p:cNvPicPr>
          <p:nvPr/>
        </p:nvPicPr>
        <p:blipFill>
          <a:blip r:embed="rId3"/>
          <a:stretch>
            <a:fillRect/>
          </a:stretch>
        </p:blipFill>
        <p:spPr>
          <a:xfrm>
            <a:off x="959624" y="1383619"/>
            <a:ext cx="5417001" cy="3566452"/>
          </a:xfrm>
          <a:prstGeom prst="rect">
            <a:avLst/>
          </a:prstGeom>
        </p:spPr>
      </p:pic>
    </p:spTree>
    <p:extLst>
      <p:ext uri="{BB962C8B-B14F-4D97-AF65-F5344CB8AC3E}">
        <p14:creationId xmlns:p14="http://schemas.microsoft.com/office/powerpoint/2010/main" val="4130747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altLang="zh-CN" dirty="0" smtClean="0"/>
              <a:t>MBFAR</a:t>
            </a:r>
            <a:endParaRPr lang="zh-CN" dirty="0"/>
          </a:p>
        </p:txBody>
      </p:sp>
      <p:sp>
        <p:nvSpPr>
          <p:cNvPr id="3" name="Rectangle 2"/>
          <p:cNvSpPr>
            <a:spLocks noGrp="1"/>
          </p:cNvSpPr>
          <p:nvPr>
            <p:ph sz="quarter" idx="13"/>
          </p:nvPr>
        </p:nvSpPr>
        <p:spPr>
          <a:xfrm>
            <a:off x="467544" y="1347614"/>
            <a:ext cx="8210872" cy="3675856"/>
          </a:xfrm>
        </p:spPr>
        <p:txBody>
          <a:bodyPr anchor="ctr">
            <a:normAutofit fontScale="77500" lnSpcReduction="20000"/>
          </a:bodyPr>
          <a:lstStyle>
            <a:extLst/>
          </a:lstStyle>
          <a:p>
            <a:pPr marL="274320" lvl="1"/>
            <a:r>
              <a:rPr lang="en-US" altLang="zh-CN" dirty="0"/>
              <a:t>We develop this idea by analogy to </a:t>
            </a:r>
            <a:r>
              <a:rPr lang="en-US" altLang="zh-CN" dirty="0" smtClean="0"/>
              <a:t>recursive conditioning </a:t>
            </a:r>
            <a:r>
              <a:rPr lang="en-US" altLang="zh-CN" dirty="0"/>
              <a:t>in Bayesian Networks (BN) (</a:t>
            </a:r>
            <a:r>
              <a:rPr lang="en-US" altLang="zh-CN" dirty="0" err="1" smtClean="0"/>
              <a:t>Darwiche</a:t>
            </a:r>
            <a:r>
              <a:rPr lang="en-US" altLang="zh-CN" dirty="0" smtClean="0"/>
              <a:t> 2001</a:t>
            </a:r>
            <a:r>
              <a:rPr lang="en-US" altLang="zh-CN" dirty="0"/>
              <a:t>). There, a set of </a:t>
            </a:r>
            <a:r>
              <a:rPr lang="en-US" altLang="zh-CN" dirty="0" err="1"/>
              <a:t>cutset</a:t>
            </a:r>
            <a:r>
              <a:rPr lang="en-US" altLang="zh-CN" dirty="0"/>
              <a:t> variables are chosen and </a:t>
            </a:r>
            <a:r>
              <a:rPr lang="en-US" altLang="zh-CN" dirty="0" smtClean="0"/>
              <a:t>instantiated in </a:t>
            </a:r>
            <a:r>
              <a:rPr lang="en-US" altLang="zh-CN" dirty="0"/>
              <a:t>all possible ways, giving a set of simpler BNs</a:t>
            </a:r>
            <a:r>
              <a:rPr lang="en-US" altLang="zh-CN" dirty="0" smtClean="0"/>
              <a:t>. Each </a:t>
            </a:r>
            <a:r>
              <a:rPr lang="en-US" altLang="zh-CN" dirty="0"/>
              <a:t>simpler BN can be solved exactly and the results </a:t>
            </a:r>
            <a:r>
              <a:rPr lang="en-US" altLang="zh-CN" dirty="0" smtClean="0"/>
              <a:t>can be </a:t>
            </a:r>
            <a:r>
              <a:rPr lang="en-US" altLang="zh-CN" dirty="0"/>
              <a:t>combined. The total time cost is exponential in the </a:t>
            </a:r>
            <a:r>
              <a:rPr lang="en-US" altLang="zh-CN" dirty="0" smtClean="0"/>
              <a:t>size of </a:t>
            </a:r>
            <a:r>
              <a:rPr lang="en-US" altLang="zh-CN" dirty="0"/>
              <a:t>the </a:t>
            </a:r>
            <a:r>
              <a:rPr lang="en-US" altLang="zh-CN" dirty="0" err="1"/>
              <a:t>cutset</a:t>
            </a:r>
            <a:r>
              <a:rPr lang="en-US" altLang="zh-CN" dirty="0"/>
              <a:t>. </a:t>
            </a:r>
            <a:endParaRPr lang="en-US" altLang="zh-CN" dirty="0" smtClean="0"/>
          </a:p>
          <a:p>
            <a:pPr marL="274320" lvl="1"/>
            <a:r>
              <a:rPr lang="en-US" altLang="zh-CN" dirty="0" smtClean="0"/>
              <a:t>In </a:t>
            </a:r>
            <a:r>
              <a:rPr lang="en-US" altLang="zh-CN" dirty="0"/>
              <a:t>our context, the relevant variables are </a:t>
            </a:r>
            <a:r>
              <a:rPr lang="en-US" altLang="zh-CN" dirty="0" smtClean="0"/>
              <a:t>action variables </a:t>
            </a:r>
            <a:r>
              <a:rPr lang="en-US" altLang="zh-CN" dirty="0"/>
              <a:t>and they need not form a </a:t>
            </a:r>
            <a:r>
              <a:rPr lang="en-US" altLang="zh-CN" dirty="0" err="1"/>
              <a:t>cutset</a:t>
            </a:r>
            <a:r>
              <a:rPr lang="en-US" altLang="zh-CN" dirty="0"/>
              <a:t> of any graph</a:t>
            </a:r>
            <a:r>
              <a:rPr lang="en-US" altLang="zh-CN" dirty="0" smtClean="0"/>
              <a:t>. The </a:t>
            </a:r>
            <a:r>
              <a:rPr lang="en-US" altLang="zh-CN" dirty="0"/>
              <a:t>variables are grounded in all possible ways, to form </a:t>
            </a:r>
            <a:r>
              <a:rPr lang="en-US" altLang="zh-CN" dirty="0" smtClean="0"/>
              <a:t>restrictions of </a:t>
            </a:r>
            <a:r>
              <a:rPr lang="en-US" altLang="zh-CN" dirty="0"/>
              <a:t>the value function for the corresponding </a:t>
            </a:r>
            <a:r>
              <a:rPr lang="en-US" altLang="zh-CN" dirty="0" smtClean="0"/>
              <a:t>action choices</a:t>
            </a:r>
            <a:r>
              <a:rPr lang="en-US" altLang="zh-CN" dirty="0"/>
              <a:t>. The remaining variables are handled </a:t>
            </a:r>
            <a:r>
              <a:rPr lang="en-US" altLang="zh-CN" dirty="0" smtClean="0"/>
              <a:t>symbolically as </a:t>
            </a:r>
            <a:r>
              <a:rPr lang="en-US" altLang="zh-CN" dirty="0"/>
              <a:t>in FAR. The grounded restrictions of the value </a:t>
            </a:r>
            <a:r>
              <a:rPr lang="en-US" altLang="zh-CN" dirty="0" smtClean="0"/>
              <a:t>function are </a:t>
            </a:r>
            <a:r>
              <a:rPr lang="en-US" altLang="zh-CN" dirty="0"/>
              <a:t>maximized over explicitly. Importantly, the set of </a:t>
            </a:r>
            <a:r>
              <a:rPr lang="en-US" altLang="zh-CN" dirty="0" smtClean="0"/>
              <a:t>variables to </a:t>
            </a:r>
            <a:r>
              <a:rPr lang="en-US" altLang="zh-CN" dirty="0"/>
              <a:t>ground are decided dynamically in a recursive manner</a:t>
            </a:r>
            <a:r>
              <a:rPr lang="en-US" altLang="zh-CN" dirty="0" smtClean="0"/>
              <a:t>. </a:t>
            </a:r>
            <a:endParaRPr lang="en-US" altLang="zh-CN" dirty="0"/>
          </a:p>
        </p:txBody>
      </p:sp>
      <p:sp>
        <p:nvSpPr>
          <p:cNvPr id="4" name="文本框 3"/>
          <p:cNvSpPr txBox="1"/>
          <p:nvPr/>
        </p:nvSpPr>
        <p:spPr>
          <a:xfrm>
            <a:off x="4067944" y="251698"/>
            <a:ext cx="3384376" cy="646331"/>
          </a:xfrm>
          <a:prstGeom prst="rect">
            <a:avLst/>
          </a:prstGeom>
          <a:noFill/>
        </p:spPr>
        <p:txBody>
          <a:bodyPr wrap="square" rtlCol="0">
            <a:spAutoFit/>
          </a:bodyPr>
          <a:lstStyle/>
          <a:p>
            <a:r>
              <a:rPr lang="zh-CN" altLang="en-US" dirty="0" smtClean="0">
                <a:solidFill>
                  <a:srgbClr val="FF0000"/>
                </a:solidFill>
              </a:rPr>
              <a:t>本页</a:t>
            </a:r>
            <a:r>
              <a:rPr lang="en-US" altLang="zh-CN" dirty="0" smtClean="0">
                <a:solidFill>
                  <a:srgbClr val="FF0000"/>
                </a:solidFill>
              </a:rPr>
              <a:t>PPT</a:t>
            </a:r>
            <a:r>
              <a:rPr lang="zh-CN" altLang="en-US" dirty="0" smtClean="0">
                <a:solidFill>
                  <a:srgbClr val="FF0000"/>
                </a:solidFill>
              </a:rPr>
              <a:t>中的英文请翻译，并以中英对照形式保留。</a:t>
            </a:r>
            <a:endParaRPr lang="en-US" altLang="zh-CN" dirty="0" smtClean="0">
              <a:solidFill>
                <a:srgbClr val="FF0000"/>
              </a:solidFill>
            </a:endParaRPr>
          </a:p>
        </p:txBody>
      </p:sp>
    </p:spTree>
    <p:extLst>
      <p:ext uri="{BB962C8B-B14F-4D97-AF65-F5344CB8AC3E}">
        <p14:creationId xmlns:p14="http://schemas.microsoft.com/office/powerpoint/2010/main" val="3127370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altLang="zh-CN" dirty="0" smtClean="0"/>
              <a:t>MBFAR</a:t>
            </a:r>
            <a:endParaRPr lang="zh-CN" dirty="0"/>
          </a:p>
        </p:txBody>
      </p:sp>
      <p:pic>
        <p:nvPicPr>
          <p:cNvPr id="6" name="图片 5"/>
          <p:cNvPicPr>
            <a:picLocks noChangeAspect="1"/>
          </p:cNvPicPr>
          <p:nvPr/>
        </p:nvPicPr>
        <p:blipFill>
          <a:blip r:embed="rId3"/>
          <a:stretch>
            <a:fillRect/>
          </a:stretch>
        </p:blipFill>
        <p:spPr>
          <a:xfrm>
            <a:off x="3815917" y="28402"/>
            <a:ext cx="5328084" cy="5115098"/>
          </a:xfrm>
          <a:prstGeom prst="rect">
            <a:avLst/>
          </a:prstGeom>
        </p:spPr>
      </p:pic>
      <p:pic>
        <p:nvPicPr>
          <p:cNvPr id="7" name="图片 6"/>
          <p:cNvPicPr>
            <a:picLocks noChangeAspect="1"/>
          </p:cNvPicPr>
          <p:nvPr/>
        </p:nvPicPr>
        <p:blipFill>
          <a:blip r:embed="rId4"/>
          <a:stretch>
            <a:fillRect/>
          </a:stretch>
        </p:blipFill>
        <p:spPr>
          <a:xfrm>
            <a:off x="107504" y="2787774"/>
            <a:ext cx="3623471" cy="972108"/>
          </a:xfrm>
          <a:prstGeom prst="rect">
            <a:avLst/>
          </a:prstGeom>
        </p:spPr>
      </p:pic>
      <p:sp>
        <p:nvSpPr>
          <p:cNvPr id="8" name="文本框 7"/>
          <p:cNvSpPr txBox="1"/>
          <p:nvPr/>
        </p:nvSpPr>
        <p:spPr>
          <a:xfrm>
            <a:off x="333922" y="1657347"/>
            <a:ext cx="3384376" cy="646331"/>
          </a:xfrm>
          <a:prstGeom prst="rect">
            <a:avLst/>
          </a:prstGeom>
          <a:noFill/>
        </p:spPr>
        <p:txBody>
          <a:bodyPr wrap="square" rtlCol="0">
            <a:spAutoFit/>
          </a:bodyPr>
          <a:lstStyle/>
          <a:p>
            <a:r>
              <a:rPr lang="zh-CN" altLang="en-US" dirty="0" smtClean="0">
                <a:solidFill>
                  <a:srgbClr val="FF0000"/>
                </a:solidFill>
              </a:rPr>
              <a:t>下面的文字</a:t>
            </a:r>
            <a:r>
              <a:rPr lang="en-US" altLang="zh-CN" dirty="0" smtClean="0">
                <a:solidFill>
                  <a:srgbClr val="FF0000"/>
                </a:solidFill>
              </a:rPr>
              <a:t>,</a:t>
            </a:r>
            <a:r>
              <a:rPr lang="zh-CN" altLang="en-US" dirty="0" smtClean="0">
                <a:solidFill>
                  <a:srgbClr val="FF0000"/>
                </a:solidFill>
              </a:rPr>
              <a:t>补充一下</a:t>
            </a:r>
            <a:r>
              <a:rPr lang="en-US" altLang="zh-CN" dirty="0" smtClean="0">
                <a:solidFill>
                  <a:srgbClr val="FF0000"/>
                </a:solidFill>
              </a:rPr>
              <a:t>,</a:t>
            </a:r>
            <a:r>
              <a:rPr lang="zh-CN" altLang="en-US" dirty="0" smtClean="0">
                <a:solidFill>
                  <a:srgbClr val="FF0000"/>
                </a:solidFill>
              </a:rPr>
              <a:t>写成中文的</a:t>
            </a:r>
            <a:r>
              <a:rPr lang="en-US" altLang="zh-CN" dirty="0" smtClean="0">
                <a:solidFill>
                  <a:srgbClr val="FF0000"/>
                </a:solidFill>
              </a:rPr>
              <a:t>,</a:t>
            </a:r>
            <a:r>
              <a:rPr lang="zh-CN" altLang="en-US" dirty="0" smtClean="0">
                <a:solidFill>
                  <a:srgbClr val="FF0000"/>
                </a:solidFill>
              </a:rPr>
              <a:t>说重点就行了</a:t>
            </a:r>
            <a:r>
              <a:rPr lang="en-US" altLang="zh-CN"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1892752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altLang="zh-CN" dirty="0" smtClean="0"/>
              <a:t>Approximation</a:t>
            </a:r>
            <a:endParaRPr lang="zh-CN" dirty="0"/>
          </a:p>
        </p:txBody>
      </p:sp>
      <p:pic>
        <p:nvPicPr>
          <p:cNvPr id="3" name="图片 2"/>
          <p:cNvPicPr>
            <a:picLocks noChangeAspect="1"/>
          </p:cNvPicPr>
          <p:nvPr/>
        </p:nvPicPr>
        <p:blipFill>
          <a:blip r:embed="rId3"/>
          <a:stretch>
            <a:fillRect/>
          </a:stretch>
        </p:blipFill>
        <p:spPr>
          <a:xfrm>
            <a:off x="4302420" y="1923678"/>
            <a:ext cx="4841580" cy="1906067"/>
          </a:xfrm>
          <a:prstGeom prst="rect">
            <a:avLst/>
          </a:prstGeom>
        </p:spPr>
      </p:pic>
      <p:sp>
        <p:nvSpPr>
          <p:cNvPr id="6" name="Rectangle 2"/>
          <p:cNvSpPr>
            <a:spLocks noGrp="1"/>
          </p:cNvSpPr>
          <p:nvPr>
            <p:ph sz="quarter" idx="13"/>
          </p:nvPr>
        </p:nvSpPr>
        <p:spPr>
          <a:xfrm>
            <a:off x="71500" y="1347614"/>
            <a:ext cx="4230920" cy="3675856"/>
          </a:xfrm>
        </p:spPr>
        <p:txBody>
          <a:bodyPr anchor="ctr">
            <a:normAutofit fontScale="77500" lnSpcReduction="20000"/>
          </a:bodyPr>
          <a:lstStyle>
            <a:extLst/>
          </a:lstStyle>
          <a:p>
            <a:pPr marL="274320" lvl="1"/>
            <a:r>
              <a:rPr lang="en-US" altLang="zh-CN" dirty="0"/>
              <a:t>The key idea is to interchange the expectation </a:t>
            </a:r>
            <a:r>
              <a:rPr lang="en-US" altLang="zh-CN" dirty="0" smtClean="0"/>
              <a:t>EX01 and </a:t>
            </a:r>
            <a:r>
              <a:rPr lang="en-US" altLang="zh-CN" dirty="0"/>
              <a:t>maximization maxA2 which is correct for </a:t>
            </a:r>
            <a:r>
              <a:rPr lang="en-US" altLang="zh-CN" dirty="0" smtClean="0"/>
              <a:t>compositional MDPs</a:t>
            </a:r>
            <a:r>
              <a:rPr lang="en-US" altLang="zh-CN" dirty="0"/>
              <a:t>, and yields computational savings. For </a:t>
            </a:r>
            <a:r>
              <a:rPr lang="en-US" altLang="zh-CN" dirty="0" err="1" smtClean="0"/>
              <a:t>noncompositional</a:t>
            </a:r>
            <a:r>
              <a:rPr lang="en-US" altLang="zh-CN" dirty="0" smtClean="0"/>
              <a:t> MDPs</a:t>
            </a:r>
            <a:r>
              <a:rPr lang="en-US" altLang="zh-CN" dirty="0"/>
              <a:t>, the resulting value function is an </a:t>
            </a:r>
            <a:r>
              <a:rPr lang="en-US" altLang="zh-CN" dirty="0" smtClean="0"/>
              <a:t>upper bound </a:t>
            </a:r>
            <a:r>
              <a:rPr lang="en-US" altLang="zh-CN" dirty="0"/>
              <a:t>on the optimal value function. Our algorithm </a:t>
            </a:r>
            <a:r>
              <a:rPr lang="en-US" altLang="zh-CN" dirty="0" smtClean="0"/>
              <a:t>applies the </a:t>
            </a:r>
            <a:r>
              <a:rPr lang="en-US" altLang="zh-CN" dirty="0"/>
              <a:t>same idea at the level of individual action </a:t>
            </a:r>
            <a:r>
              <a:rPr lang="en-US" altLang="zh-CN" dirty="0" smtClean="0"/>
              <a:t>variables instead </a:t>
            </a:r>
            <a:r>
              <a:rPr lang="en-US" altLang="zh-CN" dirty="0"/>
              <a:t>of </a:t>
            </a:r>
            <a:r>
              <a:rPr lang="en-US" altLang="zh-CN" dirty="0" err="1"/>
              <a:t>subMDPs</a:t>
            </a:r>
            <a:r>
              <a:rPr lang="en-US" altLang="zh-CN" dirty="0"/>
              <a:t>. </a:t>
            </a:r>
          </a:p>
        </p:txBody>
      </p:sp>
      <p:sp>
        <p:nvSpPr>
          <p:cNvPr id="7" name="文本框 6"/>
          <p:cNvSpPr txBox="1"/>
          <p:nvPr/>
        </p:nvSpPr>
        <p:spPr>
          <a:xfrm>
            <a:off x="4696442" y="266286"/>
            <a:ext cx="3384376" cy="646331"/>
          </a:xfrm>
          <a:prstGeom prst="rect">
            <a:avLst/>
          </a:prstGeom>
          <a:noFill/>
        </p:spPr>
        <p:txBody>
          <a:bodyPr wrap="square" rtlCol="0">
            <a:spAutoFit/>
          </a:bodyPr>
          <a:lstStyle/>
          <a:p>
            <a:r>
              <a:rPr lang="zh-CN" altLang="en-US" dirty="0" smtClean="0">
                <a:solidFill>
                  <a:srgbClr val="FF0000"/>
                </a:solidFill>
              </a:rPr>
              <a:t>补充一下</a:t>
            </a:r>
            <a:r>
              <a:rPr lang="en-US" altLang="zh-CN" dirty="0" smtClean="0">
                <a:solidFill>
                  <a:srgbClr val="FF0000"/>
                </a:solidFill>
              </a:rPr>
              <a:t>,</a:t>
            </a:r>
            <a:r>
              <a:rPr lang="zh-CN" altLang="en-US" dirty="0" smtClean="0">
                <a:solidFill>
                  <a:srgbClr val="FF0000"/>
                </a:solidFill>
              </a:rPr>
              <a:t>写成中文的</a:t>
            </a:r>
            <a:r>
              <a:rPr lang="en-US" altLang="zh-CN" dirty="0" smtClean="0">
                <a:solidFill>
                  <a:srgbClr val="FF0000"/>
                </a:solidFill>
              </a:rPr>
              <a:t>,</a:t>
            </a:r>
            <a:r>
              <a:rPr lang="zh-CN" altLang="en-US" dirty="0" smtClean="0">
                <a:solidFill>
                  <a:srgbClr val="FF0000"/>
                </a:solidFill>
              </a:rPr>
              <a:t>说重点就行了</a:t>
            </a:r>
            <a:r>
              <a:rPr lang="en-US" altLang="zh-CN" dirty="0" smtClean="0">
                <a:solidFill>
                  <a:srgbClr val="FF0000"/>
                </a:solidFill>
              </a:rPr>
              <a:t>!</a:t>
            </a:r>
            <a:endParaRPr lang="en-US" altLang="zh-CN" dirty="0" smtClean="0">
              <a:solidFill>
                <a:srgbClr val="FF0000"/>
              </a:solidFill>
            </a:endParaRPr>
          </a:p>
        </p:txBody>
      </p:sp>
      <p:sp>
        <p:nvSpPr>
          <p:cNvPr id="8" name="文本框 7"/>
          <p:cNvSpPr txBox="1"/>
          <p:nvPr/>
        </p:nvSpPr>
        <p:spPr>
          <a:xfrm>
            <a:off x="4608004" y="4306307"/>
            <a:ext cx="3384376" cy="646331"/>
          </a:xfrm>
          <a:prstGeom prst="rect">
            <a:avLst/>
          </a:prstGeom>
          <a:noFill/>
        </p:spPr>
        <p:txBody>
          <a:bodyPr wrap="square" rtlCol="0">
            <a:spAutoFit/>
          </a:bodyPr>
          <a:lstStyle/>
          <a:p>
            <a:r>
              <a:rPr lang="zh-CN" altLang="en-US" dirty="0" smtClean="0">
                <a:solidFill>
                  <a:srgbClr val="FF0000"/>
                </a:solidFill>
              </a:rPr>
              <a:t>个人觉得整篇文章主</a:t>
            </a:r>
            <a:r>
              <a:rPr lang="zh-CN" altLang="en-US" smtClean="0">
                <a:solidFill>
                  <a:srgbClr val="FF0000"/>
                </a:solidFill>
              </a:rPr>
              <a:t>要就用了这</a:t>
            </a:r>
            <a:r>
              <a:rPr lang="zh-CN" altLang="en-US" dirty="0" smtClean="0">
                <a:solidFill>
                  <a:srgbClr val="FF0000"/>
                </a:solidFill>
              </a:rPr>
              <a:t>个聚集函数与期望的交换</a:t>
            </a:r>
            <a:r>
              <a:rPr lang="en-US" altLang="zh-CN"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2810718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altLang="zh-CN" dirty="0" err="1" smtClean="0"/>
              <a:t>SysAdmin</a:t>
            </a:r>
            <a:endParaRPr lang="zh-CN" dirty="0"/>
          </a:p>
        </p:txBody>
      </p:sp>
      <p:sp>
        <p:nvSpPr>
          <p:cNvPr id="7" name="文本框 6"/>
          <p:cNvSpPr txBox="1"/>
          <p:nvPr/>
        </p:nvSpPr>
        <p:spPr>
          <a:xfrm>
            <a:off x="287524" y="2178959"/>
            <a:ext cx="1368152" cy="1200329"/>
          </a:xfrm>
          <a:prstGeom prst="rect">
            <a:avLst/>
          </a:prstGeom>
          <a:noFill/>
        </p:spPr>
        <p:txBody>
          <a:bodyPr wrap="square" rtlCol="0">
            <a:spAutoFit/>
          </a:bodyPr>
          <a:lstStyle/>
          <a:p>
            <a:r>
              <a:rPr lang="zh-CN" altLang="en-US" dirty="0" smtClean="0">
                <a:solidFill>
                  <a:srgbClr val="FF0000"/>
                </a:solidFill>
              </a:rPr>
              <a:t>补充一下</a:t>
            </a:r>
            <a:r>
              <a:rPr lang="en-US" altLang="zh-CN" dirty="0" smtClean="0">
                <a:solidFill>
                  <a:srgbClr val="FF0000"/>
                </a:solidFill>
              </a:rPr>
              <a:t>,</a:t>
            </a:r>
            <a:r>
              <a:rPr lang="zh-CN" altLang="en-US" dirty="0" smtClean="0">
                <a:solidFill>
                  <a:srgbClr val="FF0000"/>
                </a:solidFill>
              </a:rPr>
              <a:t>写成中文的</a:t>
            </a:r>
            <a:r>
              <a:rPr lang="en-US" altLang="zh-CN" dirty="0" smtClean="0">
                <a:solidFill>
                  <a:srgbClr val="FF0000"/>
                </a:solidFill>
              </a:rPr>
              <a:t>,</a:t>
            </a:r>
            <a:r>
              <a:rPr lang="zh-CN" altLang="en-US" dirty="0" smtClean="0">
                <a:solidFill>
                  <a:srgbClr val="FF0000"/>
                </a:solidFill>
              </a:rPr>
              <a:t>这个肯定用得上的</a:t>
            </a:r>
            <a:r>
              <a:rPr lang="en-US" altLang="zh-CN" dirty="0" smtClean="0">
                <a:solidFill>
                  <a:srgbClr val="FF0000"/>
                </a:solidFill>
              </a:rPr>
              <a:t>!</a:t>
            </a:r>
            <a:endParaRPr lang="en-US" altLang="zh-CN" dirty="0" smtClean="0">
              <a:solidFill>
                <a:srgbClr val="FF0000"/>
              </a:solidFill>
            </a:endParaRPr>
          </a:p>
        </p:txBody>
      </p:sp>
      <p:pic>
        <p:nvPicPr>
          <p:cNvPr id="8" name="图片 7"/>
          <p:cNvPicPr>
            <a:picLocks noChangeAspect="1"/>
          </p:cNvPicPr>
          <p:nvPr/>
        </p:nvPicPr>
        <p:blipFill>
          <a:blip r:embed="rId3"/>
          <a:stretch>
            <a:fillRect/>
          </a:stretch>
        </p:blipFill>
        <p:spPr>
          <a:xfrm>
            <a:off x="2843808" y="124145"/>
            <a:ext cx="6163180" cy="5019355"/>
          </a:xfrm>
          <a:prstGeom prst="rect">
            <a:avLst/>
          </a:prstGeom>
        </p:spPr>
      </p:pic>
    </p:spTree>
    <p:extLst>
      <p:ext uri="{BB962C8B-B14F-4D97-AF65-F5344CB8AC3E}">
        <p14:creationId xmlns:p14="http://schemas.microsoft.com/office/powerpoint/2010/main" val="1475735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altLang="zh-CN" dirty="0" smtClean="0"/>
              <a:t>Elevator</a:t>
            </a:r>
            <a:endParaRPr lang="zh-CN" dirty="0"/>
          </a:p>
        </p:txBody>
      </p:sp>
      <p:sp>
        <p:nvSpPr>
          <p:cNvPr id="7" name="文本框 6"/>
          <p:cNvSpPr txBox="1"/>
          <p:nvPr/>
        </p:nvSpPr>
        <p:spPr>
          <a:xfrm>
            <a:off x="287524" y="2178959"/>
            <a:ext cx="1368152" cy="1200329"/>
          </a:xfrm>
          <a:prstGeom prst="rect">
            <a:avLst/>
          </a:prstGeom>
          <a:noFill/>
        </p:spPr>
        <p:txBody>
          <a:bodyPr wrap="square" rtlCol="0">
            <a:spAutoFit/>
          </a:bodyPr>
          <a:lstStyle/>
          <a:p>
            <a:r>
              <a:rPr lang="zh-CN" altLang="en-US" dirty="0" smtClean="0">
                <a:solidFill>
                  <a:srgbClr val="FF0000"/>
                </a:solidFill>
              </a:rPr>
              <a:t>补充一下</a:t>
            </a:r>
            <a:r>
              <a:rPr lang="en-US" altLang="zh-CN" dirty="0" smtClean="0">
                <a:solidFill>
                  <a:srgbClr val="FF0000"/>
                </a:solidFill>
              </a:rPr>
              <a:t>,</a:t>
            </a:r>
            <a:r>
              <a:rPr lang="zh-CN" altLang="en-US" dirty="0" smtClean="0">
                <a:solidFill>
                  <a:srgbClr val="FF0000"/>
                </a:solidFill>
              </a:rPr>
              <a:t>写成中文的</a:t>
            </a:r>
            <a:r>
              <a:rPr lang="en-US" altLang="zh-CN" dirty="0" smtClean="0">
                <a:solidFill>
                  <a:srgbClr val="FF0000"/>
                </a:solidFill>
              </a:rPr>
              <a:t>,</a:t>
            </a:r>
            <a:r>
              <a:rPr lang="zh-CN" altLang="en-US" dirty="0" smtClean="0">
                <a:solidFill>
                  <a:srgbClr val="FF0000"/>
                </a:solidFill>
              </a:rPr>
              <a:t>这个肯定用得上的</a:t>
            </a:r>
            <a:r>
              <a:rPr lang="en-US" altLang="zh-CN" dirty="0" smtClean="0">
                <a:solidFill>
                  <a:srgbClr val="FF0000"/>
                </a:solidFill>
              </a:rPr>
              <a:t>!</a:t>
            </a:r>
            <a:endParaRPr lang="en-US" altLang="zh-CN" dirty="0" smtClean="0">
              <a:solidFill>
                <a:srgbClr val="FF0000"/>
              </a:solidFill>
            </a:endParaRPr>
          </a:p>
        </p:txBody>
      </p:sp>
      <p:pic>
        <p:nvPicPr>
          <p:cNvPr id="3" name="图片 2"/>
          <p:cNvPicPr>
            <a:picLocks noChangeAspect="1"/>
          </p:cNvPicPr>
          <p:nvPr/>
        </p:nvPicPr>
        <p:blipFill>
          <a:blip r:embed="rId3"/>
          <a:stretch>
            <a:fillRect/>
          </a:stretch>
        </p:blipFill>
        <p:spPr>
          <a:xfrm>
            <a:off x="2231740" y="1226762"/>
            <a:ext cx="6669305" cy="3916738"/>
          </a:xfrm>
          <a:prstGeom prst="rect">
            <a:avLst/>
          </a:prstGeom>
        </p:spPr>
      </p:pic>
    </p:spTree>
    <p:extLst>
      <p:ext uri="{BB962C8B-B14F-4D97-AF65-F5344CB8AC3E}">
        <p14:creationId xmlns:p14="http://schemas.microsoft.com/office/powerpoint/2010/main" val="4177656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altLang="zh-CN" dirty="0" smtClean="0"/>
              <a:t>Elevator</a:t>
            </a:r>
            <a:endParaRPr lang="zh-CN" dirty="0"/>
          </a:p>
        </p:txBody>
      </p:sp>
      <p:sp>
        <p:nvSpPr>
          <p:cNvPr id="7" name="文本框 6"/>
          <p:cNvSpPr txBox="1"/>
          <p:nvPr/>
        </p:nvSpPr>
        <p:spPr>
          <a:xfrm>
            <a:off x="287524" y="2178959"/>
            <a:ext cx="1368152" cy="1200329"/>
          </a:xfrm>
          <a:prstGeom prst="rect">
            <a:avLst/>
          </a:prstGeom>
          <a:noFill/>
        </p:spPr>
        <p:txBody>
          <a:bodyPr wrap="square" rtlCol="0">
            <a:spAutoFit/>
          </a:bodyPr>
          <a:lstStyle/>
          <a:p>
            <a:r>
              <a:rPr lang="zh-CN" altLang="en-US" dirty="0" smtClean="0">
                <a:solidFill>
                  <a:srgbClr val="FF0000"/>
                </a:solidFill>
              </a:rPr>
              <a:t>补充一下</a:t>
            </a:r>
            <a:r>
              <a:rPr lang="en-US" altLang="zh-CN" dirty="0" smtClean="0">
                <a:solidFill>
                  <a:srgbClr val="FF0000"/>
                </a:solidFill>
              </a:rPr>
              <a:t>,</a:t>
            </a:r>
            <a:r>
              <a:rPr lang="zh-CN" altLang="en-US" dirty="0" smtClean="0">
                <a:solidFill>
                  <a:srgbClr val="FF0000"/>
                </a:solidFill>
              </a:rPr>
              <a:t>写成中文的</a:t>
            </a:r>
            <a:r>
              <a:rPr lang="en-US" altLang="zh-CN" dirty="0" smtClean="0">
                <a:solidFill>
                  <a:srgbClr val="FF0000"/>
                </a:solidFill>
              </a:rPr>
              <a:t>,</a:t>
            </a:r>
            <a:r>
              <a:rPr lang="zh-CN" altLang="en-US" dirty="0" smtClean="0">
                <a:solidFill>
                  <a:srgbClr val="FF0000"/>
                </a:solidFill>
              </a:rPr>
              <a:t>这个肯定用得上的</a:t>
            </a:r>
            <a:r>
              <a:rPr lang="en-US" altLang="zh-CN" dirty="0" smtClean="0">
                <a:solidFill>
                  <a:srgbClr val="FF0000"/>
                </a:solidFill>
              </a:rPr>
              <a:t>!</a:t>
            </a:r>
            <a:endParaRPr lang="en-US" altLang="zh-CN" dirty="0" smtClean="0">
              <a:solidFill>
                <a:srgbClr val="FF0000"/>
              </a:solidFill>
            </a:endParaRPr>
          </a:p>
        </p:txBody>
      </p:sp>
      <p:pic>
        <p:nvPicPr>
          <p:cNvPr id="3" name="图片 2"/>
          <p:cNvPicPr>
            <a:picLocks noChangeAspect="1"/>
          </p:cNvPicPr>
          <p:nvPr/>
        </p:nvPicPr>
        <p:blipFill>
          <a:blip r:embed="rId3"/>
          <a:stretch>
            <a:fillRect/>
          </a:stretch>
        </p:blipFill>
        <p:spPr>
          <a:xfrm>
            <a:off x="2562611" y="1311610"/>
            <a:ext cx="6211748" cy="3631367"/>
          </a:xfrm>
          <a:prstGeom prst="rect">
            <a:avLst/>
          </a:prstGeom>
        </p:spPr>
      </p:pic>
    </p:spTree>
    <p:extLst>
      <p:ext uri="{BB962C8B-B14F-4D97-AF65-F5344CB8AC3E}">
        <p14:creationId xmlns:p14="http://schemas.microsoft.com/office/powerpoint/2010/main" val="1564160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文献</a:t>
            </a:r>
            <a:endParaRPr lang="zh-CN" dirty="0"/>
          </a:p>
        </p:txBody>
      </p:sp>
      <p:sp>
        <p:nvSpPr>
          <p:cNvPr id="6" name="文本框 5"/>
          <p:cNvSpPr txBox="1"/>
          <p:nvPr/>
        </p:nvSpPr>
        <p:spPr>
          <a:xfrm>
            <a:off x="4067944" y="251698"/>
            <a:ext cx="3384376" cy="923330"/>
          </a:xfrm>
          <a:prstGeom prst="rect">
            <a:avLst/>
          </a:prstGeom>
          <a:noFill/>
        </p:spPr>
        <p:txBody>
          <a:bodyPr wrap="square" rtlCol="0">
            <a:spAutoFit/>
          </a:bodyPr>
          <a:lstStyle/>
          <a:p>
            <a:r>
              <a:rPr lang="zh-CN" altLang="en-US" dirty="0" smtClean="0">
                <a:solidFill>
                  <a:srgbClr val="FF0000"/>
                </a:solidFill>
              </a:rPr>
              <a:t>请把相关工作中的</a:t>
            </a:r>
            <a:r>
              <a:rPr lang="en-US" altLang="zh-CN" dirty="0" smtClean="0">
                <a:solidFill>
                  <a:srgbClr val="FF0000"/>
                </a:solidFill>
              </a:rPr>
              <a:t>,</a:t>
            </a:r>
            <a:r>
              <a:rPr lang="zh-CN" altLang="en-US" dirty="0" smtClean="0">
                <a:solidFill>
                  <a:srgbClr val="FF0000"/>
                </a:solidFill>
              </a:rPr>
              <a:t>有内容介绍的拿进来</a:t>
            </a:r>
            <a:r>
              <a:rPr lang="en-US" altLang="zh-CN" dirty="0" smtClean="0">
                <a:solidFill>
                  <a:srgbClr val="FF0000"/>
                </a:solidFill>
              </a:rPr>
              <a:t>,</a:t>
            </a:r>
            <a:r>
              <a:rPr lang="zh-CN" altLang="en-US" dirty="0" smtClean="0">
                <a:solidFill>
                  <a:srgbClr val="FF0000"/>
                </a:solidFill>
              </a:rPr>
              <a:t>可以作为我们的知识库</a:t>
            </a:r>
            <a:r>
              <a:rPr lang="zh-CN" altLang="en-US" dirty="0">
                <a:solidFill>
                  <a:srgbClr val="FF0000"/>
                </a:solidFill>
              </a:rPr>
              <a:t>内</a:t>
            </a:r>
            <a:r>
              <a:rPr lang="zh-CN" altLang="en-US" dirty="0" smtClean="0">
                <a:solidFill>
                  <a:srgbClr val="FF0000"/>
                </a:solidFill>
              </a:rPr>
              <a:t>容</a:t>
            </a:r>
            <a:r>
              <a:rPr lang="en-US" altLang="zh-CN"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1108353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概要</a:t>
            </a:r>
            <a:endParaRPr lang="zh-CN" dirty="0"/>
          </a:p>
        </p:txBody>
      </p:sp>
      <p:sp>
        <p:nvSpPr>
          <p:cNvPr id="3" name="Rectangle 2"/>
          <p:cNvSpPr>
            <a:spLocks noGrp="1"/>
          </p:cNvSpPr>
          <p:nvPr>
            <p:ph sz="quarter" idx="13"/>
          </p:nvPr>
        </p:nvSpPr>
        <p:spPr>
          <a:xfrm>
            <a:off x="609600" y="1342677"/>
            <a:ext cx="7274768" cy="3675856"/>
          </a:xfrm>
        </p:spPr>
        <p:txBody>
          <a:bodyPr anchor="ctr">
            <a:normAutofit/>
          </a:bodyPr>
          <a:lstStyle>
            <a:extLst/>
          </a:lstStyle>
          <a:p>
            <a:pPr marL="274320" lvl="1"/>
            <a:r>
              <a:rPr lang="zh-CN" altLang="en-US" dirty="0"/>
              <a:t>改</a:t>
            </a:r>
            <a:r>
              <a:rPr lang="zh-CN" altLang="en-US" dirty="0" smtClean="0"/>
              <a:t>进</a:t>
            </a:r>
            <a:r>
              <a:rPr lang="en-US" altLang="zh-CN" dirty="0" smtClean="0"/>
              <a:t>SPUDD,SPUDD</a:t>
            </a:r>
            <a:r>
              <a:rPr lang="zh-CN" altLang="en-US" dirty="0" smtClean="0"/>
              <a:t>参加了</a:t>
            </a:r>
            <a:r>
              <a:rPr lang="en-US" altLang="zh-CN" dirty="0" smtClean="0"/>
              <a:t>2011</a:t>
            </a:r>
            <a:r>
              <a:rPr lang="zh-CN" altLang="en-US" dirty="0" smtClean="0"/>
              <a:t>年的</a:t>
            </a:r>
            <a:r>
              <a:rPr lang="en-US" altLang="zh-CN" dirty="0" smtClean="0"/>
              <a:t>IPPC,</a:t>
            </a:r>
            <a:r>
              <a:rPr lang="zh-CN" altLang="en-US" dirty="0" smtClean="0"/>
              <a:t>但是没有参加</a:t>
            </a:r>
            <a:r>
              <a:rPr lang="en-US" altLang="zh-CN" dirty="0" smtClean="0"/>
              <a:t>2014</a:t>
            </a:r>
            <a:r>
              <a:rPr lang="zh-CN" altLang="en-US" dirty="0" smtClean="0"/>
              <a:t>年的</a:t>
            </a:r>
            <a:r>
              <a:rPr lang="en-US" altLang="zh-CN" dirty="0" smtClean="0"/>
              <a:t>,</a:t>
            </a:r>
            <a:r>
              <a:rPr lang="zh-CN" altLang="en-US" dirty="0" smtClean="0"/>
              <a:t>更重要的是输入格式的问题</a:t>
            </a:r>
            <a:r>
              <a:rPr lang="en-US" altLang="zh-CN" dirty="0" smtClean="0"/>
              <a:t>,</a:t>
            </a:r>
            <a:r>
              <a:rPr lang="zh-CN" altLang="en-US" dirty="0" smtClean="0"/>
              <a:t>它需要转换</a:t>
            </a:r>
            <a:endParaRPr lang="en-US" altLang="zh-CN" dirty="0"/>
          </a:p>
          <a:p>
            <a:pPr marL="274320" lvl="1"/>
            <a:r>
              <a:rPr lang="zh-CN" altLang="en-US" dirty="0" smtClean="0"/>
              <a:t>我估计</a:t>
            </a:r>
            <a:r>
              <a:rPr lang="en-US" altLang="zh-CN" dirty="0" smtClean="0"/>
              <a:t>,</a:t>
            </a:r>
            <a:r>
              <a:rPr lang="zh-CN" altLang="en-US" dirty="0" smtClean="0"/>
              <a:t>蒋老师认为需要证明</a:t>
            </a:r>
            <a:r>
              <a:rPr lang="en-US" altLang="zh-CN" dirty="0" smtClean="0"/>
              <a:t>,SPUDD</a:t>
            </a:r>
            <a:r>
              <a:rPr lang="zh-CN" altLang="en-US" dirty="0" smtClean="0"/>
              <a:t>是无法支持</a:t>
            </a:r>
            <a:r>
              <a:rPr lang="en-US" altLang="zh-CN" dirty="0" smtClean="0"/>
              <a:t>RDDL</a:t>
            </a:r>
            <a:r>
              <a:rPr lang="zh-CN" altLang="en-US" dirty="0" smtClean="0"/>
              <a:t>的新特性的</a:t>
            </a:r>
            <a:r>
              <a:rPr lang="en-US" altLang="zh-CN" dirty="0" smtClean="0"/>
              <a:t>,</a:t>
            </a:r>
            <a:r>
              <a:rPr lang="zh-CN" altLang="en-US" dirty="0" smtClean="0"/>
              <a:t>所以我们其实不用太理会它</a:t>
            </a:r>
            <a:r>
              <a:rPr lang="en-US" altLang="zh-CN" dirty="0" smtClean="0"/>
              <a:t>.</a:t>
            </a:r>
          </a:p>
        </p:txBody>
      </p:sp>
      <p:sp>
        <p:nvSpPr>
          <p:cNvPr id="4" name="文本框 3"/>
          <p:cNvSpPr txBox="1"/>
          <p:nvPr/>
        </p:nvSpPr>
        <p:spPr>
          <a:xfrm>
            <a:off x="4175956" y="125158"/>
            <a:ext cx="3384376" cy="1200329"/>
          </a:xfrm>
          <a:prstGeom prst="rect">
            <a:avLst/>
          </a:prstGeom>
          <a:noFill/>
        </p:spPr>
        <p:txBody>
          <a:bodyPr wrap="square" rtlCol="0">
            <a:spAutoFit/>
          </a:bodyPr>
          <a:lstStyle/>
          <a:p>
            <a:r>
              <a:rPr lang="zh-CN" altLang="en-US" dirty="0" smtClean="0">
                <a:solidFill>
                  <a:srgbClr val="FF0000"/>
                </a:solidFill>
              </a:rPr>
              <a:t>重要的是思想和背景知识</a:t>
            </a:r>
            <a:endParaRPr lang="en-US" altLang="zh-CN" dirty="0" smtClean="0">
              <a:solidFill>
                <a:srgbClr val="FF0000"/>
              </a:solidFill>
            </a:endParaRPr>
          </a:p>
          <a:p>
            <a:r>
              <a:rPr lang="zh-CN" altLang="en-US" dirty="0">
                <a:solidFill>
                  <a:srgbClr val="FF0000"/>
                </a:solidFill>
              </a:rPr>
              <a:t>本页</a:t>
            </a:r>
            <a:r>
              <a:rPr lang="en-US" altLang="zh-CN" dirty="0">
                <a:solidFill>
                  <a:srgbClr val="FF0000"/>
                </a:solidFill>
              </a:rPr>
              <a:t>PPT</a:t>
            </a:r>
            <a:r>
              <a:rPr lang="zh-CN" altLang="en-US" dirty="0">
                <a:solidFill>
                  <a:srgbClr val="FF0000"/>
                </a:solidFill>
              </a:rPr>
              <a:t>中的英文请翻译，并以中英对照形式保留。</a:t>
            </a:r>
            <a:endParaRPr lang="en-US" altLang="zh-CN" dirty="0">
              <a:solidFill>
                <a:srgbClr val="FF0000"/>
              </a:solidFill>
            </a:endParaRP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subTitle" idx="1"/>
          </p:nvPr>
        </p:nvSpPr>
        <p:spPr/>
        <p:txBody>
          <a:bodyPr>
            <a:normAutofit lnSpcReduction="10000"/>
          </a:bodyPr>
          <a:lstStyle>
            <a:extLst/>
          </a:lstStyle>
          <a:p>
            <a:r>
              <a:rPr lang="en-US" altLang="zh-CN" dirty="0" smtClean="0">
                <a:solidFill>
                  <a:schemeClr val="bg1"/>
                </a:solidFill>
              </a:rPr>
              <a:t>The End</a:t>
            </a:r>
            <a:endParaRPr lang="zh-CN" dirty="0">
              <a:solidFill>
                <a:schemeClr val="bg1"/>
              </a:solidFill>
            </a:endParaRPr>
          </a:p>
        </p:txBody>
      </p:sp>
    </p:spTree>
    <p:extLst>
      <p:ext uri="{BB962C8B-B14F-4D97-AF65-F5344CB8AC3E}">
        <p14:creationId xmlns:p14="http://schemas.microsoft.com/office/powerpoint/2010/main" val="3365598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背景知识</a:t>
            </a:r>
            <a:endParaRPr lang="zh-CN" dirty="0"/>
          </a:p>
        </p:txBody>
      </p:sp>
      <p:sp>
        <p:nvSpPr>
          <p:cNvPr id="3" name="Rectangle 2"/>
          <p:cNvSpPr>
            <a:spLocks noGrp="1"/>
          </p:cNvSpPr>
          <p:nvPr>
            <p:ph sz="quarter" idx="13"/>
          </p:nvPr>
        </p:nvSpPr>
        <p:spPr>
          <a:xfrm>
            <a:off x="467544" y="1347614"/>
            <a:ext cx="8210872" cy="3675856"/>
          </a:xfrm>
        </p:spPr>
        <p:txBody>
          <a:bodyPr anchor="ctr">
            <a:normAutofit fontScale="92500" lnSpcReduction="20000"/>
          </a:bodyPr>
          <a:lstStyle>
            <a:extLst/>
          </a:lstStyle>
          <a:p>
            <a:pPr marL="274320" lvl="1"/>
            <a:r>
              <a:rPr lang="en-US" altLang="zh-CN" dirty="0"/>
              <a:t>Symbolic dynamic programming (SDP) has considered only the case of factored states and ignored structure in the action space, causing them to scale poorly in terms of the number of action variables. </a:t>
            </a:r>
          </a:p>
          <a:p>
            <a:pPr marL="274320" lvl="1"/>
            <a:r>
              <a:rPr lang="en-US" altLang="zh-CN" dirty="0"/>
              <a:t>SDP planners using decision diagrams to find the optimal value function and policy. </a:t>
            </a:r>
          </a:p>
          <a:p>
            <a:pPr marL="274320" lvl="1"/>
            <a:r>
              <a:rPr lang="en-US" altLang="zh-CN" dirty="0"/>
              <a:t>The bottleneck for existing SDP planners applied to factored actions is that they work by iteratively computing the result of decision-theoretic regression (DTR) over each joint action. </a:t>
            </a:r>
          </a:p>
        </p:txBody>
      </p:sp>
      <p:sp>
        <p:nvSpPr>
          <p:cNvPr id="4" name="文本框 3"/>
          <p:cNvSpPr txBox="1"/>
          <p:nvPr/>
        </p:nvSpPr>
        <p:spPr>
          <a:xfrm>
            <a:off x="4067944" y="251698"/>
            <a:ext cx="3384376" cy="646331"/>
          </a:xfrm>
          <a:prstGeom prst="rect">
            <a:avLst/>
          </a:prstGeom>
          <a:noFill/>
        </p:spPr>
        <p:txBody>
          <a:bodyPr wrap="square" rtlCol="0">
            <a:spAutoFit/>
          </a:bodyPr>
          <a:lstStyle/>
          <a:p>
            <a:r>
              <a:rPr lang="zh-CN" altLang="en-US" dirty="0" smtClean="0">
                <a:solidFill>
                  <a:srgbClr val="FF0000"/>
                </a:solidFill>
              </a:rPr>
              <a:t>本页</a:t>
            </a:r>
            <a:r>
              <a:rPr lang="en-US" altLang="zh-CN" dirty="0" smtClean="0">
                <a:solidFill>
                  <a:srgbClr val="FF0000"/>
                </a:solidFill>
              </a:rPr>
              <a:t>PPT</a:t>
            </a:r>
            <a:r>
              <a:rPr lang="zh-CN" altLang="en-US" dirty="0" smtClean="0">
                <a:solidFill>
                  <a:srgbClr val="FF0000"/>
                </a:solidFill>
              </a:rPr>
              <a:t>中的英文请翻译，并以中英对照形式保留。</a:t>
            </a:r>
            <a:endParaRPr lang="en-US" altLang="zh-CN" dirty="0" smtClean="0">
              <a:solidFill>
                <a:srgbClr val="FF0000"/>
              </a:solidFill>
            </a:endParaRPr>
          </a:p>
        </p:txBody>
      </p:sp>
    </p:spTree>
    <p:extLst>
      <p:ext uri="{BB962C8B-B14F-4D97-AF65-F5344CB8AC3E}">
        <p14:creationId xmlns:p14="http://schemas.microsoft.com/office/powerpoint/2010/main" val="3040176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主要工作</a:t>
            </a:r>
            <a:endParaRPr lang="zh-CN" dirty="0"/>
          </a:p>
        </p:txBody>
      </p:sp>
      <p:sp>
        <p:nvSpPr>
          <p:cNvPr id="3" name="Rectangle 2"/>
          <p:cNvSpPr>
            <a:spLocks noGrp="1"/>
          </p:cNvSpPr>
          <p:nvPr>
            <p:ph sz="quarter" idx="13"/>
          </p:nvPr>
        </p:nvSpPr>
        <p:spPr>
          <a:xfrm>
            <a:off x="467544" y="1347614"/>
            <a:ext cx="8210872" cy="3675856"/>
          </a:xfrm>
        </p:spPr>
        <p:txBody>
          <a:bodyPr anchor="ctr">
            <a:normAutofit/>
          </a:bodyPr>
          <a:lstStyle>
            <a:extLst/>
          </a:lstStyle>
          <a:p>
            <a:pPr marL="274320" lvl="1"/>
            <a:r>
              <a:rPr lang="en-US" altLang="zh-CN" dirty="0"/>
              <a:t>This work leverages both state and action space structure in order to compute compactly represented value functions and policies. This work uses the factored action regression (FAR) algorithm (a  symbolic value iteration algorithm for factored states and actions</a:t>
            </a:r>
            <a:r>
              <a:rPr lang="en-US" altLang="zh-CN" dirty="0" smtClean="0"/>
              <a:t>). It </a:t>
            </a:r>
            <a:r>
              <a:rPr lang="en-US" altLang="zh-CN" dirty="0"/>
              <a:t>require more space than when action structure is ignored. </a:t>
            </a:r>
          </a:p>
        </p:txBody>
      </p:sp>
      <p:sp>
        <p:nvSpPr>
          <p:cNvPr id="4" name="文本框 3"/>
          <p:cNvSpPr txBox="1"/>
          <p:nvPr/>
        </p:nvSpPr>
        <p:spPr>
          <a:xfrm>
            <a:off x="4067944" y="251698"/>
            <a:ext cx="3384376" cy="646331"/>
          </a:xfrm>
          <a:prstGeom prst="rect">
            <a:avLst/>
          </a:prstGeom>
          <a:noFill/>
        </p:spPr>
        <p:txBody>
          <a:bodyPr wrap="square" rtlCol="0">
            <a:spAutoFit/>
          </a:bodyPr>
          <a:lstStyle/>
          <a:p>
            <a:r>
              <a:rPr lang="zh-CN" altLang="en-US" dirty="0" smtClean="0">
                <a:solidFill>
                  <a:srgbClr val="FF0000"/>
                </a:solidFill>
              </a:rPr>
              <a:t>本页</a:t>
            </a:r>
            <a:r>
              <a:rPr lang="en-US" altLang="zh-CN" dirty="0" smtClean="0">
                <a:solidFill>
                  <a:srgbClr val="FF0000"/>
                </a:solidFill>
              </a:rPr>
              <a:t>PPT</a:t>
            </a:r>
            <a:r>
              <a:rPr lang="zh-CN" altLang="en-US" dirty="0" smtClean="0">
                <a:solidFill>
                  <a:srgbClr val="FF0000"/>
                </a:solidFill>
              </a:rPr>
              <a:t>中的英文请翻译，并以中英对照形式保留。</a:t>
            </a:r>
            <a:endParaRPr lang="en-US" altLang="zh-CN" dirty="0" smtClean="0">
              <a:solidFill>
                <a:srgbClr val="FF0000"/>
              </a:solidFill>
            </a:endParaRPr>
          </a:p>
        </p:txBody>
      </p:sp>
    </p:spTree>
    <p:extLst>
      <p:ext uri="{BB962C8B-B14F-4D97-AF65-F5344CB8AC3E}">
        <p14:creationId xmlns:p14="http://schemas.microsoft.com/office/powerpoint/2010/main" val="921495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主要工作</a:t>
            </a:r>
            <a:endParaRPr lang="zh-CN" dirty="0"/>
          </a:p>
        </p:txBody>
      </p:sp>
      <p:sp>
        <p:nvSpPr>
          <p:cNvPr id="3" name="Rectangle 2"/>
          <p:cNvSpPr>
            <a:spLocks noGrp="1"/>
          </p:cNvSpPr>
          <p:nvPr>
            <p:ph sz="quarter" idx="13"/>
          </p:nvPr>
        </p:nvSpPr>
        <p:spPr>
          <a:xfrm>
            <a:off x="467544" y="1347614"/>
            <a:ext cx="8210872" cy="3675856"/>
          </a:xfrm>
        </p:spPr>
        <p:txBody>
          <a:bodyPr anchor="ctr">
            <a:normAutofit/>
          </a:bodyPr>
          <a:lstStyle>
            <a:extLst/>
          </a:lstStyle>
          <a:p>
            <a:pPr marL="274320" lvl="1"/>
            <a:r>
              <a:rPr lang="en-US" altLang="zh-CN" dirty="0" smtClean="0"/>
              <a:t>It </a:t>
            </a:r>
            <a:r>
              <a:rPr lang="en-US" altLang="zh-CN" dirty="0"/>
              <a:t>proposes an approach for smoothly </a:t>
            </a:r>
            <a:r>
              <a:rPr lang="en-US" altLang="zh-CN" dirty="0" err="1"/>
              <a:t>tradingoff</a:t>
            </a:r>
            <a:r>
              <a:rPr lang="en-US" altLang="zh-CN" dirty="0"/>
              <a:t> space versus time via recursive conditioning. To reduce the memory usage,  the </a:t>
            </a:r>
            <a:r>
              <a:rPr lang="en-US" altLang="zh-CN" dirty="0" err="1"/>
              <a:t>memorybounded</a:t>
            </a:r>
            <a:r>
              <a:rPr lang="en-US" altLang="zh-CN" dirty="0"/>
              <a:t> factored-action regression (MBFAR) algorithm is parameterized by a memory bound, and adaptively performs regression over subsets of actions, exploiting the structure within each subset. </a:t>
            </a:r>
          </a:p>
        </p:txBody>
      </p:sp>
      <p:sp>
        <p:nvSpPr>
          <p:cNvPr id="4" name="文本框 3"/>
          <p:cNvSpPr txBox="1"/>
          <p:nvPr/>
        </p:nvSpPr>
        <p:spPr>
          <a:xfrm>
            <a:off x="4067944" y="251698"/>
            <a:ext cx="3384376" cy="646331"/>
          </a:xfrm>
          <a:prstGeom prst="rect">
            <a:avLst/>
          </a:prstGeom>
          <a:noFill/>
        </p:spPr>
        <p:txBody>
          <a:bodyPr wrap="square" rtlCol="0">
            <a:spAutoFit/>
          </a:bodyPr>
          <a:lstStyle/>
          <a:p>
            <a:r>
              <a:rPr lang="zh-CN" altLang="en-US" dirty="0" smtClean="0">
                <a:solidFill>
                  <a:srgbClr val="FF0000"/>
                </a:solidFill>
              </a:rPr>
              <a:t>本页</a:t>
            </a:r>
            <a:r>
              <a:rPr lang="en-US" altLang="zh-CN" dirty="0" smtClean="0">
                <a:solidFill>
                  <a:srgbClr val="FF0000"/>
                </a:solidFill>
              </a:rPr>
              <a:t>PPT</a:t>
            </a:r>
            <a:r>
              <a:rPr lang="zh-CN" altLang="en-US" dirty="0" smtClean="0">
                <a:solidFill>
                  <a:srgbClr val="FF0000"/>
                </a:solidFill>
              </a:rPr>
              <a:t>中的英文请翻译，并以中英对照形式保留。</a:t>
            </a:r>
            <a:endParaRPr lang="en-US" altLang="zh-CN" dirty="0" smtClean="0">
              <a:solidFill>
                <a:srgbClr val="FF0000"/>
              </a:solidFill>
            </a:endParaRPr>
          </a:p>
        </p:txBody>
      </p:sp>
    </p:spTree>
    <p:extLst>
      <p:ext uri="{BB962C8B-B14F-4D97-AF65-F5344CB8AC3E}">
        <p14:creationId xmlns:p14="http://schemas.microsoft.com/office/powerpoint/2010/main" val="2367419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主要工作</a:t>
            </a:r>
            <a:endParaRPr lang="zh-CN" dirty="0"/>
          </a:p>
        </p:txBody>
      </p:sp>
      <p:sp>
        <p:nvSpPr>
          <p:cNvPr id="3" name="Rectangle 2"/>
          <p:cNvSpPr>
            <a:spLocks noGrp="1"/>
          </p:cNvSpPr>
          <p:nvPr>
            <p:ph sz="quarter" idx="13"/>
          </p:nvPr>
        </p:nvSpPr>
        <p:spPr>
          <a:xfrm>
            <a:off x="467544" y="1347614"/>
            <a:ext cx="8210872" cy="3675856"/>
          </a:xfrm>
        </p:spPr>
        <p:txBody>
          <a:bodyPr anchor="ctr">
            <a:normAutofit lnSpcReduction="10000"/>
          </a:bodyPr>
          <a:lstStyle>
            <a:extLst/>
          </a:lstStyle>
          <a:p>
            <a:pPr marL="274320" lvl="1"/>
            <a:r>
              <a:rPr lang="en-US" altLang="zh-CN" dirty="0" smtClean="0"/>
              <a:t>It </a:t>
            </a:r>
            <a:r>
              <a:rPr lang="en-US" altLang="zh-CN" dirty="0"/>
              <a:t>also uses approximation to reduce planning time with little loss in quality by exploiting action structure in weakly coupled MDPs. The approximation is called “sequential hindsight”, it takes advantage of the factorization over actions and employs hindsight sequentially over the outcomes of actions chosen by other </a:t>
            </a:r>
            <a:r>
              <a:rPr lang="en-US" altLang="zh-CN" dirty="0" err="1"/>
              <a:t>subMDPs</a:t>
            </a:r>
            <a:r>
              <a:rPr lang="en-US" altLang="zh-CN" dirty="0"/>
              <a:t>. It is exact when the MDP can be decomposed into fully independent </a:t>
            </a:r>
            <a:r>
              <a:rPr lang="en-US" altLang="zh-CN" dirty="0" err="1"/>
              <a:t>subMDPs</a:t>
            </a:r>
            <a:r>
              <a:rPr lang="en-US" altLang="zh-CN" dirty="0"/>
              <a:t>. </a:t>
            </a:r>
          </a:p>
        </p:txBody>
      </p:sp>
      <p:sp>
        <p:nvSpPr>
          <p:cNvPr id="4" name="文本框 3"/>
          <p:cNvSpPr txBox="1"/>
          <p:nvPr/>
        </p:nvSpPr>
        <p:spPr>
          <a:xfrm>
            <a:off x="4067944" y="251698"/>
            <a:ext cx="3384376" cy="646331"/>
          </a:xfrm>
          <a:prstGeom prst="rect">
            <a:avLst/>
          </a:prstGeom>
          <a:noFill/>
        </p:spPr>
        <p:txBody>
          <a:bodyPr wrap="square" rtlCol="0">
            <a:spAutoFit/>
          </a:bodyPr>
          <a:lstStyle/>
          <a:p>
            <a:r>
              <a:rPr lang="zh-CN" altLang="en-US" dirty="0" smtClean="0">
                <a:solidFill>
                  <a:srgbClr val="FF0000"/>
                </a:solidFill>
              </a:rPr>
              <a:t>本页</a:t>
            </a:r>
            <a:r>
              <a:rPr lang="en-US" altLang="zh-CN" dirty="0" smtClean="0">
                <a:solidFill>
                  <a:srgbClr val="FF0000"/>
                </a:solidFill>
              </a:rPr>
              <a:t>PPT</a:t>
            </a:r>
            <a:r>
              <a:rPr lang="zh-CN" altLang="en-US" dirty="0" smtClean="0">
                <a:solidFill>
                  <a:srgbClr val="FF0000"/>
                </a:solidFill>
              </a:rPr>
              <a:t>中的英文请翻译，并以中英对照形式保留。</a:t>
            </a:r>
            <a:endParaRPr lang="en-US" altLang="zh-CN" dirty="0" smtClean="0">
              <a:solidFill>
                <a:srgbClr val="FF0000"/>
              </a:solidFill>
            </a:endParaRPr>
          </a:p>
        </p:txBody>
      </p:sp>
    </p:spTree>
    <p:extLst>
      <p:ext uri="{BB962C8B-B14F-4D97-AF65-F5344CB8AC3E}">
        <p14:creationId xmlns:p14="http://schemas.microsoft.com/office/powerpoint/2010/main" val="3107957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相关工</a:t>
            </a:r>
            <a:r>
              <a:rPr lang="zh-CN" altLang="en-US" dirty="0" smtClean="0"/>
              <a:t>作</a:t>
            </a:r>
            <a:endParaRPr lang="zh-CN" dirty="0"/>
          </a:p>
        </p:txBody>
      </p:sp>
      <p:sp>
        <p:nvSpPr>
          <p:cNvPr id="3" name="Rectangle 2"/>
          <p:cNvSpPr>
            <a:spLocks noGrp="1"/>
          </p:cNvSpPr>
          <p:nvPr>
            <p:ph sz="quarter" idx="13"/>
          </p:nvPr>
        </p:nvSpPr>
        <p:spPr>
          <a:xfrm>
            <a:off x="467544" y="1347614"/>
            <a:ext cx="8210872" cy="3675856"/>
          </a:xfrm>
        </p:spPr>
        <p:txBody>
          <a:bodyPr anchor="ctr">
            <a:normAutofit fontScale="92500"/>
          </a:bodyPr>
          <a:lstStyle>
            <a:extLst/>
          </a:lstStyle>
          <a:p>
            <a:pPr marL="274320" lvl="1"/>
            <a:r>
              <a:rPr lang="en-US" altLang="zh-CN" dirty="0"/>
              <a:t>The prior work for goal-based problems with specified initial states (Little and </a:t>
            </a:r>
            <a:r>
              <a:rPr lang="en-US" altLang="zh-CN" dirty="0" err="1"/>
              <a:t>Thiebaux</a:t>
            </a:r>
            <a:r>
              <a:rPr lang="en-US" altLang="zh-CN" dirty="0"/>
              <a:t> </a:t>
            </a:r>
            <a:r>
              <a:rPr lang="en-US" altLang="zh-CN" dirty="0" smtClean="0"/>
              <a:t>2006;Younes </a:t>
            </a:r>
            <a:r>
              <a:rPr lang="en-US" altLang="zh-CN" dirty="0"/>
              <a:t>and Simmons 2004), does not deal with arbitrary rewards, and does not compute the policy over all states, or guarantee optimality. </a:t>
            </a:r>
          </a:p>
          <a:p>
            <a:pPr marL="274320" lvl="1"/>
            <a:r>
              <a:rPr lang="en-US" altLang="zh-CN" dirty="0"/>
              <a:t>The work of </a:t>
            </a:r>
            <a:r>
              <a:rPr lang="en-US" altLang="zh-CN" dirty="0" err="1"/>
              <a:t>Mausam</a:t>
            </a:r>
            <a:r>
              <a:rPr lang="en-US" altLang="zh-CN" dirty="0"/>
              <a:t> and Weld (2004) extends to general rewards but still assumes an initial </a:t>
            </a:r>
            <a:r>
              <a:rPr lang="en-US" altLang="zh-CN" dirty="0" smtClean="0"/>
              <a:t>state and </a:t>
            </a:r>
            <a:r>
              <a:rPr lang="en-US" altLang="zh-CN" dirty="0"/>
              <a:t>does not compute a policy over the entire space or guarantee optimality. </a:t>
            </a:r>
          </a:p>
        </p:txBody>
      </p:sp>
      <p:sp>
        <p:nvSpPr>
          <p:cNvPr id="4" name="文本框 3"/>
          <p:cNvSpPr txBox="1"/>
          <p:nvPr/>
        </p:nvSpPr>
        <p:spPr>
          <a:xfrm>
            <a:off x="4067944" y="251698"/>
            <a:ext cx="3384376" cy="923330"/>
          </a:xfrm>
          <a:prstGeom prst="rect">
            <a:avLst/>
          </a:prstGeom>
          <a:noFill/>
        </p:spPr>
        <p:txBody>
          <a:bodyPr wrap="square" rtlCol="0">
            <a:spAutoFit/>
          </a:bodyPr>
          <a:lstStyle/>
          <a:p>
            <a:r>
              <a:rPr lang="zh-CN" altLang="en-US" dirty="0" smtClean="0">
                <a:solidFill>
                  <a:srgbClr val="FF0000"/>
                </a:solidFill>
              </a:rPr>
              <a:t>本页</a:t>
            </a:r>
            <a:r>
              <a:rPr lang="en-US" altLang="zh-CN" dirty="0" smtClean="0">
                <a:solidFill>
                  <a:srgbClr val="FF0000"/>
                </a:solidFill>
              </a:rPr>
              <a:t>PPT</a:t>
            </a:r>
            <a:r>
              <a:rPr lang="zh-CN" altLang="en-US" dirty="0" smtClean="0">
                <a:solidFill>
                  <a:srgbClr val="FF0000"/>
                </a:solidFill>
              </a:rPr>
              <a:t>中的英文请翻译，并以中英对照形式保留</a:t>
            </a:r>
            <a:r>
              <a:rPr lang="zh-CN" altLang="en-US" dirty="0" smtClean="0">
                <a:solidFill>
                  <a:srgbClr val="FF0000"/>
                </a:solidFill>
              </a:rPr>
              <a:t>。</a:t>
            </a:r>
            <a:endParaRPr lang="en-US" altLang="zh-CN" dirty="0" smtClean="0">
              <a:solidFill>
                <a:srgbClr val="FF0000"/>
              </a:solidFill>
            </a:endParaRPr>
          </a:p>
          <a:p>
            <a:r>
              <a:rPr lang="zh-CN" altLang="en-US" dirty="0">
                <a:solidFill>
                  <a:srgbClr val="FF0000"/>
                </a:solidFill>
              </a:rPr>
              <a:t>不重</a:t>
            </a:r>
            <a:r>
              <a:rPr lang="zh-CN" altLang="en-US" dirty="0" smtClean="0">
                <a:solidFill>
                  <a:srgbClr val="FF0000"/>
                </a:solidFill>
              </a:rPr>
              <a:t>要</a:t>
            </a:r>
            <a:r>
              <a:rPr lang="en-US" altLang="zh-CN" dirty="0" smtClean="0">
                <a:solidFill>
                  <a:srgbClr val="FF0000"/>
                </a:solidFill>
              </a:rPr>
              <a:t>,</a:t>
            </a:r>
            <a:r>
              <a:rPr lang="zh-CN" altLang="en-US" dirty="0" smtClean="0">
                <a:solidFill>
                  <a:srgbClr val="FF0000"/>
                </a:solidFill>
              </a:rPr>
              <a:t>简要说重点就行了</a:t>
            </a:r>
            <a:r>
              <a:rPr lang="en-US" altLang="zh-CN"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3088986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相关工</a:t>
            </a:r>
            <a:r>
              <a:rPr lang="zh-CN" altLang="en-US" dirty="0" smtClean="0"/>
              <a:t>作</a:t>
            </a:r>
            <a:endParaRPr lang="zh-CN" dirty="0"/>
          </a:p>
        </p:txBody>
      </p:sp>
      <p:sp>
        <p:nvSpPr>
          <p:cNvPr id="3" name="Rectangle 2"/>
          <p:cNvSpPr>
            <a:spLocks noGrp="1"/>
          </p:cNvSpPr>
          <p:nvPr>
            <p:ph sz="quarter" idx="13"/>
          </p:nvPr>
        </p:nvSpPr>
        <p:spPr>
          <a:xfrm>
            <a:off x="467544" y="1347614"/>
            <a:ext cx="8210872" cy="3675856"/>
          </a:xfrm>
        </p:spPr>
        <p:txBody>
          <a:bodyPr anchor="ctr">
            <a:normAutofit fontScale="70000" lnSpcReduction="20000"/>
          </a:bodyPr>
          <a:lstStyle>
            <a:extLst/>
          </a:lstStyle>
          <a:p>
            <a:pPr marL="274320" lvl="1"/>
            <a:r>
              <a:rPr lang="en-US" altLang="zh-CN" dirty="0" smtClean="0"/>
              <a:t>The </a:t>
            </a:r>
            <a:r>
              <a:rPr lang="en-US" altLang="zh-CN" dirty="0"/>
              <a:t>approach of </a:t>
            </a:r>
            <a:r>
              <a:rPr lang="en-US" altLang="zh-CN" dirty="0" err="1"/>
              <a:t>Guestrin</a:t>
            </a:r>
            <a:r>
              <a:rPr lang="en-US" altLang="zh-CN" dirty="0"/>
              <a:t>, </a:t>
            </a:r>
            <a:r>
              <a:rPr lang="en-US" altLang="zh-CN" dirty="0" err="1"/>
              <a:t>Koller</a:t>
            </a:r>
            <a:r>
              <a:rPr lang="en-US" altLang="zh-CN" dirty="0"/>
              <a:t>, and Parr (2001) considers general MDPs and computes policies over the entire space, but is based on function approximation relative to a set of hand-engineered features, which requires additional knowledge and does not guarantee optimality.</a:t>
            </a:r>
          </a:p>
          <a:p>
            <a:pPr marL="274320" lvl="1"/>
            <a:r>
              <a:rPr lang="en-US" altLang="zh-CN" dirty="0"/>
              <a:t>Kim and Dean 2002 leverages decision diagrams in order to compactly represent policies and </a:t>
            </a:r>
            <a:r>
              <a:rPr lang="en-US" altLang="zh-CN" dirty="0" smtClean="0"/>
              <a:t>value functions</a:t>
            </a:r>
            <a:r>
              <a:rPr lang="en-US" altLang="zh-CN" dirty="0"/>
              <a:t>, but in a very different way. It preprocesses the MDP description in order to compute a “homogeneous” partition of the state-action space that makes all distinctions necessary for representing the value function of any policy. These partitions are then provided to an explicit MDP solver to find a policy. In contrast, SDP interleaves partitioning with steps of planning (i.e., regression) and thus only needs to make distinctions necessary for the value functions encountered during planning.   </a:t>
            </a:r>
          </a:p>
        </p:txBody>
      </p:sp>
      <p:sp>
        <p:nvSpPr>
          <p:cNvPr id="4" name="文本框 3"/>
          <p:cNvSpPr txBox="1"/>
          <p:nvPr/>
        </p:nvSpPr>
        <p:spPr>
          <a:xfrm>
            <a:off x="4067944" y="251698"/>
            <a:ext cx="3384376" cy="923330"/>
          </a:xfrm>
          <a:prstGeom prst="rect">
            <a:avLst/>
          </a:prstGeom>
          <a:noFill/>
        </p:spPr>
        <p:txBody>
          <a:bodyPr wrap="square" rtlCol="0">
            <a:spAutoFit/>
          </a:bodyPr>
          <a:lstStyle/>
          <a:p>
            <a:r>
              <a:rPr lang="zh-CN" altLang="en-US" dirty="0" smtClean="0">
                <a:solidFill>
                  <a:srgbClr val="FF0000"/>
                </a:solidFill>
              </a:rPr>
              <a:t>本页</a:t>
            </a:r>
            <a:r>
              <a:rPr lang="en-US" altLang="zh-CN" dirty="0" smtClean="0">
                <a:solidFill>
                  <a:srgbClr val="FF0000"/>
                </a:solidFill>
              </a:rPr>
              <a:t>PPT</a:t>
            </a:r>
            <a:r>
              <a:rPr lang="zh-CN" altLang="en-US" dirty="0" smtClean="0">
                <a:solidFill>
                  <a:srgbClr val="FF0000"/>
                </a:solidFill>
              </a:rPr>
              <a:t>中的英文请翻译，并以中英对照形式保留</a:t>
            </a:r>
            <a:r>
              <a:rPr lang="zh-CN" altLang="en-US" dirty="0" smtClean="0">
                <a:solidFill>
                  <a:srgbClr val="FF0000"/>
                </a:solidFill>
              </a:rPr>
              <a:t>。</a:t>
            </a:r>
            <a:endParaRPr lang="en-US" altLang="zh-CN" dirty="0" smtClean="0">
              <a:solidFill>
                <a:srgbClr val="FF0000"/>
              </a:solidFill>
            </a:endParaRPr>
          </a:p>
          <a:p>
            <a:r>
              <a:rPr lang="zh-CN" altLang="en-US" dirty="0">
                <a:solidFill>
                  <a:srgbClr val="FF0000"/>
                </a:solidFill>
              </a:rPr>
              <a:t>不重</a:t>
            </a:r>
            <a:r>
              <a:rPr lang="zh-CN" altLang="en-US" dirty="0" smtClean="0">
                <a:solidFill>
                  <a:srgbClr val="FF0000"/>
                </a:solidFill>
              </a:rPr>
              <a:t>要</a:t>
            </a:r>
            <a:r>
              <a:rPr lang="en-US" altLang="zh-CN" dirty="0" smtClean="0">
                <a:solidFill>
                  <a:srgbClr val="FF0000"/>
                </a:solidFill>
              </a:rPr>
              <a:t>,</a:t>
            </a:r>
            <a:r>
              <a:rPr lang="zh-CN" altLang="en-US" dirty="0" smtClean="0">
                <a:solidFill>
                  <a:srgbClr val="FF0000"/>
                </a:solidFill>
              </a:rPr>
              <a:t>简要说重点就行了</a:t>
            </a:r>
            <a:r>
              <a:rPr lang="en-US" altLang="zh-CN"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3728088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dirty="0" smtClean="0"/>
              <a:t>背景知识</a:t>
            </a:r>
            <a:endParaRPr lang="zh-CN" dirty="0"/>
          </a:p>
        </p:txBody>
      </p:sp>
      <p:sp>
        <p:nvSpPr>
          <p:cNvPr id="3" name="Rectangle 2"/>
          <p:cNvSpPr>
            <a:spLocks noGrp="1"/>
          </p:cNvSpPr>
          <p:nvPr>
            <p:ph sz="quarter" idx="13"/>
          </p:nvPr>
        </p:nvSpPr>
        <p:spPr>
          <a:xfrm>
            <a:off x="467544" y="1347614"/>
            <a:ext cx="8210872" cy="3675856"/>
          </a:xfrm>
        </p:spPr>
        <p:txBody>
          <a:bodyPr anchor="ctr">
            <a:normAutofit fontScale="85000" lnSpcReduction="20000"/>
          </a:bodyPr>
          <a:lstStyle>
            <a:extLst/>
          </a:lstStyle>
          <a:p>
            <a:pPr marL="274320" lvl="1"/>
            <a:r>
              <a:rPr lang="en-US" altLang="zh-CN" dirty="0"/>
              <a:t>SDP (</a:t>
            </a:r>
            <a:r>
              <a:rPr lang="en-US" altLang="zh-CN" dirty="0" err="1"/>
              <a:t>Boutilier</a:t>
            </a:r>
            <a:r>
              <a:rPr lang="en-US" altLang="zh-CN" dirty="0"/>
              <a:t>, Dean, and </a:t>
            </a:r>
            <a:r>
              <a:rPr lang="en-US" altLang="zh-CN" dirty="0" smtClean="0"/>
              <a:t>Hanks 1995</a:t>
            </a:r>
            <a:r>
              <a:rPr lang="en-US" altLang="zh-CN" dirty="0"/>
              <a:t>) uses state aggregation to avoid this cost. The </a:t>
            </a:r>
            <a:r>
              <a:rPr lang="en-US" altLang="zh-CN" dirty="0" smtClean="0"/>
              <a:t>structured canonical </a:t>
            </a:r>
            <a:r>
              <a:rPr lang="en-US" altLang="zh-CN" dirty="0"/>
              <a:t>representation of CPTs and reward makes </a:t>
            </a:r>
            <a:r>
              <a:rPr lang="en-US" altLang="zh-CN" dirty="0" smtClean="0"/>
              <a:t>it possible </a:t>
            </a:r>
            <a:r>
              <a:rPr lang="en-US" altLang="zh-CN" dirty="0"/>
              <a:t>to perform value function updates efficiently by </a:t>
            </a:r>
            <a:r>
              <a:rPr lang="en-US" altLang="zh-CN" dirty="0" smtClean="0"/>
              <a:t>employing symbolic </a:t>
            </a:r>
            <a:r>
              <a:rPr lang="en-US" altLang="zh-CN" dirty="0"/>
              <a:t>operations</a:t>
            </a:r>
            <a:r>
              <a:rPr lang="en-US" altLang="zh-CN" dirty="0" smtClean="0"/>
              <a:t>.</a:t>
            </a:r>
          </a:p>
          <a:p>
            <a:pPr marL="274320" lvl="1"/>
            <a:r>
              <a:rPr lang="en-US" altLang="zh-CN" dirty="0"/>
              <a:t>The current standard SDP planner, SPUDD (</a:t>
            </a:r>
            <a:r>
              <a:rPr lang="en-US" altLang="zh-CN" dirty="0" err="1"/>
              <a:t>Hoey</a:t>
            </a:r>
            <a:r>
              <a:rPr lang="en-US" altLang="zh-CN" dirty="0"/>
              <a:t> et </a:t>
            </a:r>
            <a:r>
              <a:rPr lang="en-US" altLang="zh-CN" dirty="0" smtClean="0"/>
              <a:t>al.1999</a:t>
            </a:r>
            <a:r>
              <a:rPr lang="en-US" altLang="zh-CN" dirty="0"/>
              <a:t>), uses ADDs as the representation. This has been </a:t>
            </a:r>
            <a:r>
              <a:rPr lang="en-US" altLang="zh-CN" dirty="0" smtClean="0"/>
              <a:t>recently extended </a:t>
            </a:r>
            <a:r>
              <a:rPr lang="en-US" altLang="zh-CN" dirty="0"/>
              <a:t>by using Affine ADDs (AADDs) to </a:t>
            </a:r>
            <a:r>
              <a:rPr lang="en-US" altLang="zh-CN" dirty="0" smtClean="0"/>
              <a:t>compactly represent </a:t>
            </a:r>
            <a:r>
              <a:rPr lang="en-US" altLang="zh-CN" dirty="0"/>
              <a:t>additive and multiplicative structure (</a:t>
            </a:r>
            <a:r>
              <a:rPr lang="en-US" altLang="zh-CN" dirty="0" err="1" smtClean="0"/>
              <a:t>Sanner</a:t>
            </a:r>
            <a:r>
              <a:rPr lang="en-US" altLang="zh-CN" dirty="0" smtClean="0"/>
              <a:t>, </a:t>
            </a:r>
            <a:r>
              <a:rPr lang="en-US" altLang="zh-CN" dirty="0" err="1" smtClean="0"/>
              <a:t>Uther</a:t>
            </a:r>
            <a:r>
              <a:rPr lang="en-US" altLang="zh-CN" dirty="0"/>
              <a:t>, and Delgado 2010). The algorithms we </a:t>
            </a:r>
            <a:r>
              <a:rPr lang="en-US" altLang="zh-CN" dirty="0" smtClean="0"/>
              <a:t>present are </a:t>
            </a:r>
            <a:r>
              <a:rPr lang="en-US" altLang="zh-CN" dirty="0"/>
              <a:t>independent of the representation used and hence the </a:t>
            </a:r>
            <a:r>
              <a:rPr lang="en-US" altLang="zh-CN" dirty="0" smtClean="0"/>
              <a:t>details of </a:t>
            </a:r>
            <a:r>
              <a:rPr lang="en-US" altLang="zh-CN" dirty="0"/>
              <a:t>ADDs and AADDs are omitted here. </a:t>
            </a:r>
          </a:p>
        </p:txBody>
      </p:sp>
      <p:sp>
        <p:nvSpPr>
          <p:cNvPr id="4" name="文本框 3"/>
          <p:cNvSpPr txBox="1"/>
          <p:nvPr/>
        </p:nvSpPr>
        <p:spPr>
          <a:xfrm>
            <a:off x="4067944" y="251698"/>
            <a:ext cx="3384376" cy="646331"/>
          </a:xfrm>
          <a:prstGeom prst="rect">
            <a:avLst/>
          </a:prstGeom>
          <a:noFill/>
        </p:spPr>
        <p:txBody>
          <a:bodyPr wrap="square" rtlCol="0">
            <a:spAutoFit/>
          </a:bodyPr>
          <a:lstStyle/>
          <a:p>
            <a:r>
              <a:rPr lang="zh-CN" altLang="en-US" dirty="0" smtClean="0">
                <a:solidFill>
                  <a:srgbClr val="FF0000"/>
                </a:solidFill>
              </a:rPr>
              <a:t>本页</a:t>
            </a:r>
            <a:r>
              <a:rPr lang="en-US" altLang="zh-CN" dirty="0" smtClean="0">
                <a:solidFill>
                  <a:srgbClr val="FF0000"/>
                </a:solidFill>
              </a:rPr>
              <a:t>PPT</a:t>
            </a:r>
            <a:r>
              <a:rPr lang="zh-CN" altLang="en-US" dirty="0" smtClean="0">
                <a:solidFill>
                  <a:srgbClr val="FF0000"/>
                </a:solidFill>
              </a:rPr>
              <a:t>中的英文请翻译，并以中英对照形式保留。</a:t>
            </a:r>
            <a:endParaRPr lang="en-US" altLang="zh-CN" dirty="0" smtClean="0">
              <a:solidFill>
                <a:srgbClr val="FF0000"/>
              </a:solidFill>
            </a:endParaRPr>
          </a:p>
        </p:txBody>
      </p:sp>
    </p:spTree>
    <p:extLst>
      <p:ext uri="{BB962C8B-B14F-4D97-AF65-F5344CB8AC3E}">
        <p14:creationId xmlns:p14="http://schemas.microsoft.com/office/powerpoint/2010/main" val="30149501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宽屏演示文稿">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1363</Words>
  <Application>Microsoft Office PowerPoint</Application>
  <PresentationFormat>全屏显示(16:9)</PresentationFormat>
  <Paragraphs>77</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Tw Cen MT</vt:lpstr>
      <vt:lpstr>华文仿宋</vt:lpstr>
      <vt:lpstr>宋体</vt:lpstr>
      <vt:lpstr>Calibri</vt:lpstr>
      <vt:lpstr>Wingdings</vt:lpstr>
      <vt:lpstr>Wingdings 2</vt:lpstr>
      <vt:lpstr>宽屏演示文稿</vt:lpstr>
      <vt:lpstr>Planning in Factored Action Spaces with Symbolic Dynamic Programming</vt:lpstr>
      <vt:lpstr>概要</vt:lpstr>
      <vt:lpstr>背景知识</vt:lpstr>
      <vt:lpstr>主要工作</vt:lpstr>
      <vt:lpstr>主要工作</vt:lpstr>
      <vt:lpstr>主要工作</vt:lpstr>
      <vt:lpstr>相关工作</vt:lpstr>
      <vt:lpstr>相关工作</vt:lpstr>
      <vt:lpstr>背景知识</vt:lpstr>
      <vt:lpstr>背景知识-SPUDD</vt:lpstr>
      <vt:lpstr>SPUDD</vt:lpstr>
      <vt:lpstr>FAR</vt:lpstr>
      <vt:lpstr>MBFAR</vt:lpstr>
      <vt:lpstr>MBFAR</vt:lpstr>
      <vt:lpstr>Approximation</vt:lpstr>
      <vt:lpstr>SysAdmin</vt:lpstr>
      <vt:lpstr>Elevator</vt:lpstr>
      <vt:lpstr>Elevator</vt:lpstr>
      <vt:lpstr>文献</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2011-11-17T05:01:22Z</dcterms:created>
  <dcterms:modified xsi:type="dcterms:W3CDTF">2015-11-09T03:47:27Z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2052</vt:i4>
  </property>
  <property fmtid="{D5CDD505-2E9C-101B-9397-08002B2CF9AE}" pid="3" name="_Version">
    <vt:lpwstr>12.0.4518</vt:lpwstr>
  </property>
</Properties>
</file>