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61" r:id="rId2"/>
    <p:sldId id="258" r:id="rId3"/>
    <p:sldId id="295" r:id="rId4"/>
    <p:sldId id="306" r:id="rId5"/>
    <p:sldId id="305" r:id="rId6"/>
    <p:sldId id="308" r:id="rId7"/>
    <p:sldId id="309" r:id="rId8"/>
    <p:sldId id="310" r:id="rId9"/>
    <p:sldId id="311" r:id="rId10"/>
    <p:sldId id="312" r:id="rId11"/>
    <p:sldId id="313" r:id="rId12"/>
    <p:sldId id="298" r:id="rId13"/>
    <p:sldId id="276" r:id="rId14"/>
  </p:sldIdLst>
  <p:sldSz cx="9144000" cy="5143500" type="screen16x9"/>
  <p:notesSz cx="6858000" cy="9144000"/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70" autoAdjust="0"/>
    <p:restoredTop sz="87662" autoAdjust="0"/>
  </p:normalViewPr>
  <p:slideViewPr>
    <p:cSldViewPr>
      <p:cViewPr varScale="1">
        <p:scale>
          <a:sx n="93" d="100"/>
          <a:sy n="93" d="100"/>
        </p:scale>
        <p:origin x="43" y="1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  <a:extLst/>
          </a:lstStyle>
          <a:p>
            <a:fld id="{A8ADFD5B-A66C-449C-B6E8-FB716D07777D}" type="datetimeFigureOut">
              <a:rPr lang="zh-CN" altLang="en-US"/>
              <a:pPr/>
              <a:t>2015-11-2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8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5294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29292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40863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3972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87173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2537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61740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7841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03123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57043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624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7905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340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zh-CN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altLang="zh-CN">
                <a:solidFill>
                  <a:srgbClr val="FFFFFF"/>
                </a:solidFill>
              </a:rPr>
              <a:pPr algn="ctr"/>
              <a:t>11/2/2015</a:t>
            </a:fld>
            <a:endParaRPr kumimoji="0" lang="zh-CN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zh-CN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zh-CN">
                <a:solidFill>
                  <a:schemeClr val="tx2"/>
                </a:solidFill>
              </a:rPr>
              <a:pPr/>
              <a:t>‹#›</a:t>
            </a:fld>
            <a:endParaRPr kumimoji="0" lang="zh-CN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zh-CN" altLang="en-US"/>
              <a:pPr/>
              <a:t>2015-11-2</a:t>
            </a:fld>
            <a:endParaRPr kumimoji="0" lang="zh-CN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zh-CN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zh-CN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zh-CN" altLang="en-US"/>
              <a:pPr/>
              <a:t>2015-11-2</a:t>
            </a:fld>
            <a:endParaRPr kumimoji="0"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zh-CN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zh-CN" sz="2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zh-CN" altLang="en-US"/>
              <a:pPr/>
              <a:t>2015-11-2</a:t>
            </a:fld>
            <a:endParaRPr kumimoji="0" 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zh-CN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zh-CN" altLang="en-US"/>
              <a:pPr/>
              <a:t>2015-11-2</a:t>
            </a:fld>
            <a:endParaRPr kumimoji="0" lang="zh-C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zh-C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zh-CN" altLang="en-US"/>
              <a:pPr/>
              <a:t>2015-11-2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rgbClr val="FFFFFF"/>
                </a:solidFill>
              </a:rPr>
              <a:pPr/>
              <a:t>‹#›</a:t>
            </a:fld>
            <a:endParaRPr kumimoji="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zh-CN" altLang="en-US"/>
              <a:pPr/>
              <a:t>2015-11-2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chemeClr val="tx2"/>
                </a:solidFill>
              </a:rPr>
              <a:pPr/>
              <a:t>‹#›</a:t>
            </a:fld>
            <a:endParaRPr kumimoji="0" 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zh-CN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zh-CN" altLang="en-US"/>
              <a:pPr/>
              <a:t>2015-11-2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rgbClr val="FFFFFF"/>
                </a:solidFill>
              </a:rPr>
              <a:pPr/>
              <a:t>‹#›</a:t>
            </a:fld>
            <a:endParaRPr kumimoji="0" lang="zh-CN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1700"/>
            </a:lvl1pPr>
            <a:lvl2pPr eaLnBrk="1" latinLnBrk="0" hangingPunct="1">
              <a:buFontTx/>
              <a:buNone/>
              <a:defRPr kumimoji="0" lang="zh-CN" sz="1200"/>
            </a:lvl2pPr>
            <a:lvl3pPr eaLnBrk="1" latinLnBrk="0" hangingPunct="1">
              <a:buFontTx/>
              <a:buNone/>
              <a:defRPr kumimoji="0" lang="zh-CN" sz="1000"/>
            </a:lvl3pPr>
            <a:lvl4pPr eaLnBrk="1" latinLnBrk="0" hangingPunct="1">
              <a:buFontTx/>
              <a:buNone/>
              <a:defRPr kumimoji="0" lang="zh-CN" sz="900"/>
            </a:lvl4pPr>
            <a:lvl5pPr eaLnBrk="1" latinLnBrk="0" hangingPunct="1">
              <a:buFontTx/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zh-CN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zh-CN" altLang="en-US"/>
              <a:pPr/>
              <a:t>2015-11-2</a:t>
            </a:fld>
            <a:endParaRPr kumimoji="0"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zh-CN" sz="2800"/>
            </a:lvl1pPr>
            <a:extLst/>
          </a:lstStyle>
          <a:p>
            <a:pPr algn="ctr"/>
            <a:fld id="{8F82E0A0-C266-4798-8C8F-B9F91E9DA37E}" type="slidenum">
              <a:rPr kumimoji="0" lang="zh-CN" sz="28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zh-CN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zh-CN" altLang="en-US"/>
              <a:pPr/>
              <a:t>2015-11-2</a:t>
            </a:fld>
            <a:endParaRPr kumimoji="0" lang="zh-CN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zh-CN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zh-CN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zh-CN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zh-CN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zh-CN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57668" y="3111810"/>
            <a:ext cx="7315200" cy="1234424"/>
          </a:xfrm>
        </p:spPr>
        <p:txBody>
          <a:bodyPr>
            <a:noAutofit/>
          </a:bodyPr>
          <a:lstStyle>
            <a:extLst/>
          </a:lstStyle>
          <a:p>
            <a:r>
              <a:rPr lang="en-US" altLang="zh-CN" sz="2400" dirty="0">
                <a:solidFill>
                  <a:schemeClr val="bg1"/>
                </a:solidFill>
              </a:rPr>
              <a:t>Factored MCTS for Large Scale Stochastic Planning</a:t>
            </a:r>
            <a:endParaRPr lang="zh-CN" sz="2400" dirty="0">
              <a:solidFill>
                <a:schemeClr val="bg1"/>
              </a:solidFill>
            </a:endParaRPr>
          </a:p>
        </p:txBody>
      </p:sp>
      <p:pic>
        <p:nvPicPr>
          <p:cNvPr id="8" name="j0178459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6280" b="16280"/>
          <a:stretch>
            <a:fillRect/>
          </a:stretch>
        </p:blipFill>
        <p:spPr/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算</a:t>
            </a:r>
            <a:r>
              <a:rPr lang="zh-CN" altLang="en-US" dirty="0" smtClean="0"/>
              <a:t>法思想</a:t>
            </a:r>
            <a:endParaRPr 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879813" y="251698"/>
            <a:ext cx="5957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本页</a:t>
            </a:r>
            <a:r>
              <a:rPr lang="en-US" altLang="zh-CN" dirty="0" smtClean="0">
                <a:solidFill>
                  <a:srgbClr val="FF0000"/>
                </a:solidFill>
              </a:rPr>
              <a:t>PPT</a:t>
            </a:r>
            <a:r>
              <a:rPr lang="zh-CN" altLang="en-US" dirty="0" smtClean="0">
                <a:solidFill>
                  <a:srgbClr val="FF0000"/>
                </a:solidFill>
              </a:rPr>
              <a:t>中的英文请翻译，并以中英对照形式保</a:t>
            </a:r>
            <a:r>
              <a:rPr lang="zh-CN" altLang="en-US" dirty="0" smtClean="0">
                <a:solidFill>
                  <a:srgbClr val="FF0000"/>
                </a:solidFill>
              </a:rPr>
              <a:t>留。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找</a:t>
            </a:r>
            <a:r>
              <a:rPr lang="en-US" altLang="zh-CN" dirty="0" err="1" smtClean="0">
                <a:solidFill>
                  <a:srgbClr val="FF0000"/>
                </a:solidFill>
              </a:rPr>
              <a:t>Tolpin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and </a:t>
            </a:r>
            <a:r>
              <a:rPr lang="en-US" altLang="zh-CN" dirty="0" err="1">
                <a:solidFill>
                  <a:srgbClr val="FF0000"/>
                </a:solidFill>
              </a:rPr>
              <a:t>Shimony</a:t>
            </a:r>
            <a:r>
              <a:rPr lang="en-US" altLang="zh-CN" dirty="0">
                <a:solidFill>
                  <a:srgbClr val="FF0000"/>
                </a:solidFill>
              </a:rPr>
              <a:t> 2012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简单解释</a:t>
            </a:r>
            <a:r>
              <a:rPr lang="zh-CN" altLang="en-US" dirty="0" smtClean="0">
                <a:solidFill>
                  <a:srgbClr val="FF0000"/>
                </a:solidFill>
              </a:rPr>
              <a:t>贪</a:t>
            </a:r>
            <a:r>
              <a:rPr lang="zh-CN" altLang="en-US" dirty="0">
                <a:solidFill>
                  <a:srgbClr val="FF0000"/>
                </a:solidFill>
              </a:rPr>
              <a:t>心动作选</a:t>
            </a:r>
            <a:r>
              <a:rPr lang="zh-CN" altLang="en-US" dirty="0" smtClean="0">
                <a:solidFill>
                  <a:srgbClr val="FF0000"/>
                </a:solidFill>
              </a:rPr>
              <a:t>择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 smtClean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2802"/>
            <a:ext cx="7866001" cy="1771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057558"/>
            <a:ext cx="7866001" cy="1012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350" y="4064480"/>
            <a:ext cx="7823251" cy="104414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1771" y="3028906"/>
            <a:ext cx="1014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实际情况是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不用随机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就经常估值相同。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2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自述缺点</a:t>
            </a:r>
            <a:endParaRPr 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067944" y="25169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本页</a:t>
            </a:r>
            <a:r>
              <a:rPr lang="en-US" altLang="zh-CN" dirty="0" smtClean="0">
                <a:solidFill>
                  <a:srgbClr val="FF0000"/>
                </a:solidFill>
              </a:rPr>
              <a:t>PPT</a:t>
            </a:r>
            <a:r>
              <a:rPr lang="zh-CN" altLang="en-US" dirty="0" smtClean="0">
                <a:solidFill>
                  <a:srgbClr val="FF0000"/>
                </a:solidFill>
              </a:rPr>
              <a:t>中的英文请翻译，并以中英对照形式保</a:t>
            </a:r>
            <a:r>
              <a:rPr lang="zh-CN" altLang="en-US" dirty="0" smtClean="0">
                <a:solidFill>
                  <a:srgbClr val="FF0000"/>
                </a:solidFill>
              </a:rPr>
              <a:t>留。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3867"/>
            <a:ext cx="7866001" cy="14554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249" y="3745835"/>
            <a:ext cx="7908751" cy="13921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784" y="3646395"/>
            <a:ext cx="1250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并行不确定规划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可用动作数目可能很大。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03058" y="1287102"/>
            <a:ext cx="1453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对任何方法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都有对它来说复杂的领域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关键是避开它。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91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文献</a:t>
            </a: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83618"/>
            <a:ext cx="7866001" cy="11285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427734"/>
            <a:ext cx="8079751" cy="12234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74" y="3651172"/>
            <a:ext cx="7823251" cy="141328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67944" y="25169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其中关键是第一个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可以看看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The End</a:t>
            </a:r>
            <a:endParaRPr 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59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概要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42677"/>
            <a:ext cx="7274768" cy="3675856"/>
          </a:xfrm>
        </p:spPr>
        <p:txBody>
          <a:bodyPr anchor="ctr">
            <a:normAutofit fontScale="92500" lnSpcReduction="10000"/>
          </a:bodyPr>
          <a:lstStyle>
            <a:extLst/>
          </a:lstStyle>
          <a:p>
            <a:pPr marL="274320" lvl="1"/>
            <a:r>
              <a:rPr lang="en-US" altLang="zh-CN" dirty="0"/>
              <a:t>We </a:t>
            </a:r>
            <a:r>
              <a:rPr lang="en-US" altLang="zh-CN" dirty="0" smtClean="0"/>
              <a:t>show that </a:t>
            </a:r>
            <a:r>
              <a:rPr lang="en-US" altLang="zh-CN" dirty="0"/>
              <a:t>even with moderate increase in the size of </a:t>
            </a:r>
            <a:r>
              <a:rPr lang="en-US" altLang="zh-CN" dirty="0" smtClean="0"/>
              <a:t>existing challenge </a:t>
            </a:r>
            <a:r>
              <a:rPr lang="en-US" altLang="zh-CN" dirty="0"/>
              <a:t>problems, the performance of state of </a:t>
            </a:r>
            <a:r>
              <a:rPr lang="en-US" altLang="zh-CN" dirty="0" smtClean="0"/>
              <a:t>the art </a:t>
            </a:r>
            <a:r>
              <a:rPr lang="en-US" altLang="zh-CN" dirty="0"/>
              <a:t>algorithms deteriorates rapidly, making them ineffective</a:t>
            </a:r>
            <a:r>
              <a:rPr lang="en-US" altLang="zh-CN" dirty="0" smtClean="0"/>
              <a:t>.;</a:t>
            </a:r>
          </a:p>
          <a:p>
            <a:pPr marL="274320" lvl="1"/>
            <a:r>
              <a:rPr lang="en-US" altLang="zh-CN" dirty="0" smtClean="0"/>
              <a:t>It combines </a:t>
            </a:r>
            <a:r>
              <a:rPr lang="en-US" altLang="zh-CN" dirty="0"/>
              <a:t>sampling, as in Monte Carlo tree search, </a:t>
            </a:r>
            <a:r>
              <a:rPr lang="en-US" altLang="zh-CN" dirty="0" smtClean="0"/>
              <a:t>with “</a:t>
            </a:r>
            <a:r>
              <a:rPr lang="en-US" altLang="zh-CN" dirty="0"/>
              <a:t>aggregation”, where the aggregation approximates </a:t>
            </a:r>
            <a:r>
              <a:rPr lang="en-US" altLang="zh-CN" dirty="0" smtClean="0"/>
              <a:t>a distribution </a:t>
            </a:r>
            <a:r>
              <a:rPr lang="en-US" altLang="zh-CN" dirty="0"/>
              <a:t>over random variables by the product </a:t>
            </a:r>
            <a:r>
              <a:rPr lang="en-US" altLang="zh-CN" dirty="0" smtClean="0"/>
              <a:t>of their </a:t>
            </a:r>
            <a:r>
              <a:rPr lang="en-US" altLang="zh-CN" dirty="0" err="1"/>
              <a:t>marginals</a:t>
            </a:r>
            <a:r>
              <a:rPr lang="en-US" altLang="zh-CN" dirty="0"/>
              <a:t>.</a:t>
            </a:r>
          </a:p>
          <a:p>
            <a:pPr marL="274320" lvl="1"/>
            <a:endParaRPr lang="en-US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175956" y="125158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重要的是思想和背景知</a:t>
            </a:r>
            <a:r>
              <a:rPr lang="zh-CN" altLang="en-US" dirty="0" smtClean="0">
                <a:solidFill>
                  <a:srgbClr val="FF0000"/>
                </a:solidFill>
              </a:rPr>
              <a:t>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本页</a:t>
            </a:r>
            <a:r>
              <a:rPr lang="en-US" altLang="zh-CN" dirty="0">
                <a:solidFill>
                  <a:srgbClr val="FF0000"/>
                </a:solidFill>
              </a:rPr>
              <a:t>PPT</a:t>
            </a:r>
            <a:r>
              <a:rPr lang="zh-CN" altLang="en-US" dirty="0">
                <a:solidFill>
                  <a:srgbClr val="FF0000"/>
                </a:solidFill>
              </a:rPr>
              <a:t>中的英文请翻译，并以中英对照形式保留。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59832" y="2534274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这个将竞赛问题规模扩大后目前算法不可用的结论很重要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我</a:t>
            </a:r>
            <a:r>
              <a:rPr lang="zh-CN" altLang="en-US" dirty="0" smtClean="0">
                <a:solidFill>
                  <a:srgbClr val="FF0000"/>
                </a:solidFill>
              </a:rPr>
              <a:t>们肯定会引用它的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主要工作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347614"/>
            <a:ext cx="8210872" cy="3675856"/>
          </a:xfrm>
        </p:spPr>
        <p:txBody>
          <a:bodyPr anchor="ctr">
            <a:normAutofit fontScale="92500" lnSpcReduction="20000"/>
          </a:bodyPr>
          <a:lstStyle>
            <a:extLst/>
          </a:lstStyle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In particular, we </a:t>
            </a:r>
            <a:r>
              <a:rPr lang="en-US" sz="3200" dirty="0" smtClean="0"/>
              <a:t>extend two </a:t>
            </a:r>
            <a:r>
              <a:rPr lang="en-US" sz="3200" dirty="0"/>
              <a:t>algorithms, Rollout (</a:t>
            </a:r>
            <a:r>
              <a:rPr lang="en-US" sz="3200" dirty="0" err="1"/>
              <a:t>Tesauro</a:t>
            </a:r>
            <a:r>
              <a:rPr lang="en-US" sz="3200" dirty="0"/>
              <a:t> and </a:t>
            </a:r>
            <a:r>
              <a:rPr lang="en-US" sz="3200" dirty="0" err="1"/>
              <a:t>Galperin</a:t>
            </a:r>
            <a:r>
              <a:rPr lang="en-US" sz="3200" dirty="0"/>
              <a:t> 1996</a:t>
            </a:r>
            <a:r>
              <a:rPr lang="en-US" sz="3200" dirty="0" smtClean="0"/>
              <a:t>; </a:t>
            </a:r>
            <a:r>
              <a:rPr lang="en-US" sz="3200" dirty="0" err="1" smtClean="0"/>
              <a:t>Bertsekas</a:t>
            </a:r>
            <a:r>
              <a:rPr lang="en-US" sz="3200" dirty="0" smtClean="0"/>
              <a:t> </a:t>
            </a:r>
            <a:r>
              <a:rPr lang="en-US" sz="3200" dirty="0"/>
              <a:t>and </a:t>
            </a:r>
            <a:r>
              <a:rPr lang="en-US" sz="3200" dirty="0" err="1"/>
              <a:t>Tsitsiklis</a:t>
            </a:r>
            <a:r>
              <a:rPr lang="en-US" sz="3200" dirty="0"/>
              <a:t> 1996) and MCTS (Browne et al</a:t>
            </a:r>
            <a:r>
              <a:rPr lang="en-US" sz="3200" dirty="0" smtClean="0"/>
              <a:t>. 2012</a:t>
            </a:r>
            <a:r>
              <a:rPr lang="en-US" sz="3200" dirty="0"/>
              <a:t>) to incorporate such approximations. </a:t>
            </a:r>
            <a:endParaRPr lang="en-US" sz="3200" dirty="0" smtClean="0"/>
          </a:p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 smtClean="0"/>
              <a:t>The </a:t>
            </a:r>
            <a:r>
              <a:rPr lang="en-US" sz="3200" dirty="0"/>
              <a:t>main </a:t>
            </a:r>
            <a:r>
              <a:rPr lang="en-US" sz="3200" dirty="0" smtClean="0"/>
              <a:t>novelty in </a:t>
            </a:r>
            <a:r>
              <a:rPr lang="en-US" sz="3200" dirty="0"/>
              <a:t>our algorithms is in their use of the symbolic </a:t>
            </a:r>
            <a:r>
              <a:rPr lang="en-US" sz="3200" dirty="0" smtClean="0"/>
              <a:t>form of </a:t>
            </a:r>
            <a:r>
              <a:rPr lang="en-US" sz="3200" dirty="0"/>
              <a:t>a planning domain model to enable approximate but </a:t>
            </a:r>
            <a:r>
              <a:rPr lang="en-US" sz="3200" dirty="0" smtClean="0"/>
              <a:t>scalable simulation</a:t>
            </a:r>
            <a:r>
              <a:rPr lang="en-US" sz="3200" dirty="0"/>
              <a:t>.</a:t>
            </a:r>
            <a:endParaRPr lang="en-US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067944" y="25169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本页</a:t>
            </a:r>
            <a:r>
              <a:rPr lang="en-US" altLang="zh-CN" dirty="0" smtClean="0">
                <a:solidFill>
                  <a:srgbClr val="FF0000"/>
                </a:solidFill>
              </a:rPr>
              <a:t>PPT</a:t>
            </a:r>
            <a:r>
              <a:rPr lang="zh-CN" altLang="en-US" dirty="0" smtClean="0">
                <a:solidFill>
                  <a:srgbClr val="FF0000"/>
                </a:solidFill>
              </a:rPr>
              <a:t>中的英文请翻译，并以中英对照形式保留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4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背景知识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347614"/>
            <a:ext cx="8210872" cy="3675856"/>
          </a:xfrm>
        </p:spPr>
        <p:txBody>
          <a:bodyPr anchor="ctr">
            <a:normAutofit fontScale="70000" lnSpcReduction="20000"/>
          </a:bodyPr>
          <a:lstStyle>
            <a:extLst/>
          </a:lstStyle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 smtClean="0"/>
              <a:t>The Rollout </a:t>
            </a:r>
            <a:r>
              <a:rPr lang="en-US" sz="3200" dirty="0"/>
              <a:t>Algorithm (</a:t>
            </a:r>
            <a:r>
              <a:rPr lang="en-US" sz="3200" dirty="0" err="1"/>
              <a:t>Tesauro</a:t>
            </a:r>
            <a:r>
              <a:rPr lang="en-US" sz="3200" dirty="0"/>
              <a:t> and </a:t>
            </a:r>
            <a:r>
              <a:rPr lang="en-US" sz="3200" dirty="0" err="1"/>
              <a:t>Galperin</a:t>
            </a:r>
            <a:r>
              <a:rPr lang="en-US" sz="3200" dirty="0"/>
              <a:t> 1996; </a:t>
            </a:r>
            <a:r>
              <a:rPr lang="en-US" sz="3200" dirty="0" err="1" smtClean="0"/>
              <a:t>Bertsekas</a:t>
            </a:r>
            <a:r>
              <a:rPr lang="en-US" sz="3200" dirty="0" smtClean="0"/>
              <a:t> and </a:t>
            </a:r>
            <a:r>
              <a:rPr lang="en-US" sz="3200" dirty="0" err="1"/>
              <a:t>Tsitsiklis</a:t>
            </a:r>
            <a:r>
              <a:rPr lang="en-US" sz="3200" dirty="0"/>
              <a:t> 1996) is perhaps the simplest such </a:t>
            </a:r>
            <a:r>
              <a:rPr lang="en-US" sz="3200" dirty="0" smtClean="0"/>
              <a:t>procedure which </a:t>
            </a:r>
            <a:r>
              <a:rPr lang="en-US" sz="3200" dirty="0"/>
              <a:t>performs one step lookahead from the current state</a:t>
            </a:r>
            <a:r>
              <a:rPr lang="en-US" sz="3200" dirty="0" smtClean="0"/>
              <a:t>.</a:t>
            </a:r>
          </a:p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en-US" dirty="0"/>
              <a:t>Monte Carlo Tree Search (MCTS) takes this idea </a:t>
            </a:r>
            <a:r>
              <a:rPr lang="en-US" altLang="en-US" dirty="0" smtClean="0"/>
              <a:t>one step </a:t>
            </a:r>
            <a:r>
              <a:rPr lang="en-US" altLang="en-US" dirty="0"/>
              <a:t>further by building a search tree over states and </a:t>
            </a:r>
            <a:r>
              <a:rPr lang="en-US" altLang="en-US" dirty="0" smtClean="0"/>
              <a:t>action choices </a:t>
            </a:r>
            <a:r>
              <a:rPr lang="en-US" altLang="en-US" dirty="0"/>
              <a:t>where at the leaves we apply the rollout procedure </a:t>
            </a:r>
            <a:r>
              <a:rPr lang="en-US" altLang="en-US" dirty="0" smtClean="0"/>
              <a:t>to estimate </a:t>
            </a:r>
            <a:r>
              <a:rPr lang="en-US" altLang="en-US" dirty="0"/>
              <a:t>the value of the corresponding state. </a:t>
            </a:r>
            <a:endParaRPr lang="en-US" altLang="en-US" dirty="0" smtClean="0"/>
          </a:p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The </a:t>
            </a:r>
            <a:r>
              <a:rPr lang="en-US" altLang="en-US" dirty="0"/>
              <a:t>UCT </a:t>
            </a:r>
            <a:r>
              <a:rPr lang="en-US" altLang="en-US" dirty="0" smtClean="0"/>
              <a:t>Algorithm (</a:t>
            </a:r>
            <a:r>
              <a:rPr lang="en-US" altLang="en-US" dirty="0" err="1"/>
              <a:t>Kocsis</a:t>
            </a:r>
            <a:r>
              <a:rPr lang="en-US" altLang="en-US" dirty="0"/>
              <a:t> and </a:t>
            </a:r>
            <a:r>
              <a:rPr lang="en-US" altLang="en-US" dirty="0" err="1"/>
              <a:t>Szepesv´ari</a:t>
            </a:r>
            <a:r>
              <a:rPr lang="en-US" altLang="en-US" dirty="0"/>
              <a:t> 2006) is a variant of </a:t>
            </a:r>
            <a:r>
              <a:rPr lang="en-US" altLang="en-US" dirty="0" smtClean="0"/>
              <a:t>MCTS where </a:t>
            </a:r>
            <a:r>
              <a:rPr lang="en-US" altLang="en-US" dirty="0"/>
              <a:t>action selection at internal nodes of the tree is </a:t>
            </a:r>
            <a:r>
              <a:rPr lang="en-US" altLang="en-US" dirty="0" smtClean="0"/>
              <a:t>done by </a:t>
            </a:r>
            <a:r>
              <a:rPr lang="en-US" altLang="en-US" dirty="0"/>
              <a:t>calculating an upper bound on action values and </a:t>
            </a:r>
            <a:r>
              <a:rPr lang="en-US" altLang="en-US" dirty="0" smtClean="0"/>
              <a:t>picking the </a:t>
            </a:r>
            <a:r>
              <a:rPr lang="en-US" altLang="en-US" dirty="0"/>
              <a:t>action that maximizes the upper bound.</a:t>
            </a:r>
            <a:endParaRPr lang="en-US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067944" y="25169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本页</a:t>
            </a:r>
            <a:r>
              <a:rPr lang="en-US" altLang="zh-CN" dirty="0" smtClean="0">
                <a:solidFill>
                  <a:srgbClr val="FF0000"/>
                </a:solidFill>
              </a:rPr>
              <a:t>PPT</a:t>
            </a:r>
            <a:r>
              <a:rPr lang="zh-CN" altLang="en-US" dirty="0" smtClean="0">
                <a:solidFill>
                  <a:srgbClr val="FF0000"/>
                </a:solidFill>
              </a:rPr>
              <a:t>中的英文请翻译，并以中英对照形式保留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9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算</a:t>
            </a:r>
            <a:r>
              <a:rPr lang="zh-CN" altLang="en-US" dirty="0" smtClean="0"/>
              <a:t>法思想</a:t>
            </a: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74" y="1455626"/>
            <a:ext cx="7823251" cy="24996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67944" y="25169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本页</a:t>
            </a:r>
            <a:r>
              <a:rPr lang="en-US" altLang="zh-CN" dirty="0" smtClean="0">
                <a:solidFill>
                  <a:srgbClr val="FF0000"/>
                </a:solidFill>
              </a:rPr>
              <a:t>PPT</a:t>
            </a:r>
            <a:r>
              <a:rPr lang="zh-CN" altLang="en-US" dirty="0" smtClean="0">
                <a:solidFill>
                  <a:srgbClr val="FF0000"/>
                </a:solidFill>
              </a:rPr>
              <a:t>中的英文请翻译，并以中英对照形式保留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91680" y="4215657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Factored, </a:t>
            </a:r>
            <a:r>
              <a:rPr lang="zh-CN" altLang="en-US" dirty="0" smtClean="0">
                <a:solidFill>
                  <a:srgbClr val="FF0000"/>
                </a:solidFill>
              </a:rPr>
              <a:t>抽象的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一阶的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就是本来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个命题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你现在考虑其中的一部分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原来的一个状态就变成了一堆可能的状态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因为其它的命题你不知道。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算</a:t>
            </a:r>
            <a:r>
              <a:rPr lang="zh-CN" altLang="en-US" dirty="0" smtClean="0"/>
              <a:t>法思想</a:t>
            </a:r>
            <a:endParaRPr 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067944" y="25169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本页</a:t>
            </a:r>
            <a:r>
              <a:rPr lang="en-US" altLang="zh-CN" dirty="0" smtClean="0">
                <a:solidFill>
                  <a:srgbClr val="FF0000"/>
                </a:solidFill>
              </a:rPr>
              <a:t>PPT</a:t>
            </a:r>
            <a:r>
              <a:rPr lang="zh-CN" altLang="en-US" dirty="0" smtClean="0">
                <a:solidFill>
                  <a:srgbClr val="FF0000"/>
                </a:solidFill>
              </a:rPr>
              <a:t>中的英文请翻译，并以中英对照形式保留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12" y="1455626"/>
            <a:ext cx="6797251" cy="5484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24" y="2313351"/>
            <a:ext cx="6882751" cy="516797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4067944" y="2004064"/>
            <a:ext cx="288032" cy="2796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8044" y="4479962"/>
            <a:ext cx="4018500" cy="45351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9552" y="4282278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由于翻译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编译的问题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只能支持部分</a:t>
            </a:r>
            <a:r>
              <a:rPr lang="en-US" altLang="zh-CN" dirty="0" smtClean="0">
                <a:solidFill>
                  <a:srgbClr val="FF0000"/>
                </a:solidFill>
              </a:rPr>
              <a:t>RDDL</a:t>
            </a:r>
            <a:r>
              <a:rPr lang="zh-CN" altLang="en-US" dirty="0" smtClean="0">
                <a:solidFill>
                  <a:srgbClr val="FF0000"/>
                </a:solidFill>
              </a:rPr>
              <a:t>特性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实际上其它几种规划器也如此。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3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算</a:t>
            </a:r>
            <a:r>
              <a:rPr lang="zh-CN" altLang="en-US" dirty="0" smtClean="0"/>
              <a:t>法思想</a:t>
            </a:r>
            <a:endParaRPr 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067944" y="25169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本页</a:t>
            </a:r>
            <a:r>
              <a:rPr lang="en-US" altLang="zh-CN" dirty="0" smtClean="0">
                <a:solidFill>
                  <a:srgbClr val="FF0000"/>
                </a:solidFill>
              </a:rPr>
              <a:t>PPT</a:t>
            </a:r>
            <a:r>
              <a:rPr lang="zh-CN" altLang="en-US" dirty="0" smtClean="0">
                <a:solidFill>
                  <a:srgbClr val="FF0000"/>
                </a:solidFill>
              </a:rPr>
              <a:t>中的英文请翻译，并以中英对照形式保留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1347614"/>
            <a:ext cx="5898592" cy="372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算</a:t>
            </a:r>
            <a:r>
              <a:rPr lang="zh-CN" altLang="en-US" dirty="0" smtClean="0"/>
              <a:t>法思想</a:t>
            </a:r>
            <a:endParaRPr 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067944" y="25169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本页</a:t>
            </a:r>
            <a:r>
              <a:rPr lang="en-US" altLang="zh-CN" dirty="0" smtClean="0">
                <a:solidFill>
                  <a:srgbClr val="FF0000"/>
                </a:solidFill>
              </a:rPr>
              <a:t>PPT</a:t>
            </a:r>
            <a:r>
              <a:rPr lang="zh-CN" altLang="en-US" dirty="0" smtClean="0">
                <a:solidFill>
                  <a:srgbClr val="FF0000"/>
                </a:solidFill>
              </a:rPr>
              <a:t>中的英文请翻译，并以中英对照形式保</a:t>
            </a:r>
            <a:r>
              <a:rPr lang="zh-CN" altLang="en-US" dirty="0" smtClean="0">
                <a:solidFill>
                  <a:srgbClr val="FF0000"/>
                </a:solidFill>
              </a:rPr>
              <a:t>留。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383618"/>
            <a:ext cx="6049354" cy="348767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76156" y="2031690"/>
            <a:ext cx="2700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这里不需要逐字翻译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但是三种情况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特别是第三种情况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考虑约束对分布的影响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其实它说的还不够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实际情况由于约束的复杂性会更难估计。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算</a:t>
            </a:r>
            <a:r>
              <a:rPr lang="zh-CN" altLang="en-US" dirty="0" smtClean="0"/>
              <a:t>法思想</a:t>
            </a:r>
            <a:endParaRPr 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067944" y="25169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本页</a:t>
            </a:r>
            <a:r>
              <a:rPr lang="en-US" altLang="zh-CN" dirty="0" smtClean="0">
                <a:solidFill>
                  <a:srgbClr val="FF0000"/>
                </a:solidFill>
              </a:rPr>
              <a:t>PPT</a:t>
            </a:r>
            <a:r>
              <a:rPr lang="zh-CN" altLang="en-US" dirty="0" smtClean="0">
                <a:solidFill>
                  <a:srgbClr val="FF0000"/>
                </a:solidFill>
              </a:rPr>
              <a:t>中的英文请翻译，并以中英对照形式保</a:t>
            </a:r>
            <a:r>
              <a:rPr lang="zh-CN" altLang="en-US" dirty="0" smtClean="0">
                <a:solidFill>
                  <a:srgbClr val="FF0000"/>
                </a:solidFill>
              </a:rPr>
              <a:t>留。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" y="1257538"/>
            <a:ext cx="5778996" cy="13322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819" y="2559806"/>
            <a:ext cx="5553181" cy="258369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3528" y="3471850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当情况太复杂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回到抽样的方式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放弃抽象。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64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宽屏演示文稿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838</Words>
  <Application>Microsoft Office PowerPoint</Application>
  <PresentationFormat>全屏显示(16:9)</PresentationFormat>
  <Paragraphs>54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Tw Cen MT</vt:lpstr>
      <vt:lpstr>华文仿宋</vt:lpstr>
      <vt:lpstr>宋体</vt:lpstr>
      <vt:lpstr>Calibri</vt:lpstr>
      <vt:lpstr>Wingdings</vt:lpstr>
      <vt:lpstr>Wingdings 2</vt:lpstr>
      <vt:lpstr>宽屏演示文稿</vt:lpstr>
      <vt:lpstr>Factored MCTS for Large Scale Stochastic Planning</vt:lpstr>
      <vt:lpstr>概要</vt:lpstr>
      <vt:lpstr>主要工作</vt:lpstr>
      <vt:lpstr>背景知识</vt:lpstr>
      <vt:lpstr>算法思想</vt:lpstr>
      <vt:lpstr>算法思想</vt:lpstr>
      <vt:lpstr>算法思想</vt:lpstr>
      <vt:lpstr>算法思想</vt:lpstr>
      <vt:lpstr>算法思想</vt:lpstr>
      <vt:lpstr>算法思想</vt:lpstr>
      <vt:lpstr>自述缺点</vt:lpstr>
      <vt:lpstr>文献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2011-11-17T05:01:22Z</dcterms:created>
  <dcterms:modified xsi:type="dcterms:W3CDTF">2015-11-02T00:46:22Z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</Properties>
</file>