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1" r:id="rId2"/>
    <p:sldId id="258" r:id="rId3"/>
    <p:sldId id="295" r:id="rId4"/>
    <p:sldId id="292" r:id="rId5"/>
    <p:sldId id="296" r:id="rId6"/>
    <p:sldId id="300" r:id="rId7"/>
    <p:sldId id="297" r:id="rId8"/>
    <p:sldId id="301" r:id="rId9"/>
    <p:sldId id="299" r:id="rId10"/>
    <p:sldId id="304" r:id="rId11"/>
    <p:sldId id="305" r:id="rId12"/>
    <p:sldId id="302" r:id="rId13"/>
    <p:sldId id="303" r:id="rId14"/>
    <p:sldId id="306" r:id="rId15"/>
    <p:sldId id="307" r:id="rId16"/>
    <p:sldId id="298" r:id="rId17"/>
    <p:sldId id="308" r:id="rId18"/>
    <p:sldId id="309" r:id="rId19"/>
    <p:sldId id="310" r:id="rId20"/>
    <p:sldId id="276" r:id="rId21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662" autoAdjust="0"/>
  </p:normalViewPr>
  <p:slideViewPr>
    <p:cSldViewPr>
      <p:cViewPr varScale="1">
        <p:scale>
          <a:sx n="93" d="100"/>
          <a:sy n="93" d="100"/>
        </p:scale>
        <p:origin x="48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2015-10-26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29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094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357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851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905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935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419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6974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9009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1661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272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253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717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174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880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624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9071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587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52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915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10/26/2015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zh-CN" altLang="en-US"/>
              <a:pPr/>
              <a:t>2015-10-26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57668" y="3111810"/>
            <a:ext cx="7315200" cy="1234424"/>
          </a:xfrm>
        </p:spPr>
        <p:txBody>
          <a:bodyPr>
            <a:noAutofit/>
          </a:bodyPr>
          <a:lstStyle>
            <a:extLst/>
          </a:lstStyle>
          <a:p>
            <a:r>
              <a:rPr lang="en-US" altLang="zh-CN" sz="2400" dirty="0">
                <a:solidFill>
                  <a:schemeClr val="bg1"/>
                </a:solidFill>
              </a:rPr>
              <a:t>PLANNING EFFICIENTLY WITHOUT A GOAL</a:t>
            </a:r>
            <a:endParaRPr lang="zh-CN" sz="2400" dirty="0">
              <a:solidFill>
                <a:schemeClr val="bg1"/>
              </a:solidFill>
            </a:endParaRP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1527634"/>
            <a:ext cx="8316924" cy="689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8" y="2427734"/>
            <a:ext cx="8134127" cy="647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15" y="3183818"/>
            <a:ext cx="7128792" cy="636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03" y="3943349"/>
            <a:ext cx="7382353" cy="9452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626"/>
            <a:ext cx="9121012" cy="11881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58173"/>
            <a:ext cx="6948772" cy="38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031690"/>
            <a:ext cx="8928992" cy="29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Max-Reward Heuristic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7614"/>
            <a:ext cx="7848872" cy="983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2643758"/>
            <a:ext cx="8208912" cy="17680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82680" y="2084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Glutton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7" y="1311610"/>
            <a:ext cx="8267452" cy="1044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6" y="2409880"/>
            <a:ext cx="8317230" cy="1087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3495188"/>
            <a:ext cx="4146751" cy="411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64" y="3834434"/>
            <a:ext cx="8935283" cy="7201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15" y="4504937"/>
            <a:ext cx="7471706" cy="641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GOURMAND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27634"/>
            <a:ext cx="7096501" cy="3269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58271"/>
            <a:ext cx="7272808" cy="577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39" y="3363838"/>
            <a:ext cx="7956884" cy="1356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GOURMAND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24" y="1563638"/>
            <a:ext cx="8592751" cy="33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GOURMAND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95" y="86788"/>
            <a:ext cx="6636709" cy="49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GOURMAND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49" y="1221326"/>
            <a:ext cx="8592751" cy="3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274768" cy="3675856"/>
          </a:xfrm>
        </p:spPr>
        <p:txBody>
          <a:bodyPr anchor="ctr"/>
          <a:lstStyle>
            <a:extLst/>
          </a:lstStyle>
          <a:p>
            <a:pPr marL="274320" lvl="1"/>
            <a:r>
              <a:rPr lang="en-US" dirty="0" err="1"/>
              <a:t>Andrey</a:t>
            </a:r>
            <a:r>
              <a:rPr lang="en-US" dirty="0"/>
              <a:t> </a:t>
            </a:r>
            <a:r>
              <a:rPr lang="en-US" dirty="0" err="1" smtClean="0"/>
              <a:t>Kolobov</a:t>
            </a:r>
            <a:r>
              <a:rPr lang="zh-CN" altLang="en-US" dirty="0" smtClean="0"/>
              <a:t>的论文</a:t>
            </a:r>
            <a:r>
              <a:rPr lang="en-US" dirty="0"/>
              <a:t>Scalable Methods and Expressive Models for Planning Under </a:t>
            </a:r>
            <a:r>
              <a:rPr lang="en-US" dirty="0" smtClean="0"/>
              <a:t>Uncertainty</a:t>
            </a:r>
            <a:r>
              <a:rPr lang="zh-CN" altLang="en-US" dirty="0" smtClean="0"/>
              <a:t>的第四章。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472100" y="138361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请补充他论文的摘要，以及全文的目录，带翻译的。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The End</a:t>
            </a:r>
            <a:endParaRPr 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特殊性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nearly all successful planners of the past years, from </a:t>
            </a:r>
            <a:r>
              <a:rPr lang="en-US" sz="3200" dirty="0" err="1" smtClean="0"/>
              <a:t>FFReplan</a:t>
            </a:r>
            <a:r>
              <a:rPr lang="en-US" sz="3200" dirty="0" smtClean="0"/>
              <a:t> to </a:t>
            </a:r>
            <a:r>
              <a:rPr lang="en-US" sz="3200" dirty="0"/>
              <a:t>RETRASE introduced in the previous chapter, have critically relied on the ability to find a </a:t>
            </a:r>
            <a:r>
              <a:rPr lang="en-US" sz="3200" dirty="0" smtClean="0"/>
              <a:t>trajectory to </a:t>
            </a:r>
            <a:r>
              <a:rPr lang="en-US" sz="3200" dirty="0"/>
              <a:t>a goal state in a </a:t>
            </a:r>
            <a:r>
              <a:rPr lang="en-US" sz="3200" dirty="0" err="1"/>
              <a:t>determinization</a:t>
            </a:r>
            <a:r>
              <a:rPr lang="en-US" sz="3200" dirty="0"/>
              <a:t> of a given MDP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It is the </a:t>
            </a:r>
            <a:r>
              <a:rPr lang="en-US" sz="3200" dirty="0" smtClean="0"/>
              <a:t>goal attainment </a:t>
            </a:r>
            <a:r>
              <a:rPr lang="en-US" sz="3200" dirty="0"/>
              <a:t>probability that was the measure of policy quality in the previous </a:t>
            </a:r>
            <a:r>
              <a:rPr lang="en-US" sz="3200" dirty="0" smtClean="0"/>
              <a:t>IPPCs, </a:t>
            </a:r>
            <a:r>
              <a:rPr lang="en-US" sz="3200" dirty="0"/>
              <a:t>and </a:t>
            </a:r>
            <a:r>
              <a:rPr lang="en-US" sz="3200" dirty="0" err="1"/>
              <a:t>determinization</a:t>
            </a:r>
            <a:r>
              <a:rPr lang="en-US" sz="3200" dirty="0"/>
              <a:t>-based planning excelled at optimizing it.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问题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Fast deterministic planners are usually highly suboptimal in terms </a:t>
            </a:r>
            <a:r>
              <a:rPr lang="en-US" sz="3200" dirty="0" smtClean="0"/>
              <a:t>of the </a:t>
            </a:r>
            <a:r>
              <a:rPr lang="en-US" sz="3200" dirty="0"/>
              <a:t>cost of the plans that they find, and are not designed to look for plans of a specific length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IPPC-2011 MDPs has high-entropy transition </a:t>
            </a:r>
            <a:r>
              <a:rPr lang="en-US" sz="3200" dirty="0"/>
              <a:t>functions--a high average number of successors per state-action pair, </a:t>
            </a:r>
            <a:r>
              <a:rPr lang="en-US" sz="3200" dirty="0" smtClean="0"/>
              <a:t>and highly </a:t>
            </a:r>
            <a:r>
              <a:rPr lang="en-US" sz="3200" dirty="0"/>
              <a:t>likely </a:t>
            </a:r>
            <a:r>
              <a:rPr lang="en-US" sz="3200" dirty="0" smtClean="0"/>
              <a:t>among </a:t>
            </a:r>
            <a:r>
              <a:rPr lang="en-US" sz="3200" dirty="0"/>
              <a:t>them</a:t>
            </a:r>
            <a:r>
              <a:rPr lang="en-US" sz="3200" dirty="0" smtClean="0"/>
              <a:t>. </a:t>
            </a:r>
            <a:r>
              <a:rPr lang="zh-CN" altLang="en-US" sz="3200" dirty="0" smtClean="0"/>
              <a:t>（</a:t>
            </a:r>
            <a:r>
              <a:rPr lang="en-US" sz="2800" dirty="0"/>
              <a:t> prohibitively expensive </a:t>
            </a:r>
            <a:r>
              <a:rPr lang="en-US" sz="2800" dirty="0" smtClean="0"/>
              <a:t>in computing</a:t>
            </a:r>
            <a:r>
              <a:rPr lang="zh-CN" altLang="en-US" sz="3200" dirty="0" smtClean="0"/>
              <a:t>）</a:t>
            </a:r>
            <a:endParaRPr lang="en-US" sz="3200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问题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UCT’s parameter values carry over poorly from one scenario to the </a:t>
            </a:r>
            <a:r>
              <a:rPr lang="en-US" sz="3200" dirty="0" smtClean="0"/>
              <a:t>next, making </a:t>
            </a:r>
            <a:r>
              <a:rPr lang="en-US" sz="3200" dirty="0"/>
              <a:t>UCT fairly brittle as a general autonomous MDP solver</a:t>
            </a:r>
            <a:r>
              <a:rPr lang="en-US" sz="3200" dirty="0" smtClean="0"/>
              <a:t>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UCT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10872" cy="3675856"/>
          </a:xfrm>
        </p:spPr>
        <p:txBody>
          <a:bodyPr anchor="ctr">
            <a:normAutofit fontScale="62500" lnSpcReduction="20000"/>
          </a:bodyPr>
          <a:lstStyle>
            <a:extLst/>
          </a:lstStyle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UCT </a:t>
            </a:r>
            <a:r>
              <a:rPr lang="en-US" sz="3200" dirty="0"/>
              <a:t>does not use Bellman backups, instead estimating the state </a:t>
            </a:r>
            <a:r>
              <a:rPr lang="en-US" sz="3200" dirty="0" smtClean="0"/>
              <a:t>value as </a:t>
            </a:r>
            <a:r>
              <a:rPr lang="en-US" sz="3200" dirty="0"/>
              <a:t>an aggregate of the rewards obtained starting from this state so far. Moreover, in each </a:t>
            </a:r>
            <a:r>
              <a:rPr lang="en-US" sz="3200" dirty="0" smtClean="0"/>
              <a:t>visited state </a:t>
            </a:r>
            <a:r>
              <a:rPr lang="en-US" sz="3200" dirty="0"/>
              <a:t>UCT picks an action based on the action’s current quality estimate (an approximation of </a:t>
            </a:r>
            <a:r>
              <a:rPr lang="en-US" sz="3200" dirty="0" smtClean="0"/>
              <a:t>the action’s </a:t>
            </a:r>
            <a:r>
              <a:rPr lang="en-US" sz="3200" dirty="0"/>
              <a:t>Q-value) and an “exploration term”. The exploration term forces UCT to choose </a:t>
            </a:r>
            <a:r>
              <a:rPr lang="en-US" sz="3200" dirty="0" smtClean="0"/>
              <a:t>actions that </a:t>
            </a:r>
            <a:r>
              <a:rPr lang="en-US" sz="3200" dirty="0"/>
              <a:t>have been tried rarely in the past, even if their estimated quality is low. </a:t>
            </a:r>
            <a:endParaRPr lang="en-US" sz="3200" dirty="0" smtClean="0"/>
          </a:p>
          <a:p>
            <a:pPr algn="just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UCT’s </a:t>
            </a:r>
            <a:r>
              <a:rPr lang="en-US" sz="3200" dirty="0"/>
              <a:t>action quality estimates do not improve monotonically</a:t>
            </a:r>
            <a:r>
              <a:rPr lang="en-US" sz="3200" dirty="0" smtClean="0"/>
              <a:t>. This </a:t>
            </a:r>
            <a:r>
              <a:rPr lang="en-US" sz="3200" dirty="0"/>
              <a:t>leads UCT to try suboptimal actions from time to time and prevents it from having a </a:t>
            </a:r>
            <a:r>
              <a:rPr lang="en-US" sz="3200" dirty="0" smtClean="0"/>
              <a:t>reliable termination </a:t>
            </a:r>
            <a:r>
              <a:rPr lang="en-US" sz="3200" dirty="0"/>
              <a:t>condition indicating when UCT is near convergence.</a:t>
            </a:r>
            <a:endParaRPr lang="en-US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635646"/>
            <a:ext cx="8692529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3003798"/>
            <a:ext cx="8577158" cy="6840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74" y="3831890"/>
            <a:ext cx="8708113" cy="7560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74" y="4745035"/>
            <a:ext cx="8708113" cy="2478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LRTDP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28" y="0"/>
            <a:ext cx="6105316" cy="51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LR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TDP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563638"/>
            <a:ext cx="8741249" cy="756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2583210"/>
            <a:ext cx="7704856" cy="3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7" y="3291830"/>
            <a:ext cx="7596844" cy="3644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36" y="3945525"/>
            <a:ext cx="8906640" cy="6828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6300" y="2341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本页英文请翻译为中文的，带原文做对照。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572</Words>
  <Application>Microsoft Office PowerPoint</Application>
  <PresentationFormat>全屏显示(16:9)</PresentationFormat>
  <Paragraphs>60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Tw Cen MT</vt:lpstr>
      <vt:lpstr>华文仿宋</vt:lpstr>
      <vt:lpstr>宋体</vt:lpstr>
      <vt:lpstr>Calibri</vt:lpstr>
      <vt:lpstr>Wingdings</vt:lpstr>
      <vt:lpstr>Wingdings 2</vt:lpstr>
      <vt:lpstr>宽屏演示文稿</vt:lpstr>
      <vt:lpstr>PLANNING EFFICIENTLY WITHOUT A GOAL</vt:lpstr>
      <vt:lpstr>概要</vt:lpstr>
      <vt:lpstr>特殊性</vt:lpstr>
      <vt:lpstr>问题</vt:lpstr>
      <vt:lpstr>问题</vt:lpstr>
      <vt:lpstr>UCT</vt:lpstr>
      <vt:lpstr>LR2TDP</vt:lpstr>
      <vt:lpstr>LRTDP</vt:lpstr>
      <vt:lpstr>LR2TDP</vt:lpstr>
      <vt:lpstr>LR2TDP</vt:lpstr>
      <vt:lpstr>LR2TDP</vt:lpstr>
      <vt:lpstr>LR2TDP</vt:lpstr>
      <vt:lpstr>LR2TDP</vt:lpstr>
      <vt:lpstr>Max-Reward Heuristic</vt:lpstr>
      <vt:lpstr>Glutton</vt:lpstr>
      <vt:lpstr>GOURMAND</vt:lpstr>
      <vt:lpstr>GOURMAND</vt:lpstr>
      <vt:lpstr>GOURMAND</vt:lpstr>
      <vt:lpstr>GOURMAND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2011-11-17T05:01:22Z</dcterms:created>
  <dcterms:modified xsi:type="dcterms:W3CDTF">2015-10-26T00:26:23Z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