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9" r:id="rId3"/>
    <p:sldId id="341" r:id="rId4"/>
    <p:sldId id="342" r:id="rId5"/>
    <p:sldId id="343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0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7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84607" autoAdjust="0"/>
  </p:normalViewPr>
  <p:slideViewPr>
    <p:cSldViewPr>
      <p:cViewPr>
        <p:scale>
          <a:sx n="125" d="100"/>
          <a:sy n="125" d="100"/>
        </p:scale>
        <p:origin x="1398" y="-408"/>
      </p:cViewPr>
      <p:guideLst>
        <p:guide orient="horz" pos="2103"/>
        <p:guide pos="2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686" y="27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77F5-5ADD-4059-A126-3839A415CD6E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03FB-CFB2-45EB-81F8-6952594E3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68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B8308-BA3E-4EFF-8402-852E7413A4E1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68A2-6F6E-48BC-A178-E7679C19C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5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57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baseline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58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396" y="1435988"/>
            <a:ext cx="7499176" cy="4133055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00100" indent="-342900"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Tx/>
              <a:buSzPct val="50000"/>
              <a:buFont typeface="Wingdings" panose="05000000000000000000" pitchFamily="2" charset="2"/>
              <a:buChar char="n"/>
              <a:defRPr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Tx/>
              <a:buSzPct val="50000"/>
              <a:buFont typeface="Wingdings" panose="05000000000000000000" pitchFamily="2" charset="2"/>
              <a:buChar char="n"/>
              <a:defRPr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80000" y="117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59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52000" y="83700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80000" y="261000"/>
            <a:ext cx="5770984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40000" y="1341000"/>
            <a:ext cx="79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3305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1D6-BC31-456F-9640-CA32ECF9588B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1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381328"/>
            <a:ext cx="1224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03BA-739A-4E5B-B2DF-FBE0B18F815E}" type="datetime1">
              <a:rPr lang="zh-CN" altLang="en-US" smtClean="0"/>
              <a:t>2019/4/8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195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96336" y="6381328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887B-03DB-4A21-B86B-7E501188934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24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0" r:id="rId5"/>
    <p:sldLayoutId id="2147483678" r:id="rId6"/>
    <p:sldLayoutId id="214748367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9"/>
        </a:buBlip>
        <a:defRPr sz="28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hl=zh-CN&amp;user=rebEn8oAAAAJ&amp;view_op=list_works&amp;sortby=pubdate" TargetMode="External"/><Relationship Id="rId2" Type="http://schemas.openxmlformats.org/officeDocument/2006/relationships/hyperlink" Target="https://scholar.google.com/citations?hl=zh-CN&amp;user=q_n7d6EAAAAJ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8000" y="1989000"/>
            <a:ext cx="8388000" cy="260434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Fast SSP Solvers Using Short-Sighted Labeling</a:t>
            </a:r>
            <a:br>
              <a:rPr lang="en-US" altLang="zh-CN" dirty="0">
                <a:latin typeface="+mj-lt"/>
              </a:rPr>
            </a:br>
            <a:r>
              <a:rPr lang="zh-CN" altLang="en-US" sz="3200" dirty="0">
                <a:solidFill>
                  <a:srgbClr val="002060"/>
                </a:solidFill>
                <a:latin typeface="+mj-lt"/>
              </a:rPr>
              <a:t>使用短视标记的快速随机最短路径求解器</a:t>
            </a:r>
            <a:endParaRPr lang="zh-CN" altLang="zh-CN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312927"/>
            <a:ext cx="6400800" cy="97917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+mj-lt"/>
              </a:rPr>
              <a:t>Reporter: Hu </a:t>
            </a:r>
            <a:r>
              <a:rPr lang="en-US" altLang="zh-CN" dirty="0" err="1">
                <a:latin typeface="+mj-lt"/>
              </a:rPr>
              <a:t>Guodong</a:t>
            </a:r>
            <a:endParaRPr lang="en-US" altLang="zh-CN" dirty="0">
              <a:latin typeface="+mj-lt"/>
            </a:endParaRPr>
          </a:p>
          <a:p>
            <a:fld id="{BB962C8B-B14F-4D97-AF65-F5344CB8AC3E}" type="datetime5">
              <a:rPr lang="zh-CN" altLang="zh-CN" dirty="0">
                <a:latin typeface="+mj-lt"/>
              </a:rPr>
              <a:t>2019/4/8</a:t>
            </a:fld>
            <a:endParaRPr lang="zh-CN" altLang="zh-CN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B5055B-F1F3-40A3-9E99-9B7A11BD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81D6C1-5C5D-4435-86E9-6A2A3E1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B9834FF3-B904-47FB-999B-B1E7E447AA39}"/>
              </a:ext>
            </a:extLst>
          </p:cNvPr>
          <p:cNvSpPr txBox="1">
            <a:spLocks/>
          </p:cNvSpPr>
          <p:nvPr/>
        </p:nvSpPr>
        <p:spPr>
          <a:xfrm>
            <a:off x="427640" y="1017000"/>
            <a:ext cx="7312360" cy="54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A simple grid world problem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3F3CE-F867-45F2-8979-0B01983D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204182"/>
            <a:ext cx="3620193" cy="2233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38EB4C-A790-4067-B777-69D15D9DA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04"/>
          <a:stretch/>
        </p:blipFill>
        <p:spPr>
          <a:xfrm>
            <a:off x="4556785" y="2493000"/>
            <a:ext cx="4392000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98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1B3AA6-3C10-493B-ACC1-13FA09B4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0ACB1BE-E558-43B8-9D56-C8A2F611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239D434A-5B10-4AAC-B87A-6B798530816B}"/>
              </a:ext>
            </a:extLst>
          </p:cNvPr>
          <p:cNvSpPr txBox="1">
            <a:spLocks/>
          </p:cNvSpPr>
          <p:nvPr/>
        </p:nvSpPr>
        <p:spPr>
          <a:xfrm>
            <a:off x="427640" y="1017000"/>
            <a:ext cx="7312360" cy="54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Racetrack domain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0F82B7-7F24-41CE-9D6A-C9ADF9922EF4}"/>
              </a:ext>
            </a:extLst>
          </p:cNvPr>
          <p:cNvGrpSpPr/>
          <p:nvPr/>
        </p:nvGrpSpPr>
        <p:grpSpPr>
          <a:xfrm>
            <a:off x="247371" y="3808533"/>
            <a:ext cx="4215113" cy="2020328"/>
            <a:chOff x="180000" y="1917000"/>
            <a:chExt cx="4215113" cy="20203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06444DC-E0CE-4BE9-BEFF-6F888CA23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000" y="1917000"/>
              <a:ext cx="4215113" cy="20203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D11695-99AA-4956-B646-55D0DCB2FC78}"/>
                </a:ext>
              </a:extLst>
            </p:cNvPr>
            <p:cNvSpPr/>
            <p:nvPr/>
          </p:nvSpPr>
          <p:spPr>
            <a:xfrm>
              <a:off x="756000" y="2565000"/>
              <a:ext cx="3024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660BE1-F0C9-4880-9E25-76E46B10CB16}"/>
              </a:ext>
            </a:extLst>
          </p:cNvPr>
          <p:cNvGrpSpPr/>
          <p:nvPr/>
        </p:nvGrpSpPr>
        <p:grpSpPr>
          <a:xfrm>
            <a:off x="4670922" y="3808533"/>
            <a:ext cx="4352663" cy="2277875"/>
            <a:chOff x="4611337" y="2421000"/>
            <a:chExt cx="4352663" cy="22778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0D5BD1D-A3F8-46C8-B247-D074095BE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1337" y="2421000"/>
              <a:ext cx="4352663" cy="2277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C99D7-51FC-43CD-961A-72312FDE037E}"/>
                </a:ext>
              </a:extLst>
            </p:cNvPr>
            <p:cNvSpPr/>
            <p:nvPr/>
          </p:nvSpPr>
          <p:spPr>
            <a:xfrm>
              <a:off x="5580000" y="3040785"/>
              <a:ext cx="2160000" cy="2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86C1BCF-2FEA-4797-AD67-E0C2B0761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00" y="1717630"/>
            <a:ext cx="2380606" cy="1755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21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115620-AEAE-4BC5-8DF3-F92EC15E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932EBB-D3BF-45AB-9A28-EEA96ACE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69AABAA-F0EE-4C5D-8535-991E16447F0E}"/>
              </a:ext>
            </a:extLst>
          </p:cNvPr>
          <p:cNvSpPr txBox="1">
            <a:spLocks/>
          </p:cNvSpPr>
          <p:nvPr/>
        </p:nvSpPr>
        <p:spPr>
          <a:xfrm>
            <a:off x="427640" y="1017000"/>
            <a:ext cx="7312360" cy="54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Sailing domain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150424-177C-45B1-A058-1D19C439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56" y="1657618"/>
            <a:ext cx="5508000" cy="206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655BC6-952B-459B-B9BC-B14C3947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09" y="3830716"/>
            <a:ext cx="3465975" cy="2194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20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7FF5C6-C499-4BC9-98EF-3D3FFAE8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6A1C69-CD49-4378-976C-F2DBD687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82C25B-CA41-4C3B-ACD4-8E3BDB81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05" y="1691218"/>
            <a:ext cx="5266984" cy="386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内容占位符 1">
            <a:extLst>
              <a:ext uri="{FF2B5EF4-FFF2-40B4-BE49-F238E27FC236}">
                <a16:creationId xmlns:a16="http://schemas.microsoft.com/office/drawing/2014/main" id="{ADD6319C-C650-460B-9950-427FD7B61076}"/>
              </a:ext>
            </a:extLst>
          </p:cNvPr>
          <p:cNvSpPr txBox="1">
            <a:spLocks/>
          </p:cNvSpPr>
          <p:nvPr/>
        </p:nvSpPr>
        <p:spPr>
          <a:xfrm>
            <a:off x="427640" y="1017000"/>
            <a:ext cx="7312360" cy="54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Triangle-</a:t>
            </a:r>
            <a:r>
              <a:rPr lang="en-US" altLang="zh-CN" dirty="0" err="1"/>
              <a:t>tireworld</a:t>
            </a:r>
            <a:r>
              <a:rPr lang="en-US" altLang="zh-CN" dirty="0"/>
              <a:t> domain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7B8D75-7314-4AB7-9C41-7451F876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84" y="2277000"/>
            <a:ext cx="2984863" cy="1930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20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2000" y="2565000"/>
            <a:ext cx="705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002060"/>
                </a:solidFill>
              </a:rPr>
              <a:t>Thanks!</a:t>
            </a:r>
            <a:endParaRPr lang="zh-CN" altLang="en-US" sz="8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4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524000" y="6414437"/>
            <a:ext cx="1090464" cy="365125"/>
          </a:xfrm>
        </p:spPr>
        <p:txBody>
          <a:bodyPr/>
          <a:lstStyle/>
          <a:p>
            <a:fld id="{9FA58561-05A4-40D3-A31C-9733A70CBBB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0000" y="261000"/>
            <a:ext cx="9288000" cy="634082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40000" y="895082"/>
            <a:ext cx="8259160" cy="541391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 err="1"/>
              <a:t>Shlomo</a:t>
            </a:r>
            <a:r>
              <a:rPr lang="en-US" altLang="zh-CN" dirty="0"/>
              <a:t> </a:t>
            </a:r>
            <a:r>
              <a:rPr lang="en-US" altLang="zh-CN" dirty="0" err="1"/>
              <a:t>Zilberstein</a:t>
            </a:r>
            <a:endParaRPr lang="en-US" altLang="zh-CN" dirty="0"/>
          </a:p>
          <a:p>
            <a:pPr lvl="1"/>
            <a:r>
              <a:rPr lang="en-US" altLang="zh-CN" dirty="0"/>
              <a:t>Professor of Computer Science, University of Massachusetts Amherst</a:t>
            </a:r>
          </a:p>
          <a:p>
            <a:pPr lvl="1"/>
            <a:r>
              <a:rPr lang="zh-CN" altLang="en-US" dirty="0"/>
              <a:t>马萨诸塞大学安姆斯特分校（麻省大学阿默斯特分校）</a:t>
            </a:r>
            <a:endParaRPr lang="en-US" altLang="zh-CN" dirty="0"/>
          </a:p>
          <a:p>
            <a:pPr lvl="1"/>
            <a:r>
              <a:rPr lang="en-US" altLang="zh-CN" i="1" dirty="0"/>
              <a:t>LAO∗: A heuristic search algorithm that finds solutions with loops</a:t>
            </a:r>
          </a:p>
          <a:p>
            <a:pPr lvl="1"/>
            <a:r>
              <a:rPr lang="en-US" altLang="zh-CN" i="1" dirty="0">
                <a:hlinkClick r:id="rId2"/>
              </a:rPr>
              <a:t>https://scholar.google.com/citations?hl=zh-CN&amp;user=q_n7d6EAAAAJ</a:t>
            </a:r>
            <a:endParaRPr lang="en-US" altLang="zh-CN" i="1" dirty="0"/>
          </a:p>
          <a:p>
            <a:r>
              <a:rPr lang="en-US" altLang="zh-CN" dirty="0"/>
              <a:t>Luis Pineda</a:t>
            </a:r>
          </a:p>
          <a:p>
            <a:pPr lvl="1"/>
            <a:r>
              <a:rPr lang="en-US" altLang="zh-CN" dirty="0"/>
              <a:t>Source code: https://github.com/luisenp/mdp-lib/tree/vaaai17.2</a:t>
            </a:r>
          </a:p>
          <a:p>
            <a:pPr lvl="1"/>
            <a:r>
              <a:rPr lang="en-US" altLang="zh-CN" i="1" dirty="0">
                <a:hlinkClick r:id="rId3"/>
              </a:rPr>
              <a:t>https://scholar.google.com/citations?hl=zh-CN&amp;user=rebEn8oAAAAJ&amp;view_op=list_works&amp;sortby=pubdate</a:t>
            </a:r>
            <a:endParaRPr lang="en-US" altLang="zh-CN" i="1" dirty="0"/>
          </a:p>
          <a:p>
            <a:endParaRPr lang="en-US" altLang="zh-CN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02920A-E791-4A00-8971-D41E8D512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000" y="839563"/>
            <a:ext cx="1584000" cy="15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0A09EC-0562-42BD-824D-5C4F1956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7754BF1-7547-4FCD-9AE8-72B7BF67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5092D7E-9055-46E1-8760-62CF83DEB787}"/>
              </a:ext>
            </a:extLst>
          </p:cNvPr>
          <p:cNvSpPr txBox="1">
            <a:spLocks/>
          </p:cNvSpPr>
          <p:nvPr/>
        </p:nvSpPr>
        <p:spPr>
          <a:xfrm>
            <a:off x="427640" y="1017000"/>
            <a:ext cx="7456360" cy="4356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State of the art methods:</a:t>
            </a:r>
          </a:p>
          <a:p>
            <a:pPr lvl="1"/>
            <a:r>
              <a:rPr lang="en-US" altLang="zh-CN" dirty="0"/>
              <a:t>Limit problem states size</a:t>
            </a:r>
          </a:p>
          <a:p>
            <a:pPr lvl="1"/>
            <a:r>
              <a:rPr lang="en-US" altLang="zh-CN" dirty="0"/>
              <a:t>Distance : number of actions, probability etc.</a:t>
            </a:r>
          </a:p>
          <a:p>
            <a:r>
              <a:rPr lang="en-US" altLang="zh-CN" dirty="0"/>
              <a:t>FLARES: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Label states solved or not</a:t>
            </a:r>
          </a:p>
          <a:p>
            <a:pPr lvl="1"/>
            <a:r>
              <a:rPr lang="en-US" altLang="zh-CN" dirty="0"/>
              <a:t>the set of states that can be accounted for during planning is unrestricted</a:t>
            </a:r>
          </a:p>
        </p:txBody>
      </p:sp>
    </p:spTree>
    <p:extLst>
      <p:ext uri="{BB962C8B-B14F-4D97-AF65-F5344CB8AC3E}">
        <p14:creationId xmlns:p14="http://schemas.microsoft.com/office/powerpoint/2010/main" val="41584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AF717E-C62E-4345-85A7-A8DB60CB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97FAB8-D6BC-4190-9E1F-C869EADA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D1732C7-4E3A-4854-9E02-B49F7DFF7544}"/>
              </a:ext>
            </a:extLst>
          </p:cNvPr>
          <p:cNvSpPr txBox="1">
            <a:spLocks/>
          </p:cNvSpPr>
          <p:nvPr/>
        </p:nvSpPr>
        <p:spPr>
          <a:xfrm>
            <a:off x="427640" y="1017000"/>
            <a:ext cx="8259160" cy="5004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State-space reduction </a:t>
            </a:r>
            <a:r>
              <a:rPr lang="en-US" altLang="zh-CN" dirty="0"/>
              <a:t>besides determinization </a:t>
            </a:r>
          </a:p>
          <a:p>
            <a:r>
              <a:rPr lang="en-US" altLang="zh-CN" dirty="0" err="1"/>
              <a:t>SSiPP</a:t>
            </a:r>
            <a:endParaRPr lang="en-US" altLang="zh-CN" dirty="0"/>
          </a:p>
          <a:p>
            <a:pPr lvl="1"/>
            <a:r>
              <a:rPr lang="en-US" altLang="zh-CN" dirty="0"/>
              <a:t>Reduced problem containing states reachable at most t actions, t is a param</a:t>
            </a:r>
          </a:p>
          <a:p>
            <a:pPr lvl="1"/>
            <a:r>
              <a:rPr lang="en-US" altLang="zh-CN" dirty="0"/>
              <a:t>Reduced problem can be solved by MDP planner</a:t>
            </a:r>
          </a:p>
          <a:p>
            <a:pPr lvl="1"/>
            <a:r>
              <a:rPr lang="en-US" altLang="zh-CN" i="1" dirty="0" err="1"/>
              <a:t>Trevizan</a:t>
            </a:r>
            <a:r>
              <a:rPr lang="en-US" altLang="zh-CN" i="1" dirty="0"/>
              <a:t> and Veloso 2014</a:t>
            </a:r>
          </a:p>
          <a:p>
            <a:r>
              <a:rPr lang="en-US" altLang="zh-CN" dirty="0"/>
              <a:t>HDP(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Heuristic Search / Dynamic Programming</a:t>
            </a:r>
          </a:p>
          <a:p>
            <a:pPr lvl="1"/>
            <a:r>
              <a:rPr lang="en-US" altLang="zh-CN" dirty="0"/>
              <a:t>i: a measure of reachability</a:t>
            </a:r>
          </a:p>
          <a:p>
            <a:pPr lvl="1"/>
            <a:r>
              <a:rPr lang="en-US" altLang="zh-CN" dirty="0"/>
              <a:t>J: a measure of re-planning</a:t>
            </a:r>
          </a:p>
          <a:p>
            <a:pPr lvl="1"/>
            <a:r>
              <a:rPr lang="en-US" altLang="zh-CN" i="1" dirty="0" err="1"/>
              <a:t>Bonet</a:t>
            </a:r>
            <a:r>
              <a:rPr lang="en-US" altLang="zh-CN" i="1" dirty="0"/>
              <a:t> and </a:t>
            </a:r>
            <a:r>
              <a:rPr lang="en-US" altLang="zh-CN" i="1" dirty="0" err="1"/>
              <a:t>Geffner</a:t>
            </a:r>
            <a:r>
              <a:rPr lang="en-US" altLang="zh-CN" i="1" dirty="0"/>
              <a:t> 2003a</a:t>
            </a:r>
          </a:p>
        </p:txBody>
      </p:sp>
    </p:spTree>
    <p:extLst>
      <p:ext uri="{BB962C8B-B14F-4D97-AF65-F5344CB8AC3E}">
        <p14:creationId xmlns:p14="http://schemas.microsoft.com/office/powerpoint/2010/main" val="337006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C1A91A-6F98-4B70-8E73-6467C797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C28CF9-3A5E-436A-AD48-6B93BF91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114193-7ADB-4DCB-A0F8-EC9B4E1E2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t="20097" r="-158" b="631"/>
          <a:stretch/>
        </p:blipFill>
        <p:spPr>
          <a:xfrm>
            <a:off x="612000" y="1351192"/>
            <a:ext cx="8165343" cy="1755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3E322F88-F10A-4BED-98E7-F1B1855F0D54}"/>
              </a:ext>
            </a:extLst>
          </p:cNvPr>
          <p:cNvSpPr txBox="1">
            <a:spLocks/>
          </p:cNvSpPr>
          <p:nvPr/>
        </p:nvSpPr>
        <p:spPr>
          <a:xfrm>
            <a:off x="427640" y="895082"/>
            <a:ext cx="8259160" cy="51791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SSP</a:t>
            </a:r>
          </a:p>
          <a:p>
            <a:endParaRPr lang="en-US" altLang="zh-CN" i="1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8F0630CF-4FE6-4895-9EB5-1B8EA9AC2945}"/>
              </a:ext>
            </a:extLst>
          </p:cNvPr>
          <p:cNvSpPr txBox="1">
            <a:spLocks/>
          </p:cNvSpPr>
          <p:nvPr/>
        </p:nvSpPr>
        <p:spPr>
          <a:xfrm>
            <a:off x="565091" y="3492723"/>
            <a:ext cx="8259160" cy="51791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residual error</a:t>
            </a:r>
            <a:endParaRPr lang="en-US" altLang="zh-CN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FFFE3-7C9D-4057-9099-4FC8BCE92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87" y="4432810"/>
            <a:ext cx="308610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A45E55FA-6C10-4DD9-8BCC-2DE7CD386AF1}"/>
              </a:ext>
            </a:extLst>
          </p:cNvPr>
          <p:cNvSpPr txBox="1">
            <a:spLocks/>
          </p:cNvSpPr>
          <p:nvPr/>
        </p:nvSpPr>
        <p:spPr>
          <a:xfrm>
            <a:off x="612000" y="4725000"/>
            <a:ext cx="8259160" cy="51791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800" b="0">
                <a:solidFill>
                  <a:srgbClr val="002060"/>
                </a:solidFill>
                <a:ea typeface="黑体" panose="02010609060101010101" pitchFamily="49" charset="-122"/>
              </a:defRPr>
            </a:lvl1pPr>
            <a:lvl2pPr marL="800100" lvl="1" indent="-342900"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  <a:defRPr sz="2400" b="0">
                <a:solidFill>
                  <a:srgbClr val="002060"/>
                </a:solidFill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Ø"/>
              <a:defRPr sz="22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Tx/>
              <a:buSzPct val="50000"/>
              <a:buFont typeface="Wingdings" panose="05000000000000000000" pitchFamily="2" charset="2"/>
              <a:buChar char="n"/>
              <a:defRPr sz="2000" b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altLang="zh-CN" dirty="0"/>
              <a:t>a trial</a:t>
            </a:r>
            <a:endParaRPr lang="en-US" altLang="zh-CN" i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37D433-54DE-4C52-A945-811714CF7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000" y="5310694"/>
            <a:ext cx="5251575" cy="75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8B4480-C7B0-4C82-B915-B0C7DB5B2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55" y="4046406"/>
            <a:ext cx="414337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B10501-992D-478D-AB33-E8BC73CA3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580" y="3624887"/>
            <a:ext cx="4608000" cy="600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2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B5055B-F1F3-40A3-9E99-9B7A11BD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81D6C1-5C5D-4435-86E9-6A2A3E1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FLARES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9DAB8C-73E5-4BD4-B876-C7212C8D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1197000"/>
            <a:ext cx="5433073" cy="477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720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B5055B-F1F3-40A3-9E99-9B7A11BD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81D6C1-5C5D-4435-86E9-6A2A3E1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 Check Solved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51C64D-5858-4514-83B2-5ABEDA1E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00" y="983788"/>
            <a:ext cx="3773430" cy="554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1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B5055B-F1F3-40A3-9E99-9B7A11BD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81D6C1-5C5D-4435-86E9-6A2A3E1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LRTDP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C82093-CD96-4A3D-9E9F-EF080010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46" y="895082"/>
            <a:ext cx="6813507" cy="535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133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B5055B-F1F3-40A3-9E99-9B7A11BD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8561-05A4-40D3-A31C-9733A70CBBB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81D6C1-5C5D-4435-86E9-6A2A3E1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LRTDP Check solved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120EFF-48A3-4E2B-B982-F0DCAD5C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71" y="981000"/>
            <a:ext cx="6089258" cy="5126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6337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-Intro.pptx" id="{993D5D43-C25B-4DF0-B863-B30DF30A0F31}" vid="{367AEB5B-DAB3-4A81-B696-2FC890E841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253</Words>
  <Application>Microsoft Office PowerPoint</Application>
  <PresentationFormat>全屏显示(4:3)</PresentationFormat>
  <Paragraphs>60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Arial</vt:lpstr>
      <vt:lpstr>Calibri</vt:lpstr>
      <vt:lpstr>Times New Roman</vt:lpstr>
      <vt:lpstr>Wingdings</vt:lpstr>
      <vt:lpstr>1_Office 主题​​</vt:lpstr>
      <vt:lpstr>Fast SSP Solvers Using Short-Sighted Labeling 使用短视标记的快速随机最短路径求解器</vt:lpstr>
      <vt:lpstr>Background</vt:lpstr>
      <vt:lpstr>Abstract</vt:lpstr>
      <vt:lpstr>Related Work</vt:lpstr>
      <vt:lpstr>SSPs</vt:lpstr>
      <vt:lpstr>FLARES</vt:lpstr>
      <vt:lpstr>DL Check Solved</vt:lpstr>
      <vt:lpstr>LRTDP</vt:lpstr>
      <vt:lpstr>LRTDP Check solved</vt:lpstr>
      <vt:lpstr>Experiments</vt:lpstr>
      <vt:lpstr>Experiments</vt:lpstr>
      <vt:lpstr>Experiments</vt:lpstr>
      <vt:lpstr>Experiments</vt:lpstr>
      <vt:lpstr>PowerPoint 演示文稿</vt:lpstr>
    </vt:vector>
  </TitlesOfParts>
  <Company>GDUT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zhangwenzhi</dc:creator>
  <cp:lastModifiedBy>tianwa wang</cp:lastModifiedBy>
  <cp:revision>918</cp:revision>
  <dcterms:created xsi:type="dcterms:W3CDTF">2013-12-03T07:36:00Z</dcterms:created>
  <dcterms:modified xsi:type="dcterms:W3CDTF">2019-04-08T02:05:49Z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