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7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510ED6B-C12D-46DF-BC49-FD2FA51FB7FA}" type="datetimeFigureOut">
              <a:rPr lang="zh-CN" altLang="en-US" smtClean="0"/>
              <a:t>2018/3/25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3AD7A-5DEA-45B0-B624-371FF0FF62B2}"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55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510ED6B-C12D-46DF-BC49-FD2FA51FB7FA}" type="datetimeFigureOut">
              <a:rPr lang="zh-CN" altLang="en-US" smtClean="0"/>
              <a:t>2018/3/25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3AD7A-5DEA-45B0-B624-371FF0FF62B2}" type="slidenum">
              <a:rPr lang="zh-CN" altLang="en-US" smtClean="0"/>
              <a:t>‹#›</a:t>
            </a:fld>
            <a:endParaRPr lang="zh-CN" altLang="en-US"/>
          </a:p>
        </p:txBody>
      </p:sp>
    </p:spTree>
    <p:extLst>
      <p:ext uri="{BB962C8B-B14F-4D97-AF65-F5344CB8AC3E}">
        <p14:creationId xmlns:p14="http://schemas.microsoft.com/office/powerpoint/2010/main" val="3945739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510ED6B-C12D-46DF-BC49-FD2FA51FB7FA}" type="datetimeFigureOut">
              <a:rPr lang="zh-CN" altLang="en-US" smtClean="0"/>
              <a:t>2018/3/25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3AD7A-5DEA-45B0-B624-371FF0FF62B2}" type="slidenum">
              <a:rPr lang="zh-CN" altLang="en-US" smtClean="0"/>
              <a:t>‹#›</a:t>
            </a:fld>
            <a:endParaRPr lang="zh-CN" altLang="en-US"/>
          </a:p>
        </p:txBody>
      </p:sp>
    </p:spTree>
    <p:extLst>
      <p:ext uri="{BB962C8B-B14F-4D97-AF65-F5344CB8AC3E}">
        <p14:creationId xmlns:p14="http://schemas.microsoft.com/office/powerpoint/2010/main" val="1244458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510ED6B-C12D-46DF-BC49-FD2FA51FB7FA}" type="datetimeFigureOut">
              <a:rPr lang="zh-CN" altLang="en-US" smtClean="0"/>
              <a:t>2018/3/25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3AD7A-5DEA-45B0-B624-371FF0FF62B2}" type="slidenum">
              <a:rPr lang="zh-CN" altLang="en-US" smtClean="0"/>
              <a:t>‹#›</a:t>
            </a:fld>
            <a:endParaRPr lang="zh-CN" altLang="en-US"/>
          </a:p>
        </p:txBody>
      </p:sp>
    </p:spTree>
    <p:extLst>
      <p:ext uri="{BB962C8B-B14F-4D97-AF65-F5344CB8AC3E}">
        <p14:creationId xmlns:p14="http://schemas.microsoft.com/office/powerpoint/2010/main" val="4258099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510ED6B-C12D-46DF-BC49-FD2FA51FB7FA}" type="datetimeFigureOut">
              <a:rPr lang="zh-CN" altLang="en-US" smtClean="0"/>
              <a:t>2018/3/25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E43AD7A-5DEA-45B0-B624-371FF0FF62B2}"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9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510ED6B-C12D-46DF-BC49-FD2FA51FB7FA}" type="datetimeFigureOut">
              <a:rPr lang="zh-CN" altLang="en-US" smtClean="0"/>
              <a:t>2018/3/25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3AD7A-5DEA-45B0-B624-371FF0FF62B2}" type="slidenum">
              <a:rPr lang="zh-CN" altLang="en-US" smtClean="0"/>
              <a:t>‹#›</a:t>
            </a:fld>
            <a:endParaRPr lang="zh-CN" altLang="en-US"/>
          </a:p>
        </p:txBody>
      </p:sp>
    </p:spTree>
    <p:extLst>
      <p:ext uri="{BB962C8B-B14F-4D97-AF65-F5344CB8AC3E}">
        <p14:creationId xmlns:p14="http://schemas.microsoft.com/office/powerpoint/2010/main" val="1886683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510ED6B-C12D-46DF-BC49-FD2FA51FB7FA}" type="datetimeFigureOut">
              <a:rPr lang="zh-CN" altLang="en-US" smtClean="0"/>
              <a:t>2018/3/25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E43AD7A-5DEA-45B0-B624-371FF0FF62B2}" type="slidenum">
              <a:rPr lang="zh-CN" altLang="en-US" smtClean="0"/>
              <a:t>‹#›</a:t>
            </a:fld>
            <a:endParaRPr lang="zh-CN" altLang="en-US"/>
          </a:p>
        </p:txBody>
      </p:sp>
    </p:spTree>
    <p:extLst>
      <p:ext uri="{BB962C8B-B14F-4D97-AF65-F5344CB8AC3E}">
        <p14:creationId xmlns:p14="http://schemas.microsoft.com/office/powerpoint/2010/main" val="159300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510ED6B-C12D-46DF-BC49-FD2FA51FB7FA}" type="datetimeFigureOut">
              <a:rPr lang="zh-CN" altLang="en-US" smtClean="0"/>
              <a:t>2018/3/25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E43AD7A-5DEA-45B0-B624-371FF0FF62B2}" type="slidenum">
              <a:rPr lang="zh-CN" altLang="en-US" smtClean="0"/>
              <a:t>‹#›</a:t>
            </a:fld>
            <a:endParaRPr lang="zh-CN" altLang="en-US"/>
          </a:p>
        </p:txBody>
      </p:sp>
    </p:spTree>
    <p:extLst>
      <p:ext uri="{BB962C8B-B14F-4D97-AF65-F5344CB8AC3E}">
        <p14:creationId xmlns:p14="http://schemas.microsoft.com/office/powerpoint/2010/main" val="2672288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510ED6B-C12D-46DF-BC49-FD2FA51FB7FA}" type="datetimeFigureOut">
              <a:rPr lang="zh-CN" altLang="en-US" smtClean="0"/>
              <a:t>2018/3/25</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E43AD7A-5DEA-45B0-B624-371FF0FF62B2}" type="slidenum">
              <a:rPr lang="zh-CN" altLang="en-US" smtClean="0"/>
              <a:t>‹#›</a:t>
            </a:fld>
            <a:endParaRPr lang="zh-CN" altLang="en-US"/>
          </a:p>
        </p:txBody>
      </p:sp>
    </p:spTree>
    <p:extLst>
      <p:ext uri="{BB962C8B-B14F-4D97-AF65-F5344CB8AC3E}">
        <p14:creationId xmlns:p14="http://schemas.microsoft.com/office/powerpoint/2010/main" val="60538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510ED6B-C12D-46DF-BC49-FD2FA51FB7FA}" type="datetimeFigureOut">
              <a:rPr lang="zh-CN" altLang="en-US" smtClean="0"/>
              <a:t>2018/3/25</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43AD7A-5DEA-45B0-B624-371FF0FF62B2}" type="slidenum">
              <a:rPr lang="zh-CN" altLang="en-US" smtClean="0"/>
              <a:t>‹#›</a:t>
            </a:fld>
            <a:endParaRPr lang="zh-CN" altLang="en-US"/>
          </a:p>
        </p:txBody>
      </p:sp>
    </p:spTree>
    <p:extLst>
      <p:ext uri="{BB962C8B-B14F-4D97-AF65-F5344CB8AC3E}">
        <p14:creationId xmlns:p14="http://schemas.microsoft.com/office/powerpoint/2010/main" val="284692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A510ED6B-C12D-46DF-BC49-FD2FA51FB7FA}" type="datetimeFigureOut">
              <a:rPr lang="zh-CN" altLang="en-US" smtClean="0"/>
              <a:t>2018/3/25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E43AD7A-5DEA-45B0-B624-371FF0FF62B2}" type="slidenum">
              <a:rPr lang="zh-CN" altLang="en-US" smtClean="0"/>
              <a:t>‹#›</a:t>
            </a:fld>
            <a:endParaRPr lang="zh-CN" altLang="en-US"/>
          </a:p>
        </p:txBody>
      </p:sp>
    </p:spTree>
    <p:extLst>
      <p:ext uri="{BB962C8B-B14F-4D97-AF65-F5344CB8AC3E}">
        <p14:creationId xmlns:p14="http://schemas.microsoft.com/office/powerpoint/2010/main" val="1954649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510ED6B-C12D-46DF-BC49-FD2FA51FB7FA}" type="datetimeFigureOut">
              <a:rPr lang="zh-CN" altLang="en-US" smtClean="0"/>
              <a:t>2018/3/25</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43AD7A-5DEA-45B0-B624-371FF0FF62B2}"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979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7280" y="758952"/>
            <a:ext cx="10312400" cy="3566160"/>
          </a:xfrm>
        </p:spPr>
        <p:txBody>
          <a:bodyPr>
            <a:normAutofit/>
          </a:bodyPr>
          <a:lstStyle/>
          <a:p>
            <a:r>
              <a:rPr lang="en-US" altLang="zh-CN" sz="4400" b="1" dirty="0">
                <a:latin typeface="Times New Roman" panose="02020603050405020304" pitchFamily="18" charset="0"/>
                <a:cs typeface="Times New Roman" panose="02020603050405020304" pitchFamily="18" charset="0"/>
              </a:rPr>
              <a:t>Unifying the Causal Graph and Additive Heuristics</a:t>
            </a:r>
            <a:br>
              <a:rPr lang="en-US" altLang="zh-CN" sz="4400" dirty="0">
                <a:latin typeface="Times New Roman" panose="02020603050405020304" pitchFamily="18" charset="0"/>
                <a:cs typeface="Times New Roman" panose="02020603050405020304" pitchFamily="18" charset="0"/>
              </a:rPr>
            </a:br>
            <a:r>
              <a:rPr lang="zh-CN" altLang="en-US" sz="4000" b="1" dirty="0"/>
              <a:t>因果图和加法启发式的集成</a:t>
            </a:r>
            <a:endParaRPr lang="zh-CN" altLang="en-US" sz="4400"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8056880" y="5227638"/>
            <a:ext cx="3190240" cy="909002"/>
          </a:xfrm>
        </p:spPr>
        <p:txBody>
          <a:bodyPr>
            <a:normAutofit fontScale="92500"/>
          </a:bodyPr>
          <a:lstStyle/>
          <a:p>
            <a:r>
              <a:rPr lang="zh-CN" altLang="en-US" dirty="0"/>
              <a:t>报告人：郭海峰</a:t>
            </a:r>
            <a:endParaRPr lang="en-US" altLang="zh-CN" dirty="0"/>
          </a:p>
          <a:p>
            <a:r>
              <a:rPr lang="zh-CN" altLang="en-US" dirty="0"/>
              <a:t>报告时间：</a:t>
            </a:r>
            <a:r>
              <a:rPr lang="en-US" altLang="zh-CN" dirty="0"/>
              <a:t>20180326</a:t>
            </a:r>
            <a:endParaRPr lang="zh-CN" altLang="en-US" dirty="0"/>
          </a:p>
        </p:txBody>
      </p:sp>
    </p:spTree>
    <p:extLst>
      <p:ext uri="{BB962C8B-B14F-4D97-AF65-F5344CB8AC3E}">
        <p14:creationId xmlns:p14="http://schemas.microsoft.com/office/powerpoint/2010/main" val="2066616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Experiments</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56D4E932-28D7-4160-9435-AC53C2B2D35B}"/>
              </a:ext>
            </a:extLst>
          </p:cNvPr>
          <p:cNvSpPr/>
          <p:nvPr/>
        </p:nvSpPr>
        <p:spPr>
          <a:xfrm>
            <a:off x="1097280" y="1845206"/>
            <a:ext cx="6096000" cy="369332"/>
          </a:xfrm>
          <a:prstGeom prst="rect">
            <a:avLst/>
          </a:prstGeom>
        </p:spPr>
        <p:txBody>
          <a:bodyPr>
            <a:spAutoFit/>
          </a:bodyPr>
          <a:lstStyle/>
          <a:p>
            <a:r>
              <a:rPr lang="en-US" altLang="zh-CN" b="1" dirty="0">
                <a:solidFill>
                  <a:srgbClr val="0F0779"/>
                </a:solidFill>
                <a:latin typeface="Times New Roman" panose="02020603050405020304" pitchFamily="18" charset="0"/>
                <a:cs typeface="Times New Roman" panose="02020603050405020304" pitchFamily="18" charset="0"/>
              </a:rPr>
              <a:t>First Experiment</a:t>
            </a:r>
            <a:r>
              <a:rPr lang="en-US" altLang="zh-CN" dirty="0">
                <a:solidFill>
                  <a:srgbClr val="0F0779"/>
                </a:solidFill>
                <a:latin typeface="Times New Roman" panose="02020603050405020304" pitchFamily="18" charset="0"/>
                <a:cs typeface="Times New Roman" panose="02020603050405020304" pitchFamily="18" charset="0"/>
              </a:rPr>
              <a:t> </a:t>
            </a:r>
            <a:endParaRPr lang="zh-CN" altLang="en-US" dirty="0">
              <a:solidFill>
                <a:srgbClr val="0F0779"/>
              </a:solidFill>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1E6633E4-EF6A-48D8-8D57-5D4A838C4A6B}"/>
              </a:ext>
            </a:extLst>
          </p:cNvPr>
          <p:cNvPicPr>
            <a:picLocks noChangeAspect="1"/>
          </p:cNvPicPr>
          <p:nvPr/>
        </p:nvPicPr>
        <p:blipFill>
          <a:blip r:embed="rId2"/>
          <a:stretch>
            <a:fillRect/>
          </a:stretch>
        </p:blipFill>
        <p:spPr>
          <a:xfrm>
            <a:off x="1097280" y="2121924"/>
            <a:ext cx="4433508" cy="4200165"/>
          </a:xfrm>
          <a:prstGeom prst="rect">
            <a:avLst/>
          </a:prstGeom>
        </p:spPr>
      </p:pic>
      <p:pic>
        <p:nvPicPr>
          <p:cNvPr id="8" name="图片 7">
            <a:extLst>
              <a:ext uri="{FF2B5EF4-FFF2-40B4-BE49-F238E27FC236}">
                <a16:creationId xmlns:a16="http://schemas.microsoft.com/office/drawing/2014/main" id="{87759987-B9CB-4CA6-BE18-1BE8D61B1820}"/>
              </a:ext>
            </a:extLst>
          </p:cNvPr>
          <p:cNvPicPr>
            <a:picLocks noChangeAspect="1"/>
          </p:cNvPicPr>
          <p:nvPr/>
        </p:nvPicPr>
        <p:blipFill>
          <a:blip r:embed="rId3"/>
          <a:stretch>
            <a:fillRect/>
          </a:stretch>
        </p:blipFill>
        <p:spPr>
          <a:xfrm>
            <a:off x="6096000" y="1971284"/>
            <a:ext cx="5457270" cy="4306858"/>
          </a:xfrm>
          <a:prstGeom prst="rect">
            <a:avLst/>
          </a:prstGeom>
        </p:spPr>
      </p:pic>
    </p:spTree>
    <p:extLst>
      <p:ext uri="{BB962C8B-B14F-4D97-AF65-F5344CB8AC3E}">
        <p14:creationId xmlns:p14="http://schemas.microsoft.com/office/powerpoint/2010/main" val="1757748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04358"/>
            <a:ext cx="10058400" cy="1450757"/>
          </a:xfrm>
        </p:spPr>
        <p:txBody>
          <a:bodyPr>
            <a:normAutofit/>
          </a:bodyPr>
          <a:lstStyle/>
          <a:p>
            <a:r>
              <a:rPr lang="en-US" altLang="zh-CN" sz="4000" b="1" dirty="0">
                <a:latin typeface="Times New Roman" panose="02020603050405020304" pitchFamily="18" charset="0"/>
                <a:cs typeface="Times New Roman" panose="02020603050405020304" pitchFamily="18" charset="0"/>
              </a:rPr>
              <a:t>Experiments</a:t>
            </a:r>
            <a:r>
              <a:rPr lang="en-US" altLang="zh-CN" sz="4000" dirty="0">
                <a:latin typeface="Times New Roman" panose="02020603050405020304" pitchFamily="18" charset="0"/>
                <a:cs typeface="Times New Roman" panose="02020603050405020304" pitchFamily="18" charset="0"/>
              </a:rPr>
              <a:t> </a:t>
            </a:r>
            <a:endParaRPr lang="zh-CN" altLang="en-US" sz="40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56D4E932-28D7-4160-9435-AC53C2B2D35B}"/>
              </a:ext>
            </a:extLst>
          </p:cNvPr>
          <p:cNvSpPr/>
          <p:nvPr/>
        </p:nvSpPr>
        <p:spPr>
          <a:xfrm>
            <a:off x="8114" y="1736307"/>
            <a:ext cx="6096000" cy="830997"/>
          </a:xfrm>
          <a:prstGeom prst="rect">
            <a:avLst/>
          </a:prstGeom>
        </p:spPr>
        <p:txBody>
          <a:bodyPr>
            <a:spAutoFit/>
          </a:bodyPr>
          <a:lstStyle/>
          <a:p>
            <a:r>
              <a:rPr lang="en-US" altLang="zh-CN" sz="2400" b="1" dirty="0">
                <a:solidFill>
                  <a:srgbClr val="0F0779"/>
                </a:solidFill>
                <a:latin typeface="Times New Roman" panose="02020603050405020304" pitchFamily="18" charset="0"/>
                <a:cs typeface="Times New Roman" panose="02020603050405020304" pitchFamily="18" charset="0"/>
              </a:rPr>
              <a:t>Second Experiment</a:t>
            </a:r>
            <a:r>
              <a:rPr lang="en-US" altLang="zh-CN" sz="2400" dirty="0">
                <a:solidFill>
                  <a:srgbClr val="0F0779"/>
                </a:solidFill>
                <a:latin typeface="Times New Roman" panose="02020603050405020304" pitchFamily="18" charset="0"/>
                <a:cs typeface="Times New Roman" panose="02020603050405020304" pitchFamily="18" charset="0"/>
              </a:rPr>
              <a:t> </a:t>
            </a:r>
            <a:br>
              <a:rPr lang="en-US" altLang="zh-CN" sz="2400" dirty="0"/>
            </a:br>
            <a:endParaRPr lang="zh-CN" altLang="en-US" sz="2400" dirty="0">
              <a:solidFill>
                <a:srgbClr val="0F0779"/>
              </a:solidFill>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5C40F9CE-8C8E-4E80-8126-5E321F25B98C}"/>
              </a:ext>
            </a:extLst>
          </p:cNvPr>
          <p:cNvPicPr>
            <a:picLocks noChangeAspect="1"/>
          </p:cNvPicPr>
          <p:nvPr/>
        </p:nvPicPr>
        <p:blipFill>
          <a:blip r:embed="rId2"/>
          <a:stretch>
            <a:fillRect/>
          </a:stretch>
        </p:blipFill>
        <p:spPr>
          <a:xfrm>
            <a:off x="7190913" y="0"/>
            <a:ext cx="4374105" cy="6323142"/>
          </a:xfrm>
          <a:prstGeom prst="rect">
            <a:avLst/>
          </a:prstGeom>
        </p:spPr>
      </p:pic>
      <p:pic>
        <p:nvPicPr>
          <p:cNvPr id="4" name="图片 3">
            <a:extLst>
              <a:ext uri="{FF2B5EF4-FFF2-40B4-BE49-F238E27FC236}">
                <a16:creationId xmlns:a16="http://schemas.microsoft.com/office/drawing/2014/main" id="{62C6C29B-451C-40A0-B15F-80D7EA1ACB76}"/>
              </a:ext>
            </a:extLst>
          </p:cNvPr>
          <p:cNvPicPr>
            <a:picLocks noChangeAspect="1"/>
          </p:cNvPicPr>
          <p:nvPr/>
        </p:nvPicPr>
        <p:blipFill>
          <a:blip r:embed="rId3"/>
          <a:stretch>
            <a:fillRect/>
          </a:stretch>
        </p:blipFill>
        <p:spPr>
          <a:xfrm>
            <a:off x="2899583" y="0"/>
            <a:ext cx="4291330" cy="6323142"/>
          </a:xfrm>
          <a:prstGeom prst="rect">
            <a:avLst/>
          </a:prstGeom>
        </p:spPr>
      </p:pic>
    </p:spTree>
    <p:extLst>
      <p:ext uri="{BB962C8B-B14F-4D97-AF65-F5344CB8AC3E}">
        <p14:creationId xmlns:p14="http://schemas.microsoft.com/office/powerpoint/2010/main" val="2071643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Discussion</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1AC94A03-FCA0-42B4-971F-FB12598CF6C8}"/>
              </a:ext>
            </a:extLst>
          </p:cNvPr>
          <p:cNvSpPr/>
          <p:nvPr/>
        </p:nvSpPr>
        <p:spPr>
          <a:xfrm>
            <a:off x="221942" y="1925026"/>
            <a:ext cx="11745157" cy="3701013"/>
          </a:xfrm>
          <a:prstGeom prst="rect">
            <a:avLst/>
          </a:prstGeom>
        </p:spPr>
        <p:txBody>
          <a:bodyPr wrap="square">
            <a:spAutoFit/>
          </a:bodyPr>
          <a:lstStyle/>
          <a:p>
            <a:r>
              <a:rPr lang="en-US" altLang="zh-CN" sz="2800" b="1" dirty="0">
                <a:solidFill>
                  <a:srgbClr val="0F0779"/>
                </a:solidFill>
                <a:latin typeface="Times New Roman" panose="02020603050405020304" pitchFamily="18" charset="0"/>
                <a:cs typeface="Times New Roman" panose="02020603050405020304" pitchFamily="18" charset="0"/>
              </a:rPr>
              <a:t>The two assumptions</a:t>
            </a:r>
          </a:p>
          <a:p>
            <a:endParaRPr lang="en-US" altLang="zh-CN" sz="2800" b="1" dirty="0">
              <a:solidFill>
                <a:srgbClr val="0F0779"/>
              </a:solidFill>
              <a:latin typeface="Times New Roman" panose="02020603050405020304" pitchFamily="18" charset="0"/>
              <a:cs typeface="Times New Roman" panose="02020603050405020304" pitchFamily="18" charset="0"/>
            </a:endParaRPr>
          </a:p>
          <a:p>
            <a:r>
              <a:rPr lang="en-US" altLang="zh-CN" sz="2800" b="1"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the contexts </a:t>
            </a:r>
            <a:r>
              <a:rPr lang="en-US" altLang="zh-CN" sz="2800" i="1" dirty="0" err="1">
                <a:solidFill>
                  <a:srgbClr val="000000"/>
                </a:solidFill>
                <a:latin typeface="Times New Roman" panose="02020603050405020304" pitchFamily="18" charset="0"/>
                <a:cs typeface="Times New Roman" panose="02020603050405020304" pitchFamily="18" charset="0"/>
              </a:rPr>
              <a:t>s</a:t>
            </a:r>
            <a:r>
              <a:rPr lang="en-US" altLang="zh-CN" sz="1050" i="1" dirty="0" err="1">
                <a:solidFill>
                  <a:srgbClr val="000000"/>
                </a:solidFill>
                <a:latin typeface="Times New Roman" panose="02020603050405020304" pitchFamily="18" charset="0"/>
                <a:cs typeface="Times New Roman" panose="02020603050405020304" pitchFamily="18" charset="0"/>
              </a:rPr>
              <a:t>i</a:t>
            </a:r>
            <a:r>
              <a:rPr lang="en-US" altLang="zh-CN" sz="1050" i="1" dirty="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for all the conditions </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1050" i="1" dirty="0">
                <a:solidFill>
                  <a:srgbClr val="000000"/>
                </a:solidFill>
                <a:latin typeface="Times New Roman" panose="02020603050405020304" pitchFamily="18" charset="0"/>
                <a:cs typeface="Times New Roman" panose="02020603050405020304" pitchFamily="18" charset="0"/>
              </a:rPr>
              <a:t>i </a:t>
            </a:r>
            <a:r>
              <a:rPr lang="en-US" altLang="zh-CN" sz="2800" dirty="0">
                <a:solidFill>
                  <a:srgbClr val="000000"/>
                </a:solidFill>
                <a:latin typeface="Times New Roman" panose="02020603050405020304" pitchFamily="18" charset="0"/>
                <a:cs typeface="Times New Roman" panose="02020603050405020304" pitchFamily="18" charset="0"/>
              </a:rPr>
              <a:t>in a rule </a:t>
            </a:r>
            <a:r>
              <a:rPr lang="en-US" altLang="zh-CN" sz="2800" i="1" dirty="0">
                <a:solidFill>
                  <a:srgbClr val="000000"/>
                </a:solidFill>
                <a:latin typeface="Times New Roman" panose="02020603050405020304" pitchFamily="18" charset="0"/>
                <a:cs typeface="Times New Roman" panose="02020603050405020304" pitchFamily="18" charset="0"/>
              </a:rPr>
              <a:t>o </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1050" i="1" dirty="0">
                <a:solidFill>
                  <a:srgbClr val="000000"/>
                </a:solidFill>
                <a:latin typeface="Times New Roman" panose="02020603050405020304" pitchFamily="18" charset="0"/>
                <a:cs typeface="Times New Roman" panose="02020603050405020304" pitchFamily="18" charset="0"/>
              </a:rPr>
              <a:t>0</a:t>
            </a:r>
            <a:r>
              <a:rPr lang="en-US" altLang="zh-CN" sz="2800" i="1" dirty="0">
                <a:solidFill>
                  <a:srgbClr val="000000"/>
                </a:solidFill>
                <a:latin typeface="Times New Roman" panose="02020603050405020304" pitchFamily="18" charset="0"/>
                <a:cs typeface="Times New Roman" panose="02020603050405020304" pitchFamily="18" charset="0"/>
              </a:rPr>
              <a:t>, x</a:t>
            </a:r>
            <a:r>
              <a:rPr lang="en-US" altLang="zh-CN" sz="1050" dirty="0">
                <a:solidFill>
                  <a:srgbClr val="000000"/>
                </a:solidFill>
                <a:latin typeface="Times New Roman" panose="02020603050405020304" pitchFamily="18" charset="0"/>
                <a:cs typeface="Times New Roman" panose="02020603050405020304" pitchFamily="18" charset="0"/>
              </a:rPr>
              <a:t>1</a:t>
            </a:r>
            <a:r>
              <a:rPr lang="en-US" altLang="zh-CN" sz="2800" i="1" dirty="0">
                <a:solidFill>
                  <a:srgbClr val="000000"/>
                </a:solidFill>
                <a:latin typeface="Times New Roman" panose="02020603050405020304" pitchFamily="18" charset="0"/>
                <a:cs typeface="Times New Roman" panose="02020603050405020304" pitchFamily="18" charset="0"/>
              </a:rPr>
              <a:t>, . . . , </a:t>
            </a:r>
            <a:r>
              <a:rPr lang="en-US" altLang="zh-CN" sz="2800" i="1" dirty="0" err="1">
                <a:solidFill>
                  <a:srgbClr val="000000"/>
                </a:solidFill>
                <a:latin typeface="Times New Roman" panose="02020603050405020304" pitchFamily="18" charset="0"/>
                <a:cs typeface="Times New Roman" panose="02020603050405020304" pitchFamily="18" charset="0"/>
              </a:rPr>
              <a:t>x</a:t>
            </a:r>
            <a:r>
              <a:rPr lang="en-US" altLang="zh-CN" sz="1050" i="1" dirty="0" err="1">
                <a:solidFill>
                  <a:srgbClr val="000000"/>
                </a:solidFill>
                <a:latin typeface="Times New Roman" panose="02020603050405020304" pitchFamily="18" charset="0"/>
                <a:cs typeface="Times New Roman" panose="02020603050405020304" pitchFamily="18" charset="0"/>
              </a:rPr>
              <a:t>n</a:t>
            </a:r>
            <a:r>
              <a:rPr lang="en-US" altLang="zh-CN" sz="1050" i="1"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 x </a:t>
            </a:r>
            <a:r>
              <a:rPr lang="en-US" altLang="zh-CN" sz="2800" dirty="0">
                <a:solidFill>
                  <a:srgbClr val="000000"/>
                </a:solidFill>
                <a:latin typeface="Times New Roman" panose="02020603050405020304" pitchFamily="18" charset="0"/>
                <a:cs typeface="Times New Roman" panose="02020603050405020304" pitchFamily="18" charset="0"/>
              </a:rPr>
              <a:t>are all the same and correspond to the state </a:t>
            </a:r>
            <a:r>
              <a:rPr lang="en-US" altLang="zh-CN" sz="2800" i="1" dirty="0">
                <a:solidFill>
                  <a:srgbClr val="000000"/>
                </a:solidFill>
                <a:latin typeface="Times New Roman" panose="02020603050405020304" pitchFamily="18" charset="0"/>
                <a:cs typeface="Times New Roman" panose="02020603050405020304" pitchFamily="18" charset="0"/>
              </a:rPr>
              <a:t>s</a:t>
            </a:r>
            <a:r>
              <a:rPr lang="en-US" altLang="zh-CN" sz="1050" i="1" dirty="0">
                <a:solidFill>
                  <a:srgbClr val="000000"/>
                </a:solidFill>
                <a:latin typeface="Times New Roman" panose="02020603050405020304" pitchFamily="18" charset="0"/>
                <a:cs typeface="Times New Roman" panose="02020603050405020304" pitchFamily="18" charset="0"/>
              </a:rPr>
              <a:t>0 </a:t>
            </a:r>
            <a:r>
              <a:rPr lang="en-US" altLang="zh-CN" sz="2800" dirty="0">
                <a:solidFill>
                  <a:srgbClr val="000000"/>
                </a:solidFill>
                <a:latin typeface="Times New Roman" panose="02020603050405020304" pitchFamily="18" charset="0"/>
                <a:cs typeface="Times New Roman" panose="02020603050405020304" pitchFamily="18" charset="0"/>
              </a:rPr>
              <a:t>resulting from achieving the first condition </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1050" i="1" dirty="0">
                <a:solidFill>
                  <a:srgbClr val="000000"/>
                </a:solidFill>
                <a:latin typeface="Times New Roman" panose="02020603050405020304" pitchFamily="18" charset="0"/>
                <a:cs typeface="Times New Roman" panose="02020603050405020304" pitchFamily="18" charset="0"/>
              </a:rPr>
              <a:t>0</a:t>
            </a:r>
          </a:p>
          <a:p>
            <a:pPr marL="514350" indent="-514350">
              <a:buAutoNum type="arabicParenR"/>
            </a:pPr>
            <a:endParaRPr lang="en-US" altLang="zh-CN" sz="1050" i="1" dirty="0">
              <a:solidFill>
                <a:srgbClr val="000000"/>
              </a:solidFill>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r>
              <a:rPr lang="en-US" altLang="zh-CN" sz="2800" b="1" dirty="0">
                <a:solidFill>
                  <a:srgbClr val="000000"/>
                </a:solidFill>
                <a:latin typeface="Times New Roman" panose="02020603050405020304" pitchFamily="18" charset="0"/>
                <a:cs typeface="Times New Roman" panose="02020603050405020304" pitchFamily="18" charset="0"/>
              </a:rPr>
              <a:t> 2.</a:t>
            </a:r>
            <a:r>
              <a:rPr lang="en-US" altLang="zh-CN" sz="2800" i="1" dirty="0">
                <a:solidFill>
                  <a:srgbClr val="000000"/>
                </a:solidFill>
                <a:latin typeface="Times New Roman" panose="02020603050405020304" pitchFamily="18" charset="0"/>
                <a:cs typeface="Times New Roman" panose="02020603050405020304" pitchFamily="18" charset="0"/>
              </a:rPr>
              <a:t>h</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1050" i="1" dirty="0">
                <a:solidFill>
                  <a:srgbClr val="000000"/>
                </a:solidFill>
                <a:latin typeface="Times New Roman" panose="02020603050405020304" pitchFamily="18" charset="0"/>
                <a:cs typeface="Times New Roman" panose="02020603050405020304" pitchFamily="18" charset="0"/>
              </a:rPr>
              <a:t>i</a:t>
            </a:r>
            <a:r>
              <a:rPr lang="en-US" altLang="zh-CN" sz="2800" i="1" dirty="0">
                <a:solidFill>
                  <a:srgbClr val="000000"/>
                </a:solidFill>
                <a:latin typeface="Times New Roman" panose="02020603050405020304" pitchFamily="18" charset="0"/>
                <a:cs typeface="Times New Roman" panose="02020603050405020304" pitchFamily="18" charset="0"/>
              </a:rPr>
              <a:t>|s</a:t>
            </a:r>
            <a:r>
              <a:rPr lang="en-US" altLang="zh-CN" sz="1050" i="1" dirty="0">
                <a:solidFill>
                  <a:srgbClr val="000000"/>
                </a:solidFill>
                <a:latin typeface="Times New Roman" panose="02020603050405020304" pitchFamily="18" charset="0"/>
                <a:cs typeface="Times New Roman" panose="02020603050405020304" pitchFamily="18" charset="0"/>
              </a:rPr>
              <a:t>0</a:t>
            </a:r>
            <a:r>
              <a:rPr lang="en-US" altLang="zh-CN" sz="2800" dirty="0">
                <a:solidFill>
                  <a:srgbClr val="000000"/>
                </a:solidFill>
                <a:latin typeface="Times New Roman" panose="02020603050405020304" pitchFamily="18" charset="0"/>
                <a:cs typeface="Times New Roman" panose="02020603050405020304" pitchFamily="18" charset="0"/>
              </a:rPr>
              <a:t>) is reduced to </a:t>
            </a:r>
            <a:r>
              <a:rPr lang="en-US" altLang="zh-CN" sz="2800" i="1" dirty="0">
                <a:solidFill>
                  <a:srgbClr val="000000"/>
                </a:solidFill>
                <a:latin typeface="Times New Roman" panose="02020603050405020304" pitchFamily="18" charset="0"/>
                <a:cs typeface="Times New Roman" panose="02020603050405020304" pitchFamily="18" charset="0"/>
              </a:rPr>
              <a:t>h</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err="1">
                <a:solidFill>
                  <a:srgbClr val="000000"/>
                </a:solidFill>
                <a:latin typeface="Times New Roman" panose="02020603050405020304" pitchFamily="18" charset="0"/>
                <a:cs typeface="Times New Roman" panose="02020603050405020304" pitchFamily="18" charset="0"/>
              </a:rPr>
              <a:t>x</a:t>
            </a:r>
            <a:r>
              <a:rPr lang="en-US" altLang="zh-CN" sz="1050" i="1" dirty="0" err="1">
                <a:solidFill>
                  <a:srgbClr val="000000"/>
                </a:solidFill>
                <a:latin typeface="Times New Roman" panose="02020603050405020304" pitchFamily="18" charset="0"/>
                <a:cs typeface="Times New Roman" panose="02020603050405020304" pitchFamily="18" charset="0"/>
              </a:rPr>
              <a:t>i</a:t>
            </a:r>
            <a:r>
              <a:rPr lang="en-US" altLang="zh-CN" sz="2800" i="1" dirty="0" err="1">
                <a:solidFill>
                  <a:srgbClr val="000000"/>
                </a:solidFill>
                <a:latin typeface="Times New Roman" panose="02020603050405020304" pitchFamily="18" charset="0"/>
                <a:cs typeface="Times New Roman" panose="02020603050405020304" pitchFamily="18" charset="0"/>
              </a:rPr>
              <a:t>|s</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1050" i="1" dirty="0">
                <a:solidFill>
                  <a:srgbClr val="000000"/>
                </a:solidFill>
                <a:latin typeface="Times New Roman" panose="02020603050405020304" pitchFamily="18" charset="0"/>
                <a:cs typeface="Times New Roman" panose="02020603050405020304" pitchFamily="18" charset="0"/>
              </a:rPr>
              <a:t>0 </a:t>
            </a:r>
            <a:r>
              <a:rPr lang="en-US" altLang="zh-CN" sz="1050" i="1" dirty="0" err="1">
                <a:solidFill>
                  <a:srgbClr val="000000"/>
                </a:solidFill>
                <a:latin typeface="Times New Roman" panose="02020603050405020304" pitchFamily="18" charset="0"/>
                <a:cs typeface="Times New Roman" panose="02020603050405020304" pitchFamily="18" charset="0"/>
              </a:rPr>
              <a:t>i</a:t>
            </a:r>
            <a:r>
              <a:rPr lang="en-US" altLang="zh-CN" sz="2800" dirty="0">
                <a:solidFill>
                  <a:srgbClr val="000000"/>
                </a:solidFill>
                <a:latin typeface="Times New Roman" panose="02020603050405020304" pitchFamily="18" charset="0"/>
                <a:cs typeface="Times New Roman" panose="02020603050405020304" pitchFamily="18" charset="0"/>
              </a:rPr>
              <a:t>]) where </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1050" i="1" dirty="0">
                <a:solidFill>
                  <a:srgbClr val="000000"/>
                </a:solidFill>
                <a:latin typeface="Times New Roman" panose="02020603050405020304" pitchFamily="18" charset="0"/>
                <a:cs typeface="Times New Roman" panose="02020603050405020304" pitchFamily="18" charset="0"/>
              </a:rPr>
              <a:t>0 </a:t>
            </a:r>
            <a:r>
              <a:rPr lang="en-US" altLang="zh-CN" sz="1050" i="1" dirty="0" err="1">
                <a:solidFill>
                  <a:srgbClr val="000000"/>
                </a:solidFill>
                <a:latin typeface="Times New Roman" panose="02020603050405020304" pitchFamily="18" charset="0"/>
                <a:cs typeface="Times New Roman" panose="02020603050405020304" pitchFamily="18" charset="0"/>
              </a:rPr>
              <a:t>i</a:t>
            </a:r>
            <a:r>
              <a:rPr lang="en-US" altLang="zh-CN" sz="1050" i="1" dirty="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is the value of </a:t>
            </a:r>
            <a:r>
              <a:rPr lang="en-US" altLang="zh-CN" sz="2800" dirty="0" err="1">
                <a:solidFill>
                  <a:srgbClr val="000000"/>
                </a:solidFill>
                <a:latin typeface="Times New Roman" panose="02020603050405020304" pitchFamily="18" charset="0"/>
                <a:cs typeface="Times New Roman" panose="02020603050405020304" pitchFamily="18" charset="0"/>
              </a:rPr>
              <a:t>var</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1050" i="1" dirty="0">
                <a:solidFill>
                  <a:srgbClr val="000000"/>
                </a:solidFill>
                <a:latin typeface="Times New Roman" panose="02020603050405020304" pitchFamily="18" charset="0"/>
                <a:cs typeface="Times New Roman" panose="02020603050405020304" pitchFamily="18" charset="0"/>
              </a:rPr>
              <a:t>i</a:t>
            </a:r>
            <a:r>
              <a:rPr lang="en-US" altLang="zh-CN" sz="2800" dirty="0">
                <a:solidFill>
                  <a:srgbClr val="000000"/>
                </a:solidFill>
                <a:latin typeface="Times New Roman" panose="02020603050405020304" pitchFamily="18" charset="0"/>
                <a:cs typeface="Times New Roman" panose="02020603050405020304" pitchFamily="18" charset="0"/>
              </a:rPr>
              <a:t>) in </a:t>
            </a:r>
            <a:r>
              <a:rPr lang="en-US" altLang="zh-CN" sz="2800" i="1" dirty="0">
                <a:solidFill>
                  <a:srgbClr val="000000"/>
                </a:solidFill>
                <a:latin typeface="Times New Roman" panose="02020603050405020304" pitchFamily="18" charset="0"/>
                <a:cs typeface="Times New Roman" panose="02020603050405020304" pitchFamily="18" charset="0"/>
              </a:rPr>
              <a:t>s</a:t>
            </a:r>
            <a:r>
              <a:rPr lang="en-US" altLang="zh-CN" sz="1050" i="1" dirty="0">
                <a:solidFill>
                  <a:srgbClr val="000000"/>
                </a:solidFill>
                <a:latin typeface="Times New Roman" panose="02020603050405020304" pitchFamily="18" charset="0"/>
                <a:cs typeface="Times New Roman" panose="02020603050405020304" pitchFamily="18" charset="0"/>
              </a:rPr>
              <a:t>0</a:t>
            </a:r>
            <a:r>
              <a:rPr lang="en-US" altLang="zh-CN" sz="2800" dirty="0">
                <a:solidFill>
                  <a:srgbClr val="000000"/>
                </a:solidFill>
                <a:latin typeface="Times New Roman" panose="02020603050405020304" pitchFamily="18" charset="0"/>
                <a:cs typeface="Times New Roman" panose="02020603050405020304" pitchFamily="18" charset="0"/>
              </a:rPr>
              <a:t>, thus effectively throwing away all the information in </a:t>
            </a:r>
            <a:r>
              <a:rPr lang="en-US" altLang="zh-CN" sz="2800" i="1" dirty="0">
                <a:solidFill>
                  <a:srgbClr val="000000"/>
                </a:solidFill>
                <a:latin typeface="Times New Roman" panose="02020603050405020304" pitchFamily="18" charset="0"/>
                <a:cs typeface="Times New Roman" panose="02020603050405020304" pitchFamily="18" charset="0"/>
              </a:rPr>
              <a:t>s</a:t>
            </a:r>
            <a:r>
              <a:rPr lang="en-US" altLang="zh-CN" sz="1050" i="1" dirty="0">
                <a:solidFill>
                  <a:srgbClr val="000000"/>
                </a:solidFill>
                <a:latin typeface="Times New Roman" panose="02020603050405020304" pitchFamily="18" charset="0"/>
                <a:cs typeface="Times New Roman" panose="02020603050405020304" pitchFamily="18" charset="0"/>
              </a:rPr>
              <a:t>0 </a:t>
            </a:r>
            <a:r>
              <a:rPr lang="en-US" altLang="zh-CN" sz="2800" dirty="0">
                <a:solidFill>
                  <a:srgbClr val="000000"/>
                </a:solidFill>
                <a:latin typeface="Times New Roman" panose="02020603050405020304" pitchFamily="18" charset="0"/>
                <a:cs typeface="Times New Roman" panose="02020603050405020304" pitchFamily="18" charset="0"/>
              </a:rPr>
              <a:t>that does not pertain to the variable associated with </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1050" i="1" dirty="0">
                <a:solidFill>
                  <a:srgbClr val="000000"/>
                </a:solidFill>
                <a:latin typeface="Times New Roman" panose="02020603050405020304" pitchFamily="18" charset="0"/>
                <a:cs typeface="Times New Roman" panose="02020603050405020304" pitchFamily="18" charset="0"/>
              </a:rPr>
              <a:t>i</a:t>
            </a:r>
            <a:r>
              <a:rPr lang="en-US" altLang="zh-CN" sz="2800" dirty="0">
                <a:solidFill>
                  <a:srgbClr val="000000"/>
                </a:solidFill>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496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Generalizations</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1AC94A03-FCA0-42B4-971F-FB12598CF6C8}"/>
              </a:ext>
            </a:extLst>
          </p:cNvPr>
          <p:cNvSpPr/>
          <p:nvPr/>
        </p:nvSpPr>
        <p:spPr>
          <a:xfrm>
            <a:off x="221942" y="1925026"/>
            <a:ext cx="11727402" cy="4339650"/>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The formulation that follows from Assumptions 1 and 2 above presumes that in every rule </a:t>
            </a:r>
            <a:r>
              <a:rPr lang="en-US" altLang="zh-CN" sz="2400" i="1" dirty="0">
                <a:latin typeface="Times New Roman" panose="02020603050405020304" pitchFamily="18" charset="0"/>
                <a:cs typeface="Times New Roman" panose="02020603050405020304" pitchFamily="18" charset="0"/>
              </a:rPr>
              <a:t>z → x </a:t>
            </a:r>
            <a:r>
              <a:rPr lang="en-US" altLang="zh-CN" sz="2400" dirty="0">
                <a:latin typeface="Times New Roman" panose="02020603050405020304" pitchFamily="18" charset="0"/>
                <a:cs typeface="Times New Roman" panose="02020603050405020304" pitchFamily="18" charset="0"/>
              </a:rPr>
              <a:t>of the problem:</a:t>
            </a:r>
            <a:br>
              <a:rPr lang="en-US" altLang="zh-CN" sz="2400" dirty="0">
                <a:latin typeface="Times New Roman" panose="02020603050405020304" pitchFamily="18" charset="0"/>
                <a:cs typeface="Times New Roman" panose="02020603050405020304" pitchFamily="18" charset="0"/>
              </a:rPr>
            </a:br>
            <a:r>
              <a:rPr lang="en-US" altLang="zh-CN" sz="2400" b="1" dirty="0">
                <a:solidFill>
                  <a:srgbClr val="0F0779"/>
                </a:solidFill>
                <a:latin typeface="Times New Roman" panose="02020603050405020304" pitchFamily="18" charset="0"/>
                <a:cs typeface="Times New Roman" panose="02020603050405020304" pitchFamily="18" charset="0"/>
              </a:rPr>
              <a:t>a) </a:t>
            </a:r>
            <a:r>
              <a:rPr lang="en-US" altLang="zh-CN" sz="2400" dirty="0">
                <a:latin typeface="Times New Roman" panose="02020603050405020304" pitchFamily="18" charset="0"/>
                <a:cs typeface="Times New Roman" panose="02020603050405020304" pitchFamily="18" charset="0"/>
              </a:rPr>
              <a:t>there is a condition in the body of the rule that must be achieved first (we call it the </a:t>
            </a:r>
            <a:r>
              <a:rPr lang="en-US" altLang="zh-CN" sz="2400" i="1" dirty="0">
                <a:latin typeface="Times New Roman" panose="02020603050405020304" pitchFamily="18" charset="0"/>
                <a:cs typeface="Times New Roman" panose="02020603050405020304" pitchFamily="18" charset="0"/>
              </a:rPr>
              <a:t>pivot </a:t>
            </a:r>
            <a:r>
              <a:rPr lang="en-US" altLang="zh-CN" sz="2400" dirty="0">
                <a:latin typeface="Times New Roman" panose="02020603050405020304" pitchFamily="18" charset="0"/>
                <a:cs typeface="Times New Roman" panose="02020603050405020304" pitchFamily="18" charset="0"/>
              </a:rPr>
              <a:t>condition), </a:t>
            </a:r>
          </a:p>
          <a:p>
            <a:r>
              <a:rPr lang="en-US" altLang="zh-CN" sz="2400" b="1" dirty="0">
                <a:solidFill>
                  <a:srgbClr val="0F0779"/>
                </a:solidFill>
                <a:latin typeface="Times New Roman" panose="02020603050405020304" pitchFamily="18" charset="0"/>
                <a:cs typeface="Times New Roman" panose="02020603050405020304" pitchFamily="18" charset="0"/>
              </a:rPr>
              <a:t>b) </a:t>
            </a:r>
            <a:r>
              <a:rPr lang="en-US" altLang="zh-CN" sz="2400" dirty="0">
                <a:latin typeface="Times New Roman" panose="02020603050405020304" pitchFamily="18" charset="0"/>
                <a:cs typeface="Times New Roman" panose="02020603050405020304" pitchFamily="18" charset="0"/>
              </a:rPr>
              <a:t>that this pivot condition involves the same variable as the head, and</a:t>
            </a:r>
            <a:br>
              <a:rPr lang="en-US" altLang="zh-CN" sz="2400" dirty="0">
                <a:latin typeface="Times New Roman" panose="02020603050405020304" pitchFamily="18" charset="0"/>
                <a:cs typeface="Times New Roman" panose="02020603050405020304" pitchFamily="18" charset="0"/>
              </a:rPr>
            </a:br>
            <a:r>
              <a:rPr lang="en-US" altLang="zh-CN" sz="2400" b="1" dirty="0">
                <a:solidFill>
                  <a:srgbClr val="0F0779"/>
                </a:solidFill>
                <a:latin typeface="Times New Roman" panose="02020603050405020304" pitchFamily="18" charset="0"/>
                <a:cs typeface="Times New Roman" panose="02020603050405020304" pitchFamily="18" charset="0"/>
              </a:rPr>
              <a:t>c) </a:t>
            </a:r>
            <a:r>
              <a:rPr lang="en-US" altLang="zh-CN" sz="2400" dirty="0">
                <a:latin typeface="Times New Roman" panose="02020603050405020304" pitchFamily="18" charset="0"/>
                <a:cs typeface="Times New Roman" panose="02020603050405020304" pitchFamily="18" charset="0"/>
              </a:rPr>
              <a:t>that no </a:t>
            </a:r>
            <a:r>
              <a:rPr lang="en-US" altLang="zh-CN" sz="2400" i="1" dirty="0">
                <a:latin typeface="Times New Roman" panose="02020603050405020304" pitchFamily="18" charset="0"/>
                <a:cs typeface="Times New Roman" panose="02020603050405020304" pitchFamily="18" charset="0"/>
              </a:rPr>
              <a:t>precedence information </a:t>
            </a:r>
            <a:r>
              <a:rPr lang="en-US" altLang="zh-CN" sz="2400" dirty="0">
                <a:latin typeface="Times New Roman" panose="02020603050405020304" pitchFamily="18" charset="0"/>
                <a:cs typeface="Times New Roman" panose="02020603050405020304" pitchFamily="18" charset="0"/>
              </a:rPr>
              <a:t>involving the rest of the conditions in </a:t>
            </a:r>
            <a:r>
              <a:rPr lang="en-US" altLang="zh-CN" sz="2400" i="1" dirty="0">
                <a:latin typeface="Times New Roman" panose="02020603050405020304" pitchFamily="18" charset="0"/>
                <a:cs typeface="Times New Roman" panose="02020603050405020304" pitchFamily="18" charset="0"/>
              </a:rPr>
              <a:t>z </a:t>
            </a:r>
            <a:r>
              <a:rPr lang="en-US" altLang="zh-CN" sz="2400" dirty="0">
                <a:latin typeface="Times New Roman" panose="02020603050405020304" pitchFamily="18" charset="0"/>
                <a:cs typeface="Times New Roman" panose="02020603050405020304" pitchFamily="18" charset="0"/>
              </a:rPr>
              <a:t>is available or usable.</a:t>
            </a:r>
          </a:p>
          <a:p>
            <a:br>
              <a:rPr lang="en-US" altLang="zh-CN" sz="2400" dirty="0">
                <a:latin typeface="Times New Roman" panose="02020603050405020304" pitchFamily="18" charset="0"/>
                <a:cs typeface="Times New Roman" panose="02020603050405020304" pitchFamily="18" charset="0"/>
              </a:rPr>
            </a:br>
            <a:r>
              <a:rPr lang="en-US" altLang="zh-CN" sz="2400" b="1" dirty="0">
                <a:solidFill>
                  <a:srgbClr val="0F0779"/>
                </a:solidFill>
                <a:latin typeface="Times New Roman" panose="02020603050405020304" pitchFamily="18" charset="0"/>
                <a:cs typeface="Times New Roman" panose="02020603050405020304" pitchFamily="18" charset="0"/>
              </a:rPr>
              <a:t>Condition a) </a:t>
            </a:r>
            <a:r>
              <a:rPr lang="en-US" altLang="zh-CN" sz="2400" dirty="0">
                <a:latin typeface="Times New Roman" panose="02020603050405020304" pitchFamily="18" charset="0"/>
                <a:cs typeface="Times New Roman" panose="02020603050405020304" pitchFamily="18" charset="0"/>
              </a:rPr>
              <a:t>is not particularly restrictive as it is always possible to add a dummy pivot condition. </a:t>
            </a:r>
          </a:p>
          <a:p>
            <a:r>
              <a:rPr lang="en-US" altLang="zh-CN" sz="2400" b="1" dirty="0">
                <a:solidFill>
                  <a:srgbClr val="0F0779"/>
                </a:solidFill>
                <a:latin typeface="Times New Roman" panose="02020603050405020304" pitchFamily="18" charset="0"/>
                <a:cs typeface="Times New Roman" panose="02020603050405020304" pitchFamily="18" charset="0"/>
              </a:rPr>
              <a:t>Condition b)</a:t>
            </a:r>
            <a:r>
              <a:rPr lang="en-US" altLang="zh-CN" sz="2400" dirty="0">
                <a:latin typeface="Times New Roman" panose="02020603050405020304" pitchFamily="18" charset="0"/>
                <a:cs typeface="Times New Roman" panose="02020603050405020304" pitchFamily="18" charset="0"/>
              </a:rPr>
              <a:t> restrictive, and often unnecessarily so.</a:t>
            </a:r>
            <a:r>
              <a:rPr lang="en-US" altLang="zh-CN" sz="3600" dirty="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7362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Summary</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1AC94A03-FCA0-42B4-971F-FB12598CF6C8}"/>
              </a:ext>
            </a:extLst>
          </p:cNvPr>
          <p:cNvSpPr/>
          <p:nvPr/>
        </p:nvSpPr>
        <p:spPr>
          <a:xfrm>
            <a:off x="221942" y="1925026"/>
            <a:ext cx="11567603" cy="3785652"/>
          </a:xfrm>
          <a:prstGeom prst="rect">
            <a:avLst/>
          </a:prstGeom>
        </p:spPr>
        <p:txBody>
          <a:bodyPr wrap="square">
            <a:spAutoFit/>
          </a:bodyPr>
          <a:lstStyle/>
          <a:p>
            <a:r>
              <a:rPr lang="en-US" altLang="zh-CN" sz="2400" b="1" dirty="0">
                <a:solidFill>
                  <a:srgbClr val="0F0779"/>
                </a:solidFill>
                <a:latin typeface="Times New Roman" panose="02020603050405020304" pitchFamily="18" charset="0"/>
                <a:cs typeface="Times New Roman" panose="02020603050405020304" pitchFamily="18" charset="0"/>
              </a:rPr>
              <a:t>1.</a:t>
            </a:r>
            <a:r>
              <a:rPr lang="en-US" altLang="zh-CN" sz="2400" b="1" i="1" dirty="0">
                <a:solidFill>
                  <a:srgbClr val="0F0779"/>
                </a:solidFill>
                <a:latin typeface="Times New Roman" panose="02020603050405020304" pitchFamily="18" charset="0"/>
                <a:cs typeface="Times New Roman" panose="02020603050405020304" pitchFamily="18" charset="0"/>
              </a:rPr>
              <a:t>context-enhanced additive heuristic</a:t>
            </a:r>
            <a:r>
              <a:rPr lang="en-US" altLang="zh-CN" sz="2400" dirty="0">
                <a:latin typeface="Times New Roman" panose="02020603050405020304" pitchFamily="18" charset="0"/>
                <a:cs typeface="Times New Roman" panose="02020603050405020304" pitchFamily="18" charset="0"/>
              </a:rPr>
              <a:t>, does not require acyclicity or causal graphs and leads to a natural generalization of both the causal graph and additive heuristics. </a:t>
            </a:r>
          </a:p>
          <a:p>
            <a:r>
              <a:rPr lang="en-US" altLang="zh-CN" sz="2400" b="1" dirty="0">
                <a:solidFill>
                  <a:srgbClr val="0F0779"/>
                </a:solidFill>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it establishes a strong connection between two previously unrelated research strands in heuristic search planning. </a:t>
            </a:r>
          </a:p>
          <a:p>
            <a:r>
              <a:rPr lang="en-US" altLang="zh-CN" sz="2400" b="1" dirty="0">
                <a:solidFill>
                  <a:srgbClr val="0F0779"/>
                </a:solidFill>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the context-enhanced additive heuristic also proves to be very strong in practice.</a:t>
            </a:r>
          </a:p>
          <a:p>
            <a:br>
              <a:rPr lang="en-US" altLang="zh-CN" sz="2400" dirty="0">
                <a:latin typeface="Times New Roman" panose="02020603050405020304" pitchFamily="18" charset="0"/>
                <a:cs typeface="Times New Roman" panose="02020603050405020304" pitchFamily="18" charset="0"/>
              </a:rPr>
            </a:br>
            <a:r>
              <a:rPr lang="en-US" altLang="zh-CN" sz="2400" b="1" dirty="0">
                <a:solidFill>
                  <a:srgbClr val="0F0779"/>
                </a:solidFill>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all of which have to do with </a:t>
            </a:r>
            <a:r>
              <a:rPr lang="en-US" altLang="zh-CN" sz="2400" i="1" dirty="0">
                <a:latin typeface="Times New Roman" panose="02020603050405020304" pitchFamily="18" charset="0"/>
                <a:cs typeface="Times New Roman" panose="02020603050405020304" pitchFamily="18" charset="0"/>
              </a:rPr>
              <a:t>the use of ordering information among operator preconditions to capture side effects in the computation of the heuristic</a:t>
            </a:r>
            <a:r>
              <a:rPr lang="en-US" altLang="zh-CN" sz="2400" dirty="0">
                <a:latin typeface="Times New Roman" panose="02020603050405020304" pitchFamily="18" charset="0"/>
                <a:cs typeface="Times New Roman" panose="02020603050405020304" pitchFamily="18" charset="0"/>
              </a:rPr>
              <a:t>. </a:t>
            </a:r>
          </a:p>
          <a:p>
            <a:r>
              <a:rPr lang="en-US" altLang="zh-CN" sz="2400" b="1" dirty="0">
                <a:solidFill>
                  <a:srgbClr val="0F0779"/>
                </a:solidFill>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There are some interesting connections with HTN planning, where precedence constraints among preconditions or subtasks are common</a:t>
            </a:r>
            <a:endParaRPr lang="zh-CN" alt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33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838DE44-CFC1-4952-AD39-C9B7A1190CD4}"/>
              </a:ext>
            </a:extLst>
          </p:cNvPr>
          <p:cNvSpPr>
            <a:spLocks noGrp="1"/>
          </p:cNvSpPr>
          <p:nvPr>
            <p:ph type="title"/>
          </p:nvPr>
        </p:nvSpPr>
        <p:spPr>
          <a:xfrm>
            <a:off x="1097280" y="1740022"/>
            <a:ext cx="10058400" cy="2885243"/>
          </a:xfrm>
        </p:spPr>
        <p:txBody>
          <a:bodyPr>
            <a:normAutofit/>
          </a:bodyPr>
          <a:lstStyle/>
          <a:p>
            <a:pPr algn="ctr"/>
            <a:r>
              <a:rPr lang="en-US" altLang="zh-CN" sz="16600" dirty="0">
                <a:solidFill>
                  <a:srgbClr val="0F0779"/>
                </a:solidFill>
                <a:latin typeface="Times New Roman" panose="02020603050405020304" pitchFamily="18" charset="0"/>
                <a:cs typeface="Times New Roman" panose="02020603050405020304" pitchFamily="18" charset="0"/>
              </a:rPr>
              <a:t>Thanks</a:t>
            </a:r>
            <a:endParaRPr lang="zh-CN" altLang="en-US" sz="16600" dirty="0">
              <a:solidFill>
                <a:srgbClr val="0F077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211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Abstract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85000" lnSpcReduction="20000"/>
          </a:bodyPr>
          <a:lstStyle/>
          <a:p>
            <a:r>
              <a:rPr lang="en-US" altLang="zh-CN" sz="2800" dirty="0">
                <a:latin typeface="Times New Roman" panose="02020603050405020304" pitchFamily="18" charset="0"/>
                <a:cs typeface="Times New Roman" panose="02020603050405020304" pitchFamily="18" charset="0"/>
              </a:rPr>
              <a:t>1.</a:t>
            </a:r>
            <a:r>
              <a:rPr lang="en-US" altLang="zh-CN" sz="2800" b="1" dirty="0">
                <a:solidFill>
                  <a:srgbClr val="0F0779"/>
                </a:solidFill>
                <a:latin typeface="Times New Roman" panose="02020603050405020304" pitchFamily="18" charset="0"/>
                <a:cs typeface="Times New Roman" panose="02020603050405020304" pitchFamily="18" charset="0"/>
              </a:rPr>
              <a:t>the causal graph heuristic is the additive heuristic plus context </a:t>
            </a:r>
          </a:p>
          <a:p>
            <a:br>
              <a:rPr lang="en-US" altLang="zh-CN" sz="2800" dirty="0">
                <a:latin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cs typeface="Times New Roman" panose="02020603050405020304" pitchFamily="18" charset="0"/>
              </a:rPr>
              <a:t>2.Unlike the original heuristic, our formulation does not require the causal graph to be </a:t>
            </a:r>
            <a:r>
              <a:rPr lang="en-US" altLang="zh-CN" sz="2800" b="1" dirty="0">
                <a:solidFill>
                  <a:srgbClr val="0F0779"/>
                </a:solidFill>
                <a:latin typeface="Times New Roman" panose="02020603050405020304" pitchFamily="18" charset="0"/>
                <a:cs typeface="Times New Roman" panose="02020603050405020304" pitchFamily="18" charset="0"/>
              </a:rPr>
              <a:t>acyclic</a:t>
            </a:r>
            <a:r>
              <a:rPr lang="en-US" altLang="zh-CN" sz="2800" dirty="0">
                <a:latin typeface="Times New Roman" panose="02020603050405020304" pitchFamily="18" charset="0"/>
                <a:cs typeface="Times New Roman" panose="02020603050405020304" pitchFamily="18" charset="0"/>
              </a:rPr>
              <a:t>, and thus leads to a </a:t>
            </a:r>
            <a:r>
              <a:rPr lang="en-US" altLang="zh-CN" sz="2800" b="1" dirty="0">
                <a:solidFill>
                  <a:srgbClr val="0F0779"/>
                </a:solidFill>
                <a:latin typeface="Times New Roman" panose="02020603050405020304" pitchFamily="18" charset="0"/>
                <a:cs typeface="Times New Roman" panose="02020603050405020304" pitchFamily="18" charset="0"/>
              </a:rPr>
              <a:t>proper generalization </a:t>
            </a:r>
            <a:r>
              <a:rPr lang="en-US" altLang="zh-CN" sz="2800" dirty="0">
                <a:latin typeface="Times New Roman" panose="02020603050405020304" pitchFamily="18" charset="0"/>
                <a:cs typeface="Times New Roman" panose="02020603050405020304" pitchFamily="18" charset="0"/>
              </a:rPr>
              <a:t>of both the causal graph and additive heuristics. </a:t>
            </a:r>
          </a:p>
          <a:p>
            <a:r>
              <a:rPr lang="zh-CN" altLang="en-US" sz="2800" dirty="0">
                <a:latin typeface="Times New Roman" panose="02020603050405020304" pitchFamily="18" charset="0"/>
                <a:cs typeface="Times New Roman" panose="02020603050405020304" pitchFamily="18" charset="0"/>
              </a:rPr>
              <a:t>非循环的、泛化</a:t>
            </a:r>
            <a:endParaRPr lang="en-US" altLang="zh-CN" sz="2800" dirty="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r>
              <a:rPr lang="en-US" altLang="zh-CN" sz="2800" b="1" dirty="0">
                <a:solidFill>
                  <a:srgbClr val="0F0779"/>
                </a:solidFill>
                <a:latin typeface="Times New Roman" panose="02020603050405020304" pitchFamily="18" charset="0"/>
                <a:cs typeface="Times New Roman" panose="02020603050405020304" pitchFamily="18" charset="0"/>
              </a:rPr>
              <a:t>Empirical results </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the new heuristic is significantly </a:t>
            </a:r>
            <a:r>
              <a:rPr lang="en-US" altLang="zh-CN" sz="2800" b="1" dirty="0">
                <a:solidFill>
                  <a:srgbClr val="0F0779"/>
                </a:solidFill>
                <a:latin typeface="Times New Roman" panose="02020603050405020304" pitchFamily="18" charset="0"/>
                <a:cs typeface="Times New Roman" panose="02020603050405020304" pitchFamily="18" charset="0"/>
              </a:rPr>
              <a:t>better informed </a:t>
            </a:r>
            <a:r>
              <a:rPr lang="en-US" altLang="zh-CN" sz="2800" dirty="0">
                <a:latin typeface="Times New Roman" panose="02020603050405020304" pitchFamily="18" charset="0"/>
                <a:cs typeface="Times New Roman" panose="02020603050405020304" pitchFamily="18" charset="0"/>
              </a:rPr>
              <a:t>than both </a:t>
            </a:r>
            <a:r>
              <a:rPr lang="en-US" altLang="zh-CN" sz="2800" dirty="0" err="1">
                <a:latin typeface="Times New Roman" panose="02020603050405020304" pitchFamily="18" charset="0"/>
                <a:cs typeface="Times New Roman" panose="02020603050405020304" pitchFamily="18" charset="0"/>
              </a:rPr>
              <a:t>Helmert’s</a:t>
            </a:r>
            <a:r>
              <a:rPr lang="en-US" altLang="zh-CN" sz="2800" dirty="0">
                <a:latin typeface="Times New Roman" panose="02020603050405020304" pitchFamily="18" charset="0"/>
                <a:cs typeface="Times New Roman" panose="02020603050405020304" pitchFamily="18" charset="0"/>
              </a:rPr>
              <a:t> original causal graph heuristic and the additive heuristic and outperforms them across a </a:t>
            </a:r>
            <a:r>
              <a:rPr lang="en-US" altLang="zh-CN" sz="2800" b="1" dirty="0">
                <a:solidFill>
                  <a:srgbClr val="0F0779"/>
                </a:solidFill>
                <a:latin typeface="Times New Roman" panose="02020603050405020304" pitchFamily="18" charset="0"/>
                <a:cs typeface="Times New Roman" panose="02020603050405020304" pitchFamily="18" charset="0"/>
              </a:rPr>
              <a:t>wide range of standard benchmarks</a:t>
            </a:r>
            <a:r>
              <a:rPr lang="en-US" altLang="zh-CN" sz="2800" dirty="0">
                <a:latin typeface="Times New Roman" panose="02020603050405020304" pitchFamily="18" charset="0"/>
                <a:cs typeface="Times New Roman" panose="02020603050405020304" pitchFamily="18" charset="0"/>
              </a:rPr>
              <a:t>. </a:t>
            </a:r>
            <a:br>
              <a:rPr lang="en-US" altLang="zh-CN" dirty="0"/>
            </a:br>
            <a:br>
              <a:rPr lang="en-US" altLang="zh-CN" dirty="0"/>
            </a:br>
            <a:endParaRPr lang="zh-CN" altLang="en-US" dirty="0"/>
          </a:p>
        </p:txBody>
      </p:sp>
    </p:spTree>
    <p:extLst>
      <p:ext uri="{BB962C8B-B14F-4D97-AF65-F5344CB8AC3E}">
        <p14:creationId xmlns:p14="http://schemas.microsoft.com/office/powerpoint/2010/main" val="462952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3"/>
            <a:ext cx="10058400" cy="1450757"/>
          </a:xfrm>
        </p:spPr>
        <p:txBody>
          <a:bodyPr/>
          <a:lstStyle/>
          <a:p>
            <a:r>
              <a:rPr lang="en-US" altLang="zh-CN" b="1" dirty="0">
                <a:latin typeface="Times New Roman" panose="02020603050405020304" pitchFamily="18" charset="0"/>
                <a:cs typeface="Times New Roman" panose="02020603050405020304" pitchFamily="18" charset="0"/>
              </a:rPr>
              <a:t>Introduction</a:t>
            </a:r>
            <a:endParaRPr lang="zh-CN" altLang="zh-CN" dirty="0">
              <a:latin typeface="Times New Roman" panose="02020603050405020304" pitchFamily="18" charset="0"/>
              <a:cs typeface="Times New Roman" panose="02020603050405020304" pitchFamily="18" charset="0"/>
            </a:endParaRPr>
          </a:p>
        </p:txBody>
      </p:sp>
      <p:sp>
        <p:nvSpPr>
          <p:cNvPr id="5" name="内容占位符 4">
            <a:extLst>
              <a:ext uri="{FF2B5EF4-FFF2-40B4-BE49-F238E27FC236}">
                <a16:creationId xmlns:a16="http://schemas.microsoft.com/office/drawing/2014/main" id="{3D4603D8-004B-4BF7-9F9E-6931D5112369}"/>
              </a:ext>
            </a:extLst>
          </p:cNvPr>
          <p:cNvSpPr>
            <a:spLocks noGrp="1"/>
          </p:cNvSpPr>
          <p:nvPr>
            <p:ph idx="1"/>
          </p:nvPr>
        </p:nvSpPr>
        <p:spPr/>
        <p:txBody>
          <a:bodyPr>
            <a:normAutofit fontScale="92500" lnSpcReduction="20000"/>
          </a:bodyPr>
          <a:lstStyle/>
          <a:p>
            <a:r>
              <a:rPr lang="en-US" altLang="zh-CN" b="1"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the causal graph heuristic is not based on the </a:t>
            </a:r>
            <a:r>
              <a:rPr lang="en-US" altLang="zh-CN" b="1" i="1" dirty="0">
                <a:solidFill>
                  <a:srgbClr val="0F0779"/>
                </a:solidFill>
                <a:latin typeface="Times New Roman" panose="02020603050405020304" pitchFamily="18" charset="0"/>
                <a:cs typeface="Times New Roman" panose="02020603050405020304" pitchFamily="18" charset="0"/>
              </a:rPr>
              <a:t>delete relaxation </a:t>
            </a:r>
            <a:r>
              <a:rPr lang="en-US" altLang="zh-CN" dirty="0">
                <a:latin typeface="Times New Roman" panose="02020603050405020304" pitchFamily="18" charset="0"/>
                <a:cs typeface="Times New Roman" panose="02020603050405020304" pitchFamily="18" charset="0"/>
              </a:rPr>
              <a:t>but on a deeper analysis of the </a:t>
            </a:r>
            <a:r>
              <a:rPr lang="en-US" altLang="zh-CN" b="1" dirty="0">
                <a:solidFill>
                  <a:srgbClr val="0F0779"/>
                </a:solidFill>
                <a:latin typeface="Times New Roman" panose="02020603050405020304" pitchFamily="18" charset="0"/>
                <a:cs typeface="Times New Roman" panose="02020603050405020304" pitchFamily="18" charset="0"/>
              </a:rPr>
              <a:t>problem structure </a:t>
            </a:r>
            <a:r>
              <a:rPr lang="en-US" altLang="zh-CN" dirty="0">
                <a:latin typeface="Times New Roman" panose="02020603050405020304" pitchFamily="18" charset="0"/>
                <a:cs typeface="Times New Roman" panose="02020603050405020304" pitchFamily="18" charset="0"/>
              </a:rPr>
              <a:t>as captured by its underlying </a:t>
            </a:r>
            <a:r>
              <a:rPr lang="en-US" altLang="zh-CN" i="1" dirty="0">
                <a:latin typeface="Times New Roman" panose="02020603050405020304" pitchFamily="18" charset="0"/>
                <a:cs typeface="Times New Roman" panose="02020603050405020304" pitchFamily="18" charset="0"/>
              </a:rPr>
              <a:t>causal graph</a:t>
            </a:r>
            <a:r>
              <a:rPr lang="en-US" altLang="zh-CN" dirty="0">
                <a:latin typeface="Times New Roman" panose="02020603050405020304" pitchFamily="18" charset="0"/>
                <a:cs typeface="Times New Roman" panose="02020603050405020304" pitchFamily="18" charset="0"/>
              </a:rPr>
              <a:t>. </a:t>
            </a:r>
          </a:p>
          <a:p>
            <a:r>
              <a:rPr lang="zh-CN" altLang="en-US" dirty="0">
                <a:latin typeface="Times New Roman" panose="02020603050405020304" pitchFamily="18" charset="0"/>
                <a:cs typeface="Times New Roman" panose="02020603050405020304" pitchFamily="18" charset="0"/>
              </a:rPr>
              <a:t>删除松弛、问题结构</a:t>
            </a:r>
            <a:br>
              <a:rPr lang="en-US" altLang="zh-CN" dirty="0">
                <a:latin typeface="Times New Roman" panose="02020603050405020304" pitchFamily="18" charset="0"/>
                <a:cs typeface="Times New Roman" panose="02020603050405020304" pitchFamily="18" charset="0"/>
              </a:rPr>
            </a:br>
            <a:r>
              <a:rPr lang="en-US" altLang="zh-CN" b="1"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The causal graph is a </a:t>
            </a:r>
            <a:r>
              <a:rPr lang="en-US" altLang="zh-CN" b="1" dirty="0">
                <a:solidFill>
                  <a:srgbClr val="0F0779"/>
                </a:solidFill>
                <a:latin typeface="Times New Roman" panose="02020603050405020304" pitchFamily="18" charset="0"/>
                <a:cs typeface="Times New Roman" panose="02020603050405020304" pitchFamily="18" charset="0"/>
              </a:rPr>
              <a:t>directed graph </a:t>
            </a:r>
            <a:r>
              <a:rPr lang="en-US" altLang="zh-CN" dirty="0">
                <a:latin typeface="Times New Roman" panose="02020603050405020304" pitchFamily="18" charset="0"/>
                <a:cs typeface="Times New Roman" panose="02020603050405020304" pitchFamily="18" charset="0"/>
              </a:rPr>
              <a:t>where the </a:t>
            </a:r>
            <a:r>
              <a:rPr lang="en-US" altLang="zh-CN" b="1" dirty="0">
                <a:solidFill>
                  <a:srgbClr val="0F0779"/>
                </a:solidFill>
                <a:latin typeface="Times New Roman" panose="02020603050405020304" pitchFamily="18" charset="0"/>
                <a:cs typeface="Times New Roman" panose="02020603050405020304" pitchFamily="18" charset="0"/>
              </a:rPr>
              <a:t>nodes</a:t>
            </a:r>
            <a:r>
              <a:rPr lang="en-US" altLang="zh-CN" dirty="0">
                <a:latin typeface="Times New Roman" panose="02020603050405020304" pitchFamily="18" charset="0"/>
                <a:cs typeface="Times New Roman" panose="02020603050405020304" pitchFamily="18" charset="0"/>
              </a:rPr>
              <a:t> stand for the </a:t>
            </a:r>
            <a:r>
              <a:rPr lang="en-US" altLang="zh-CN" b="1" dirty="0">
                <a:solidFill>
                  <a:srgbClr val="0F0779"/>
                </a:solidFill>
                <a:latin typeface="Times New Roman" panose="02020603050405020304" pitchFamily="18" charset="0"/>
                <a:cs typeface="Times New Roman" panose="02020603050405020304" pitchFamily="18" charset="0"/>
              </a:rPr>
              <a:t>variables</a:t>
            </a:r>
            <a:r>
              <a:rPr lang="en-US" altLang="zh-CN" dirty="0">
                <a:latin typeface="Times New Roman" panose="02020603050405020304" pitchFamily="18" charset="0"/>
                <a:cs typeface="Times New Roman" panose="02020603050405020304" pitchFamily="18" charset="0"/>
              </a:rPr>
              <a:t> in the problem and </a:t>
            </a:r>
            <a:r>
              <a:rPr lang="en-US" altLang="zh-CN" b="1" dirty="0">
                <a:solidFill>
                  <a:srgbClr val="0F0779"/>
                </a:solidFill>
                <a:latin typeface="Times New Roman" panose="02020603050405020304" pitchFamily="18" charset="0"/>
                <a:cs typeface="Times New Roman" panose="02020603050405020304" pitchFamily="18" charset="0"/>
              </a:rPr>
              <a:t>links</a:t>
            </a:r>
            <a:r>
              <a:rPr lang="en-US" altLang="zh-CN" dirty="0">
                <a:latin typeface="Times New Roman" panose="02020603050405020304" pitchFamily="18" charset="0"/>
                <a:cs typeface="Times New Roman" panose="02020603050405020304" pitchFamily="18" charset="0"/>
              </a:rPr>
              <a:t> express the </a:t>
            </a:r>
            <a:r>
              <a:rPr lang="en-US" altLang="zh-CN" b="1" dirty="0">
                <a:solidFill>
                  <a:srgbClr val="0F0779"/>
                </a:solidFill>
                <a:latin typeface="Times New Roman" panose="02020603050405020304" pitchFamily="18" charset="0"/>
                <a:cs typeface="Times New Roman" panose="02020603050405020304" pitchFamily="18" charset="0"/>
              </a:rPr>
              <a:t>dependencies</a:t>
            </a:r>
            <a:r>
              <a:rPr lang="en-US" altLang="zh-CN" dirty="0">
                <a:latin typeface="Times New Roman" panose="02020603050405020304" pitchFamily="18" charset="0"/>
                <a:cs typeface="Times New Roman" panose="02020603050405020304" pitchFamily="18" charset="0"/>
              </a:rPr>
              <a:t> among them.</a:t>
            </a:r>
          </a:p>
          <a:p>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有向图、节点代表变量、联系代表依赖关系</a:t>
            </a:r>
            <a:br>
              <a:rPr lang="en-US" altLang="zh-CN" dirty="0">
                <a:latin typeface="Times New Roman" panose="02020603050405020304" pitchFamily="18" charset="0"/>
                <a:cs typeface="Times New Roman" panose="02020603050405020304" pitchFamily="18" charset="0"/>
              </a:rPr>
            </a:br>
            <a:r>
              <a:rPr lang="en-US" altLang="zh-CN" b="1"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rPr>
              <a:t>The causal graph heuristic is defined for problems with </a:t>
            </a:r>
            <a:r>
              <a:rPr lang="en-US" altLang="zh-CN" b="1" i="1" dirty="0">
                <a:solidFill>
                  <a:srgbClr val="0F0779"/>
                </a:solidFill>
                <a:latin typeface="Times New Roman" panose="02020603050405020304" pitchFamily="18" charset="0"/>
                <a:cs typeface="Times New Roman" panose="02020603050405020304" pitchFamily="18" charset="0"/>
              </a:rPr>
              <a:t>acyclic </a:t>
            </a:r>
            <a:r>
              <a:rPr lang="en-US" altLang="zh-CN" b="1" dirty="0">
                <a:solidFill>
                  <a:srgbClr val="0F0779"/>
                </a:solidFill>
                <a:latin typeface="Times New Roman" panose="02020603050405020304" pitchFamily="18" charset="0"/>
                <a:cs typeface="Times New Roman" panose="02020603050405020304" pitchFamily="18" charset="0"/>
              </a:rPr>
              <a:t>causal graphs as the sum of the costs of plans</a:t>
            </a:r>
            <a:r>
              <a:rPr lang="en-US" altLang="zh-CN" dirty="0">
                <a:latin typeface="Times New Roman" panose="02020603050405020304" pitchFamily="18" charset="0"/>
                <a:cs typeface="Times New Roman" panose="02020603050405020304" pitchFamily="18" charset="0"/>
              </a:rPr>
              <a:t> for subproblems that include a variable and its parents in the graph. </a:t>
            </a:r>
          </a:p>
          <a:p>
            <a:r>
              <a:rPr lang="zh-CN" altLang="en-US" dirty="0">
                <a:latin typeface="Times New Roman" panose="02020603050405020304" pitchFamily="18" charset="0"/>
                <a:cs typeface="Times New Roman" panose="02020603050405020304" pitchFamily="18" charset="0"/>
              </a:rPr>
              <a:t>非循环因果图作为图中包括变量及其父项的子问题的规划成本的总和</a:t>
            </a:r>
            <a:endParaRPr lang="en-US" altLang="zh-CN" sz="1900" dirty="0"/>
          </a:p>
          <a:p>
            <a:r>
              <a:rPr lang="en-US" altLang="zh-CN" dirty="0">
                <a:latin typeface="Times New Roman" panose="02020603050405020304" pitchFamily="18" charset="0"/>
                <a:cs typeface="Times New Roman" panose="02020603050405020304" pitchFamily="18" charset="0"/>
              </a:rPr>
              <a:t>The new heuristic reduces to </a:t>
            </a:r>
            <a:r>
              <a:rPr lang="en-US" altLang="zh-CN" sz="2100" dirty="0" err="1">
                <a:latin typeface="Times New Roman" panose="02020603050405020304" pitchFamily="18" charset="0"/>
                <a:cs typeface="Times New Roman" panose="02020603050405020304" pitchFamily="18" charset="0"/>
              </a:rPr>
              <a:t>Helmert’s</a:t>
            </a:r>
            <a:r>
              <a:rPr lang="en-US" altLang="zh-CN" sz="2100" dirty="0">
                <a:latin typeface="Times New Roman" panose="02020603050405020304" pitchFamily="18" charset="0"/>
                <a:cs typeface="Times New Roman" panose="02020603050405020304" pitchFamily="18" charset="0"/>
              </a:rPr>
              <a:t> heuristic when the causal graph is acyclic, but requires </a:t>
            </a:r>
            <a:r>
              <a:rPr lang="en-US" altLang="zh-CN" sz="2100" b="1" dirty="0">
                <a:solidFill>
                  <a:srgbClr val="0F0779"/>
                </a:solidFill>
                <a:latin typeface="Times New Roman" panose="02020603050405020304" pitchFamily="18" charset="0"/>
                <a:cs typeface="Times New Roman" panose="02020603050405020304" pitchFamily="18" charset="0"/>
              </a:rPr>
              <a:t>neither acyclicity nor the causal graph itself</a:t>
            </a:r>
            <a:r>
              <a:rPr lang="en-US" altLang="zh-CN" sz="2100" dirty="0">
                <a:latin typeface="Times New Roman" panose="02020603050405020304" pitchFamily="18" charset="0"/>
                <a:cs typeface="Times New Roman" panose="02020603050405020304" pitchFamily="18" charset="0"/>
              </a:rPr>
              <a:t>. Like the </a:t>
            </a:r>
            <a:r>
              <a:rPr lang="en-US" altLang="zh-CN" sz="2100" b="1" dirty="0">
                <a:solidFill>
                  <a:srgbClr val="0F0779"/>
                </a:solidFill>
                <a:latin typeface="Times New Roman" panose="02020603050405020304" pitchFamily="18" charset="0"/>
                <a:cs typeface="Times New Roman" panose="02020603050405020304" pitchFamily="18" charset="0"/>
              </a:rPr>
              <a:t>additive heuristic</a:t>
            </a:r>
            <a:r>
              <a:rPr lang="en-US" altLang="zh-CN" sz="2100" dirty="0">
                <a:latin typeface="Times New Roman" panose="02020603050405020304" pitchFamily="18" charset="0"/>
                <a:cs typeface="Times New Roman" panose="02020603050405020304" pitchFamily="18" charset="0"/>
              </a:rPr>
              <a:t>, the new heuristic is defined mathematically by means of a </a:t>
            </a:r>
            <a:r>
              <a:rPr lang="en-US" altLang="zh-CN" sz="2100" b="1" dirty="0">
                <a:solidFill>
                  <a:srgbClr val="0F0779"/>
                </a:solidFill>
                <a:latin typeface="Times New Roman" panose="02020603050405020304" pitchFamily="18" charset="0"/>
                <a:cs typeface="Times New Roman" panose="02020603050405020304" pitchFamily="18" charset="0"/>
              </a:rPr>
              <a:t>functional equation</a:t>
            </a:r>
            <a:r>
              <a:rPr lang="en-US" altLang="zh-CN" sz="2100" dirty="0">
                <a:latin typeface="Times New Roman" panose="02020603050405020304" pitchFamily="18" charset="0"/>
                <a:cs typeface="Times New Roman" panose="02020603050405020304" pitchFamily="18" charset="0"/>
              </a:rPr>
              <a:t>, which translates into a </a:t>
            </a:r>
            <a:r>
              <a:rPr lang="en-US" altLang="zh-CN" sz="2100" b="1" dirty="0">
                <a:solidFill>
                  <a:srgbClr val="0F0779"/>
                </a:solidFill>
                <a:latin typeface="Times New Roman" panose="02020603050405020304" pitchFamily="18" charset="0"/>
                <a:cs typeface="Times New Roman" panose="02020603050405020304" pitchFamily="18" charset="0"/>
              </a:rPr>
              <a:t>shortest-path problem </a:t>
            </a:r>
            <a:r>
              <a:rPr lang="en-US" altLang="zh-CN" sz="2100" dirty="0">
                <a:latin typeface="Times New Roman" panose="02020603050405020304" pitchFamily="18" charset="0"/>
                <a:cs typeface="Times New Roman" panose="02020603050405020304" pitchFamily="18" charset="0"/>
              </a:rPr>
              <a:t>over a poly-size graph that can be solved by standard algorithms. </a:t>
            </a:r>
            <a:br>
              <a:rPr lang="en-US" altLang="zh-CN" dirty="0"/>
            </a:br>
            <a:br>
              <a:rPr lang="en-US" altLang="zh-CN" sz="1400" dirty="0">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既不需要非循环也不需要因果图本身</a:t>
            </a:r>
          </a:p>
        </p:txBody>
      </p:sp>
    </p:spTree>
    <p:extLst>
      <p:ext uri="{BB962C8B-B14F-4D97-AF65-F5344CB8AC3E}">
        <p14:creationId xmlns:p14="http://schemas.microsoft.com/office/powerpoint/2010/main" val="25540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3"/>
            <a:ext cx="10058400" cy="1450757"/>
          </a:xfrm>
        </p:spPr>
        <p:txBody>
          <a:bodyPr/>
          <a:lstStyle/>
          <a:p>
            <a:r>
              <a:rPr lang="en-US" altLang="zh-CN" b="1" dirty="0">
                <a:latin typeface="Times New Roman" panose="02020603050405020304" pitchFamily="18" charset="0"/>
                <a:cs typeface="Times New Roman" panose="02020603050405020304" pitchFamily="18" charset="0"/>
              </a:rPr>
              <a:t>Introduction</a:t>
            </a:r>
            <a:endParaRPr lang="zh-CN" altLang="en-US" dirty="0"/>
          </a:p>
        </p:txBody>
      </p:sp>
      <p:sp>
        <p:nvSpPr>
          <p:cNvPr id="3" name="内容占位符 2"/>
          <p:cNvSpPr>
            <a:spLocks noGrp="1"/>
          </p:cNvSpPr>
          <p:nvPr>
            <p:ph idx="1"/>
          </p:nvPr>
        </p:nvSpPr>
        <p:spPr>
          <a:xfrm>
            <a:off x="1097280" y="1845733"/>
            <a:ext cx="10058400" cy="4526491"/>
          </a:xfrm>
        </p:spPr>
        <p:txBody>
          <a:bodyPr>
            <a:normAutofit/>
          </a:bodyPr>
          <a:lstStyle/>
          <a:p>
            <a:pPr marL="201168" lvl="1" indent="0">
              <a:buNone/>
            </a:pPr>
            <a:r>
              <a:rPr lang="en-US" altLang="zh-CN" sz="2000" b="1" dirty="0">
                <a:latin typeface="Times New Roman" panose="02020603050405020304" pitchFamily="18" charset="0"/>
                <a:cs typeface="Times New Roman" panose="02020603050405020304" pitchFamily="18" charset="0"/>
              </a:rPr>
              <a:t>Multi-valued Planning Tasks</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MPT</a:t>
            </a:r>
            <a:r>
              <a:rPr lang="en-US" altLang="zh-CN" sz="2000" dirty="0">
                <a:latin typeface="Times New Roman" panose="02020603050405020304" pitchFamily="18" charset="0"/>
                <a:cs typeface="Times New Roman" panose="02020603050405020304" pitchFamily="18" charset="0"/>
              </a:rPr>
              <a:t> </a:t>
            </a:r>
            <a:r>
              <a:rPr lang="zh-CN" altLang="en-US" sz="2000" dirty="0"/>
              <a:t>（多值规划任务）</a:t>
            </a:r>
            <a:br>
              <a:rPr lang="en-US" altLang="zh-CN" dirty="0"/>
            </a:br>
            <a:endParaRPr lang="zh-CN" altLang="en-US" dirty="0"/>
          </a:p>
        </p:txBody>
      </p:sp>
      <p:pic>
        <p:nvPicPr>
          <p:cNvPr id="9" name="图片 8">
            <a:extLst>
              <a:ext uri="{FF2B5EF4-FFF2-40B4-BE49-F238E27FC236}">
                <a16:creationId xmlns:a16="http://schemas.microsoft.com/office/drawing/2014/main" id="{620FBC22-3596-4E02-B439-573A5FDE2ADA}"/>
              </a:ext>
            </a:extLst>
          </p:cNvPr>
          <p:cNvPicPr>
            <a:picLocks noChangeAspect="1"/>
          </p:cNvPicPr>
          <p:nvPr/>
        </p:nvPicPr>
        <p:blipFill>
          <a:blip r:embed="rId2"/>
          <a:stretch>
            <a:fillRect/>
          </a:stretch>
        </p:blipFill>
        <p:spPr>
          <a:xfrm>
            <a:off x="1238388" y="2209824"/>
            <a:ext cx="2209524" cy="380952"/>
          </a:xfrm>
          <a:prstGeom prst="rect">
            <a:avLst/>
          </a:prstGeom>
        </p:spPr>
      </p:pic>
      <p:sp>
        <p:nvSpPr>
          <p:cNvPr id="10" name="矩形 9">
            <a:extLst>
              <a:ext uri="{FF2B5EF4-FFF2-40B4-BE49-F238E27FC236}">
                <a16:creationId xmlns:a16="http://schemas.microsoft.com/office/drawing/2014/main" id="{7C1292F6-5731-4788-9AE0-66074928EE1E}"/>
              </a:ext>
            </a:extLst>
          </p:cNvPr>
          <p:cNvSpPr/>
          <p:nvPr/>
        </p:nvSpPr>
        <p:spPr>
          <a:xfrm>
            <a:off x="1238388" y="2691741"/>
            <a:ext cx="7143612" cy="369332"/>
          </a:xfrm>
          <a:prstGeom prst="rect">
            <a:avLst/>
          </a:prstGeom>
        </p:spPr>
        <p:txBody>
          <a:bodyPr wrap="square">
            <a:spAutoFit/>
          </a:bodyPr>
          <a:lstStyle/>
          <a:p>
            <a:r>
              <a:rPr lang="en-US" altLang="zh-CN" b="1" dirty="0">
                <a:solidFill>
                  <a:srgbClr val="000000"/>
                </a:solidFill>
                <a:latin typeface="Times New Roman" panose="02020603050405020304" pitchFamily="18" charset="0"/>
                <a:cs typeface="Times New Roman" panose="02020603050405020304" pitchFamily="18" charset="0"/>
              </a:rPr>
              <a:t>1.</a:t>
            </a:r>
            <a:r>
              <a:rPr lang="en-US" altLang="zh-CN" i="1" dirty="0">
                <a:solidFill>
                  <a:srgbClr val="000000"/>
                </a:solidFill>
                <a:latin typeface="Times New Roman" panose="02020603050405020304" pitchFamily="18" charset="0"/>
                <a:cs typeface="Times New Roman" panose="02020603050405020304" pitchFamily="18" charset="0"/>
              </a:rPr>
              <a:t>V </a:t>
            </a:r>
            <a:r>
              <a:rPr lang="en-US" altLang="zh-CN" dirty="0">
                <a:solidFill>
                  <a:srgbClr val="000000"/>
                </a:solidFill>
                <a:latin typeface="Times New Roman" panose="02020603050405020304" pitchFamily="18" charset="0"/>
                <a:cs typeface="Times New Roman" panose="02020603050405020304" pitchFamily="18" charset="0"/>
              </a:rPr>
              <a:t>is a set of variables </a:t>
            </a:r>
            <a:r>
              <a:rPr lang="en-US" altLang="zh-CN" i="1" dirty="0">
                <a:solidFill>
                  <a:srgbClr val="000000"/>
                </a:solidFill>
                <a:latin typeface="Times New Roman" panose="02020603050405020304" pitchFamily="18" charset="0"/>
                <a:cs typeface="Times New Roman" panose="02020603050405020304" pitchFamily="18" charset="0"/>
              </a:rPr>
              <a:t>v </a:t>
            </a:r>
            <a:r>
              <a:rPr lang="en-US" altLang="zh-CN" dirty="0">
                <a:solidFill>
                  <a:srgbClr val="000000"/>
                </a:solidFill>
                <a:latin typeface="Times New Roman" panose="02020603050405020304" pitchFamily="18" charset="0"/>
                <a:cs typeface="Times New Roman" panose="02020603050405020304" pitchFamily="18" charset="0"/>
              </a:rPr>
              <a:t>with associated finite discrete domains </a:t>
            </a:r>
            <a:r>
              <a:rPr lang="en-US" altLang="zh-CN" i="1" dirty="0" err="1">
                <a:solidFill>
                  <a:srgbClr val="000000"/>
                </a:solidFill>
                <a:latin typeface="Times New Roman" panose="02020603050405020304" pitchFamily="18" charset="0"/>
                <a:cs typeface="Times New Roman" panose="02020603050405020304" pitchFamily="18" charset="0"/>
              </a:rPr>
              <a:t>D</a:t>
            </a:r>
            <a:r>
              <a:rPr lang="en-US" altLang="zh-CN" sz="800" i="1" dirty="0" err="1">
                <a:solidFill>
                  <a:srgbClr val="000000"/>
                </a:solidFill>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DFE4FA94-F8E9-47F8-BB2A-5DF528C56818}"/>
              </a:ext>
            </a:extLst>
          </p:cNvPr>
          <p:cNvSpPr/>
          <p:nvPr/>
        </p:nvSpPr>
        <p:spPr>
          <a:xfrm>
            <a:off x="1238388" y="3105835"/>
            <a:ext cx="7905612" cy="369332"/>
          </a:xfrm>
          <a:prstGeom prst="rect">
            <a:avLst/>
          </a:prstGeom>
        </p:spPr>
        <p:txBody>
          <a:bodyPr wrap="square">
            <a:spAutoFit/>
          </a:bodyPr>
          <a:lstStyle/>
          <a:p>
            <a:r>
              <a:rPr lang="en-US" altLang="zh-CN" b="1" dirty="0">
                <a:solidFill>
                  <a:srgbClr val="000000"/>
                </a:solidFill>
                <a:latin typeface="Times New Roman" panose="02020603050405020304" pitchFamily="18" charset="0"/>
                <a:cs typeface="Times New Roman" panose="02020603050405020304" pitchFamily="18" charset="0"/>
              </a:rPr>
              <a:t>2.</a:t>
            </a:r>
            <a:r>
              <a:rPr lang="en-US" altLang="zh-CN" i="1" dirty="0">
                <a:solidFill>
                  <a:srgbClr val="000000"/>
                </a:solidFill>
                <a:latin typeface="Times New Roman" panose="02020603050405020304" pitchFamily="18" charset="0"/>
                <a:cs typeface="Times New Roman" panose="02020603050405020304" pitchFamily="18" charset="0"/>
              </a:rPr>
              <a:t>s</a:t>
            </a:r>
            <a:r>
              <a:rPr lang="en-US" altLang="zh-CN" sz="800" dirty="0">
                <a:solidFill>
                  <a:srgbClr val="000000"/>
                </a:solidFill>
                <a:latin typeface="Times New Roman" panose="02020603050405020304" pitchFamily="18" charset="0"/>
                <a:cs typeface="Times New Roman" panose="02020603050405020304" pitchFamily="18" charset="0"/>
              </a:rPr>
              <a:t>0 </a:t>
            </a:r>
            <a:r>
              <a:rPr lang="en-US" altLang="zh-CN" dirty="0">
                <a:solidFill>
                  <a:srgbClr val="000000"/>
                </a:solidFill>
                <a:latin typeface="Times New Roman" panose="02020603050405020304" pitchFamily="18" charset="0"/>
                <a:cs typeface="Times New Roman" panose="02020603050405020304" pitchFamily="18" charset="0"/>
              </a:rPr>
              <a:t>is a state over </a:t>
            </a:r>
            <a:r>
              <a:rPr lang="en-US" altLang="zh-CN" i="1" dirty="0">
                <a:solidFill>
                  <a:srgbClr val="000000"/>
                </a:solidFill>
                <a:latin typeface="Times New Roman" panose="02020603050405020304" pitchFamily="18" charset="0"/>
                <a:cs typeface="Times New Roman" panose="02020603050405020304" pitchFamily="18" charset="0"/>
              </a:rPr>
              <a:t>V </a:t>
            </a:r>
            <a:r>
              <a:rPr lang="en-US" altLang="zh-CN" dirty="0">
                <a:solidFill>
                  <a:srgbClr val="000000"/>
                </a:solidFill>
                <a:latin typeface="Times New Roman" panose="02020603050405020304" pitchFamily="18" charset="0"/>
                <a:cs typeface="Times New Roman" panose="02020603050405020304" pitchFamily="18" charset="0"/>
              </a:rPr>
              <a:t>characterizing the initial situation</a:t>
            </a:r>
            <a:r>
              <a:rPr lang="en-US" altLang="zh-CN" i="1" dirty="0"/>
              <a:t>s</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8EFDA7E1-B76F-4568-915B-3EC11D56799D}"/>
              </a:ext>
            </a:extLst>
          </p:cNvPr>
          <p:cNvSpPr/>
          <p:nvPr/>
        </p:nvSpPr>
        <p:spPr>
          <a:xfrm>
            <a:off x="1238388" y="3519929"/>
            <a:ext cx="5580182"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3.</a:t>
            </a:r>
            <a:r>
              <a:rPr lang="en-US" altLang="zh-CN" i="1"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rPr>
              <a:t>is a partial state over </a:t>
            </a:r>
            <a:r>
              <a:rPr lang="en-US" altLang="zh-CN" i="1" dirty="0">
                <a:latin typeface="Times New Roman" panose="02020603050405020304" pitchFamily="18" charset="0"/>
                <a:cs typeface="Times New Roman" panose="02020603050405020304" pitchFamily="18" charset="0"/>
              </a:rPr>
              <a:t>V </a:t>
            </a:r>
            <a:r>
              <a:rPr lang="en-US" altLang="zh-CN" dirty="0">
                <a:latin typeface="Times New Roman" panose="02020603050405020304" pitchFamily="18" charset="0"/>
                <a:cs typeface="Times New Roman" panose="02020603050405020304" pitchFamily="18" charset="0"/>
              </a:rPr>
              <a:t>characterizing goal situations </a:t>
            </a:r>
            <a:endParaRPr lang="zh-CN" altLang="en-US"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7116B147-DE59-439F-81D0-6960495FE594}"/>
              </a:ext>
            </a:extLst>
          </p:cNvPr>
          <p:cNvSpPr/>
          <p:nvPr/>
        </p:nvSpPr>
        <p:spPr>
          <a:xfrm>
            <a:off x="1238388" y="3934023"/>
            <a:ext cx="7410312" cy="369332"/>
          </a:xfrm>
          <a:prstGeom prst="rect">
            <a:avLst/>
          </a:prstGeom>
        </p:spPr>
        <p:txBody>
          <a:bodyPr wrap="square">
            <a:spAutoFit/>
          </a:bodyPr>
          <a:lstStyle/>
          <a:p>
            <a:r>
              <a:rPr lang="en-US" altLang="zh-CN" b="1" dirty="0">
                <a:solidFill>
                  <a:srgbClr val="000000"/>
                </a:solidFill>
                <a:latin typeface="Times New Roman" panose="02020603050405020304" pitchFamily="18" charset="0"/>
                <a:cs typeface="Times New Roman" panose="02020603050405020304" pitchFamily="18" charset="0"/>
              </a:rPr>
              <a:t>4.</a:t>
            </a:r>
            <a:r>
              <a:rPr lang="en-US" altLang="zh-CN" i="1" dirty="0">
                <a:solidFill>
                  <a:srgbClr val="000000"/>
                </a:solidFill>
                <a:latin typeface="Times New Roman" panose="02020603050405020304" pitchFamily="18" charset="0"/>
                <a:cs typeface="Times New Roman" panose="02020603050405020304" pitchFamily="18" charset="0"/>
              </a:rPr>
              <a:t>O </a:t>
            </a:r>
            <a:r>
              <a:rPr lang="en-US" altLang="zh-CN" dirty="0">
                <a:solidFill>
                  <a:srgbClr val="000000"/>
                </a:solidFill>
                <a:latin typeface="Times New Roman" panose="02020603050405020304" pitchFamily="18" charset="0"/>
                <a:cs typeface="Times New Roman" panose="02020603050405020304" pitchFamily="18" charset="0"/>
              </a:rPr>
              <a:t>is a set of operators that map one state into a possibly different state</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9118E8E5-944A-4F43-9F1E-907228C8826C}"/>
              </a:ext>
            </a:extLst>
          </p:cNvPr>
          <p:cNvSpPr/>
          <p:nvPr/>
        </p:nvSpPr>
        <p:spPr>
          <a:xfrm>
            <a:off x="1238387" y="4321175"/>
            <a:ext cx="10382483" cy="1969770"/>
          </a:xfrm>
          <a:prstGeom prst="rect">
            <a:avLst/>
          </a:prstGeom>
        </p:spPr>
        <p:txBody>
          <a:bodyPr wrap="square">
            <a:spAutoFit/>
          </a:bodyPr>
          <a:lstStyle/>
          <a:p>
            <a:r>
              <a:rPr lang="en-US" altLang="zh-CN" sz="3200" b="1" dirty="0">
                <a:solidFill>
                  <a:srgbClr val="000000"/>
                </a:solidFill>
                <a:latin typeface="Times New Roman" panose="02020603050405020304" pitchFamily="18" charset="0"/>
                <a:cs typeface="Times New Roman" panose="02020603050405020304" pitchFamily="18" charset="0"/>
              </a:rPr>
              <a:t>two assumptions</a:t>
            </a:r>
            <a:r>
              <a:rPr lang="en-US" altLang="zh-CN" sz="3200" b="1" dirty="0">
                <a:latin typeface="Times New Roman" panose="02020603050405020304" pitchFamily="18" charset="0"/>
                <a:cs typeface="Times New Roman" panose="02020603050405020304" pitchFamily="18" charset="0"/>
              </a:rPr>
              <a:t> </a:t>
            </a:r>
            <a:r>
              <a:rPr lang="zh-CN" altLang="en-US" sz="3200" b="1" dirty="0">
                <a:latin typeface="Times New Roman" panose="02020603050405020304" pitchFamily="18" charset="0"/>
                <a:cs typeface="Times New Roman" panose="02020603050405020304" pitchFamily="18" charset="0"/>
              </a:rPr>
              <a:t>：</a:t>
            </a:r>
            <a:endParaRPr lang="en-US" altLang="zh-CN" sz="3200"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r>
              <a:rPr lang="en-US" altLang="zh-CN" b="1" dirty="0">
                <a:solidFill>
                  <a:srgbClr val="0F0779"/>
                </a:solidFill>
                <a:latin typeface="Times New Roman" panose="02020603050405020304" pitchFamily="18" charset="0"/>
                <a:cs typeface="Times New Roman" panose="02020603050405020304" pitchFamily="18" charset="0"/>
              </a:rPr>
              <a:t>Firstly</a:t>
            </a:r>
            <a:r>
              <a:rPr lang="en-US" altLang="zh-CN" dirty="0">
                <a:latin typeface="Times New Roman" panose="02020603050405020304" pitchFamily="18" charset="0"/>
                <a:cs typeface="Times New Roman" panose="02020603050405020304" pitchFamily="18" charset="0"/>
              </a:rPr>
              <a:t>, we assume that </a:t>
            </a:r>
            <a:r>
              <a:rPr lang="en-US" altLang="zh-CN" i="1" dirty="0">
                <a:latin typeface="Times New Roman" panose="02020603050405020304" pitchFamily="18" charset="0"/>
                <a:cs typeface="Times New Roman" panose="02020603050405020304" pitchFamily="18" charset="0"/>
              </a:rPr>
              <a:t>operator preconditions pre</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are empty</a:t>
            </a:r>
            <a:r>
              <a:rPr lang="en-US" altLang="zh-CN" dirty="0">
                <a:latin typeface="Times New Roman" panose="02020603050405020304" pitchFamily="18" charset="0"/>
                <a:cs typeface="Times New Roman" panose="02020603050405020304" pitchFamily="18" charset="0"/>
              </a:rPr>
              <a:t>. </a:t>
            </a:r>
          </a:p>
          <a:p>
            <a:br>
              <a:rPr lang="en-US" altLang="zh-CN" dirty="0">
                <a:latin typeface="Times New Roman" panose="02020603050405020304" pitchFamily="18" charset="0"/>
                <a:cs typeface="Times New Roman" panose="02020603050405020304" pitchFamily="18" charset="0"/>
              </a:rPr>
            </a:br>
            <a:r>
              <a:rPr lang="en-US" altLang="zh-CN" b="1" dirty="0">
                <a:solidFill>
                  <a:srgbClr val="0F0779"/>
                </a:solidFill>
                <a:latin typeface="Times New Roman" panose="02020603050405020304" pitchFamily="18" charset="0"/>
                <a:cs typeface="Times New Roman" panose="02020603050405020304" pitchFamily="18" charset="0"/>
              </a:rPr>
              <a:t>Secondly</a:t>
            </a:r>
            <a:r>
              <a:rPr lang="en-US" altLang="zh-CN" dirty="0">
                <a:latin typeface="Times New Roman" panose="02020603050405020304" pitchFamily="18" charset="0"/>
                <a:cs typeface="Times New Roman" panose="02020603050405020304" pitchFamily="18" charset="0"/>
              </a:rPr>
              <a:t>, we assume that the variable </a:t>
            </a:r>
            <a:r>
              <a:rPr lang="en-US" altLang="zh-CN" i="1" dirty="0">
                <a:latin typeface="Times New Roman" panose="02020603050405020304" pitchFamily="18" charset="0"/>
                <a:cs typeface="Times New Roman" panose="02020603050405020304" pitchFamily="18" charset="0"/>
              </a:rPr>
              <a:t>v </a:t>
            </a:r>
            <a:r>
              <a:rPr lang="en-US" altLang="zh-CN" dirty="0">
                <a:latin typeface="Times New Roman" panose="02020603050405020304" pitchFamily="18" charset="0"/>
                <a:cs typeface="Times New Roman" panose="02020603050405020304" pitchFamily="18" charset="0"/>
              </a:rPr>
              <a:t>that appears in the head of a rule </a:t>
            </a:r>
            <a:r>
              <a:rPr lang="en-US" altLang="zh-CN" i="1" dirty="0">
                <a:latin typeface="Times New Roman" panose="02020603050405020304" pitchFamily="18" charset="0"/>
                <a:cs typeface="Times New Roman" panose="02020603050405020304" pitchFamily="18" charset="0"/>
              </a:rPr>
              <a:t>z → v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d </a:t>
            </a:r>
            <a:r>
              <a:rPr lang="en-US" altLang="zh-CN" dirty="0">
                <a:latin typeface="Times New Roman" panose="02020603050405020304" pitchFamily="18" charset="0"/>
                <a:cs typeface="Times New Roman" panose="02020603050405020304" pitchFamily="18" charset="0"/>
              </a:rPr>
              <a:t>also appears in the body </a:t>
            </a:r>
            <a:r>
              <a:rPr lang="en-US" altLang="zh-CN" i="1" dirty="0">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 </a:t>
            </a:r>
            <a:br>
              <a:rPr lang="en-US" altLang="zh-CN" dirty="0"/>
            </a:b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59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3"/>
            <a:ext cx="10058400" cy="1450757"/>
          </a:xfrm>
        </p:spPr>
        <p:txBody>
          <a:bodyPr/>
          <a:lstStyle/>
          <a:p>
            <a:r>
              <a:rPr lang="en-US" altLang="zh-CN" b="1" dirty="0">
                <a:latin typeface="Times New Roman" panose="02020603050405020304" pitchFamily="18" charset="0"/>
                <a:cs typeface="Times New Roman" panose="02020603050405020304" pitchFamily="18" charset="0"/>
              </a:rPr>
              <a:t>Introduction</a:t>
            </a:r>
            <a:endParaRPr lang="zh-CN" altLang="en-US" dirty="0"/>
          </a:p>
        </p:txBody>
      </p:sp>
      <p:sp>
        <p:nvSpPr>
          <p:cNvPr id="10" name="矩形 9">
            <a:extLst>
              <a:ext uri="{FF2B5EF4-FFF2-40B4-BE49-F238E27FC236}">
                <a16:creationId xmlns:a16="http://schemas.microsoft.com/office/drawing/2014/main" id="{5B9B6B08-4260-4205-A454-E6D372383319}"/>
              </a:ext>
            </a:extLst>
          </p:cNvPr>
          <p:cNvSpPr/>
          <p:nvPr/>
        </p:nvSpPr>
        <p:spPr>
          <a:xfrm>
            <a:off x="1097280" y="1925105"/>
            <a:ext cx="6096000" cy="461665"/>
          </a:xfrm>
          <a:prstGeom prst="rect">
            <a:avLst/>
          </a:prstGeom>
        </p:spPr>
        <p:txBody>
          <a:bodyPr>
            <a:spAutoFit/>
          </a:bodyPr>
          <a:lstStyle/>
          <a:p>
            <a:r>
              <a:rPr lang="en-US" altLang="zh-CN" sz="2400" b="1" dirty="0">
                <a:solidFill>
                  <a:srgbClr val="000000"/>
                </a:solidFill>
                <a:latin typeface="Times New Roman" panose="02020603050405020304" pitchFamily="18" charset="0"/>
                <a:cs typeface="Times New Roman" panose="02020603050405020304" pitchFamily="18" charset="0"/>
              </a:rPr>
              <a:t>Causal Graph Heuristic</a:t>
            </a:r>
            <a:r>
              <a:rPr lang="zh-CN" altLang="en-US" sz="2400" b="1" dirty="0">
                <a:solidFill>
                  <a:srgbClr val="000000"/>
                </a:solidFill>
                <a:latin typeface="Times New Roman" panose="02020603050405020304" pitchFamily="18" charset="0"/>
                <a:cs typeface="Times New Roman" panose="02020603050405020304" pitchFamily="18" charset="0"/>
              </a:rPr>
              <a:t>（因果图启发式）</a:t>
            </a:r>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D6FB4018-8203-4453-BCE2-8388D0272A5C}"/>
              </a:ext>
            </a:extLst>
          </p:cNvPr>
          <p:cNvPicPr>
            <a:picLocks noChangeAspect="1"/>
          </p:cNvPicPr>
          <p:nvPr/>
        </p:nvPicPr>
        <p:blipFill>
          <a:blip r:embed="rId2"/>
          <a:stretch>
            <a:fillRect/>
          </a:stretch>
        </p:blipFill>
        <p:spPr>
          <a:xfrm>
            <a:off x="3862666" y="2568554"/>
            <a:ext cx="4466667" cy="876190"/>
          </a:xfrm>
          <a:prstGeom prst="rect">
            <a:avLst/>
          </a:prstGeom>
        </p:spPr>
      </p:pic>
      <p:sp>
        <p:nvSpPr>
          <p:cNvPr id="12" name="矩形 11">
            <a:extLst>
              <a:ext uri="{FF2B5EF4-FFF2-40B4-BE49-F238E27FC236}">
                <a16:creationId xmlns:a16="http://schemas.microsoft.com/office/drawing/2014/main" id="{C6F96B06-0BD2-4C48-9D19-B9AA20D7C170}"/>
              </a:ext>
            </a:extLst>
          </p:cNvPr>
          <p:cNvSpPr/>
          <p:nvPr/>
        </p:nvSpPr>
        <p:spPr>
          <a:xfrm>
            <a:off x="186432" y="3626529"/>
            <a:ext cx="11789546" cy="2246769"/>
          </a:xfrm>
          <a:prstGeom prst="rect">
            <a:avLst/>
          </a:prstGeom>
        </p:spPr>
        <p:txBody>
          <a:bodyPr wrap="square">
            <a:spAutoFit/>
          </a:bodyPr>
          <a:lstStyle/>
          <a:p>
            <a:r>
              <a:rPr lang="en-US" altLang="zh-CN" sz="2800" dirty="0">
                <a:solidFill>
                  <a:srgbClr val="000000"/>
                </a:solidFill>
                <a:latin typeface="Times New Roman" panose="02020603050405020304" pitchFamily="18" charset="0"/>
                <a:cs typeface="Times New Roman" panose="02020603050405020304" pitchFamily="18" charset="0"/>
              </a:rPr>
              <a:t>The </a:t>
            </a:r>
            <a:r>
              <a:rPr lang="en-US" altLang="zh-CN" sz="2800" b="1" dirty="0">
                <a:solidFill>
                  <a:srgbClr val="000000"/>
                </a:solidFill>
                <a:latin typeface="Times New Roman" panose="02020603050405020304" pitchFamily="18" charset="0"/>
                <a:cs typeface="Times New Roman" panose="02020603050405020304" pitchFamily="18" charset="0"/>
              </a:rPr>
              <a:t>costs </a:t>
            </a:r>
            <a:r>
              <a:rPr lang="en-US" altLang="zh-CN" sz="2800" i="1" dirty="0" err="1">
                <a:solidFill>
                  <a:srgbClr val="000000"/>
                </a:solidFill>
                <a:latin typeface="Times New Roman" panose="02020603050405020304" pitchFamily="18" charset="0"/>
                <a:cs typeface="Times New Roman" panose="02020603050405020304" pitchFamily="18" charset="0"/>
              </a:rPr>
              <a:t>cost</a:t>
            </a:r>
            <a:r>
              <a:rPr lang="en-US" altLang="zh-CN" sz="1050" i="1" dirty="0" err="1">
                <a:solidFill>
                  <a:srgbClr val="000000"/>
                </a:solidFill>
                <a:latin typeface="Times New Roman" panose="02020603050405020304" pitchFamily="18" charset="0"/>
                <a:cs typeface="Times New Roman" panose="02020603050405020304" pitchFamily="18" charset="0"/>
              </a:rPr>
              <a:t>v</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d, d</a:t>
            </a:r>
            <a:r>
              <a:rPr lang="en-US" altLang="zh-CN" sz="1050" i="1" dirty="0">
                <a:solidFill>
                  <a:srgbClr val="000000"/>
                </a:solidFill>
                <a:latin typeface="Times New Roman" panose="02020603050405020304" pitchFamily="18" charset="0"/>
                <a:cs typeface="Times New Roman" panose="02020603050405020304" pitchFamily="18" charset="0"/>
              </a:rPr>
              <a:t>0</a:t>
            </a:r>
            <a:r>
              <a:rPr lang="en-US" altLang="zh-CN" sz="2800" dirty="0">
                <a:solidFill>
                  <a:srgbClr val="000000"/>
                </a:solidFill>
                <a:latin typeface="Times New Roman" panose="02020603050405020304" pitchFamily="18" charset="0"/>
                <a:cs typeface="Times New Roman" panose="02020603050405020304" pitchFamily="18" charset="0"/>
              </a:rPr>
              <a:t>) are defined with the help of </a:t>
            </a:r>
            <a:r>
              <a:rPr lang="en-US" altLang="zh-CN" sz="2800" b="1" dirty="0">
                <a:solidFill>
                  <a:srgbClr val="000000"/>
                </a:solidFill>
                <a:latin typeface="Times New Roman" panose="02020603050405020304" pitchFamily="18" charset="0"/>
                <a:cs typeface="Times New Roman" panose="02020603050405020304" pitchFamily="18" charset="0"/>
              </a:rPr>
              <a:t>two structures</a:t>
            </a:r>
            <a:r>
              <a:rPr lang="en-US" altLang="zh-CN" sz="2800" dirty="0">
                <a:solidFill>
                  <a:srgbClr val="000000"/>
                </a:solidFill>
                <a:latin typeface="Times New Roman" panose="02020603050405020304" pitchFamily="18" charset="0"/>
                <a:cs typeface="Times New Roman" panose="02020603050405020304" pitchFamily="18" charset="0"/>
              </a:rPr>
              <a:t>: </a:t>
            </a:r>
          </a:p>
          <a:p>
            <a:r>
              <a:rPr lang="en-US" altLang="zh-CN" sz="2800" b="1" dirty="0">
                <a:solidFill>
                  <a:srgbClr val="0F0779"/>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the </a:t>
            </a:r>
            <a:r>
              <a:rPr lang="en-US" altLang="zh-CN" sz="2800" i="1" dirty="0">
                <a:solidFill>
                  <a:srgbClr val="000000"/>
                </a:solidFill>
                <a:latin typeface="Times New Roman" panose="02020603050405020304" pitchFamily="18" charset="0"/>
                <a:cs typeface="Times New Roman" panose="02020603050405020304" pitchFamily="18" charset="0"/>
              </a:rPr>
              <a:t>domain transition graphs </a:t>
            </a:r>
            <a:r>
              <a:rPr lang="en-US" altLang="zh-CN" sz="2800" b="1" dirty="0">
                <a:solidFill>
                  <a:srgbClr val="000000"/>
                </a:solidFill>
                <a:latin typeface="Times New Roman" panose="02020603050405020304" pitchFamily="18" charset="0"/>
                <a:cs typeface="Times New Roman" panose="02020603050405020304" pitchFamily="18" charset="0"/>
              </a:rPr>
              <a:t>DTG(</a:t>
            </a:r>
            <a:r>
              <a:rPr lang="en-US" altLang="zh-CN" sz="2800" b="1" i="1" dirty="0">
                <a:solidFill>
                  <a:srgbClr val="000000"/>
                </a:solidFill>
                <a:latin typeface="Times New Roman" panose="02020603050405020304" pitchFamily="18" charset="0"/>
                <a:cs typeface="Times New Roman" panose="02020603050405020304" pitchFamily="18" charset="0"/>
              </a:rPr>
              <a:t>v</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dirty="0">
                <a:solidFill>
                  <a:srgbClr val="000000"/>
                </a:solidFill>
                <a:latin typeface="Times New Roman" panose="02020603050405020304" pitchFamily="18" charset="0"/>
                <a:cs typeface="Times New Roman" panose="02020603050405020304" pitchFamily="18" charset="0"/>
              </a:rPr>
              <a:t>, which reveal the structure of the domain </a:t>
            </a:r>
            <a:r>
              <a:rPr lang="en-US" altLang="zh-CN" sz="2800" i="1" dirty="0" err="1">
                <a:solidFill>
                  <a:srgbClr val="000000"/>
                </a:solidFill>
                <a:latin typeface="Times New Roman" panose="02020603050405020304" pitchFamily="18" charset="0"/>
                <a:cs typeface="Times New Roman" panose="02020603050405020304" pitchFamily="18" charset="0"/>
              </a:rPr>
              <a:t>D</a:t>
            </a:r>
            <a:r>
              <a:rPr lang="en-US" altLang="zh-CN" sz="1050" i="1" dirty="0" err="1">
                <a:solidFill>
                  <a:srgbClr val="000000"/>
                </a:solidFill>
                <a:latin typeface="Times New Roman" panose="02020603050405020304" pitchFamily="18" charset="0"/>
                <a:cs typeface="Times New Roman" panose="02020603050405020304" pitchFamily="18" charset="0"/>
              </a:rPr>
              <a:t>v</a:t>
            </a:r>
            <a:r>
              <a:rPr lang="en-US" altLang="zh-CN" sz="1050" i="1" dirty="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associated with each variable </a:t>
            </a:r>
            <a:r>
              <a:rPr lang="en-US" altLang="zh-CN" sz="2800" i="1" dirty="0">
                <a:solidFill>
                  <a:srgbClr val="000000"/>
                </a:solidFill>
                <a:latin typeface="Times New Roman" panose="02020603050405020304" pitchFamily="18" charset="0"/>
                <a:cs typeface="Times New Roman" panose="02020603050405020304" pitchFamily="18" charset="0"/>
              </a:rPr>
              <a:t>v</a:t>
            </a:r>
            <a:endParaRPr lang="en-US" altLang="zh-CN" sz="2800" dirty="0">
              <a:solidFill>
                <a:srgbClr val="000000"/>
              </a:solidFill>
              <a:latin typeface="Times New Roman" panose="02020603050405020304" pitchFamily="18" charset="0"/>
              <a:cs typeface="Times New Roman" panose="02020603050405020304" pitchFamily="18" charset="0"/>
            </a:endParaRPr>
          </a:p>
          <a:p>
            <a:r>
              <a:rPr lang="en-US" altLang="zh-CN" sz="2800" b="1" dirty="0">
                <a:solidFill>
                  <a:srgbClr val="0F0779"/>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the </a:t>
            </a:r>
            <a:r>
              <a:rPr lang="en-US" altLang="zh-CN" sz="2800" b="1" i="1" dirty="0">
                <a:solidFill>
                  <a:srgbClr val="000000"/>
                </a:solidFill>
                <a:latin typeface="Times New Roman" panose="02020603050405020304" pitchFamily="18" charset="0"/>
                <a:cs typeface="Times New Roman" panose="02020603050405020304" pitchFamily="18" charset="0"/>
              </a:rPr>
              <a:t>causal graph </a:t>
            </a:r>
            <a:r>
              <a:rPr lang="en-US" altLang="zh-CN" sz="2800" b="1" dirty="0">
                <a:solidFill>
                  <a:srgbClr val="000000"/>
                </a:solidFill>
                <a:latin typeface="Times New Roman" panose="02020603050405020304" pitchFamily="18" charset="0"/>
                <a:cs typeface="Times New Roman" panose="02020603050405020304" pitchFamily="18" charset="0"/>
              </a:rPr>
              <a:t>CG(Π), </a:t>
            </a:r>
            <a:r>
              <a:rPr lang="en-US" altLang="zh-CN" sz="2800" dirty="0">
                <a:solidFill>
                  <a:srgbClr val="000000"/>
                </a:solidFill>
                <a:latin typeface="Times New Roman" panose="02020603050405020304" pitchFamily="18" charset="0"/>
                <a:cs typeface="Times New Roman" panose="02020603050405020304" pitchFamily="18" charset="0"/>
              </a:rPr>
              <a:t>which reveals the relation among the variables </a:t>
            </a:r>
            <a:r>
              <a:rPr lang="en-US" altLang="zh-CN" sz="2800" i="1" dirty="0">
                <a:solidFill>
                  <a:srgbClr val="000000"/>
                </a:solidFill>
                <a:latin typeface="Times New Roman" panose="02020603050405020304" pitchFamily="18" charset="0"/>
                <a:cs typeface="Times New Roman" panose="02020603050405020304" pitchFamily="18" charset="0"/>
              </a:rPr>
              <a:t>v </a:t>
            </a:r>
            <a:r>
              <a:rPr lang="en-US" altLang="zh-CN" sz="2800" dirty="0">
                <a:solidFill>
                  <a:srgbClr val="000000"/>
                </a:solidFill>
                <a:latin typeface="Times New Roman" panose="02020603050405020304" pitchFamily="18" charset="0"/>
                <a:cs typeface="Times New Roman" panose="02020603050405020304" pitchFamily="18" charset="0"/>
              </a:rPr>
              <a:t>in the problem Π.</a:t>
            </a:r>
            <a:r>
              <a:rPr lang="en-US" altLang="zh-CN" sz="2800" dirty="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2351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Introduction</a:t>
            </a:r>
            <a:endParaRPr lang="zh-CN" altLang="en-US" dirty="0"/>
          </a:p>
        </p:txBody>
      </p:sp>
      <p:sp>
        <p:nvSpPr>
          <p:cNvPr id="8" name="矩形 7">
            <a:extLst>
              <a:ext uri="{FF2B5EF4-FFF2-40B4-BE49-F238E27FC236}">
                <a16:creationId xmlns:a16="http://schemas.microsoft.com/office/drawing/2014/main" id="{A8584D8F-6F88-4EE8-8262-C0AA8EC5396B}"/>
              </a:ext>
            </a:extLst>
          </p:cNvPr>
          <p:cNvSpPr/>
          <p:nvPr/>
        </p:nvSpPr>
        <p:spPr>
          <a:xfrm>
            <a:off x="1097280" y="1737360"/>
            <a:ext cx="6096000" cy="461665"/>
          </a:xfrm>
          <a:prstGeom prst="rect">
            <a:avLst/>
          </a:prstGeom>
        </p:spPr>
        <p:txBody>
          <a:bodyPr>
            <a:spAutoFit/>
          </a:bodyPr>
          <a:lstStyle/>
          <a:p>
            <a:r>
              <a:rPr lang="en-US" altLang="zh-CN" sz="2400" b="1" dirty="0">
                <a:solidFill>
                  <a:srgbClr val="000000"/>
                </a:solidFill>
                <a:latin typeface="Times New Roman" panose="02020603050405020304" pitchFamily="18" charset="0"/>
                <a:cs typeface="Times New Roman" panose="02020603050405020304" pitchFamily="18" charset="0"/>
              </a:rPr>
              <a:t>Additive Heuristic</a:t>
            </a:r>
            <a:r>
              <a:rPr lang="zh-CN" altLang="en-US" sz="2400" b="1" dirty="0">
                <a:solidFill>
                  <a:srgbClr val="000000"/>
                </a:solidFill>
                <a:latin typeface="Times New Roman" panose="02020603050405020304" pitchFamily="18" charset="0"/>
                <a:cs typeface="Times New Roman" panose="02020603050405020304" pitchFamily="18" charset="0"/>
              </a:rPr>
              <a:t>（加法启发式）</a:t>
            </a:r>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8B2B9925-B5EE-4FF1-978B-FA52341E8F16}"/>
              </a:ext>
            </a:extLst>
          </p:cNvPr>
          <p:cNvPicPr>
            <a:picLocks noChangeAspect="1"/>
          </p:cNvPicPr>
          <p:nvPr/>
        </p:nvPicPr>
        <p:blipFill>
          <a:blip r:embed="rId2"/>
          <a:stretch>
            <a:fillRect/>
          </a:stretch>
        </p:blipFill>
        <p:spPr>
          <a:xfrm>
            <a:off x="4230147" y="2216688"/>
            <a:ext cx="3447619" cy="971429"/>
          </a:xfrm>
          <a:prstGeom prst="rect">
            <a:avLst/>
          </a:prstGeom>
        </p:spPr>
      </p:pic>
      <p:sp>
        <p:nvSpPr>
          <p:cNvPr id="10" name="矩形 9">
            <a:extLst>
              <a:ext uri="{FF2B5EF4-FFF2-40B4-BE49-F238E27FC236}">
                <a16:creationId xmlns:a16="http://schemas.microsoft.com/office/drawing/2014/main" id="{1E328ABD-17C1-412F-B02E-BF5FA6FD8D06}"/>
              </a:ext>
            </a:extLst>
          </p:cNvPr>
          <p:cNvSpPr/>
          <p:nvPr/>
        </p:nvSpPr>
        <p:spPr>
          <a:xfrm>
            <a:off x="1097279" y="3049617"/>
            <a:ext cx="10058399" cy="954107"/>
          </a:xfrm>
          <a:prstGeom prst="rect">
            <a:avLst/>
          </a:prstGeom>
        </p:spPr>
        <p:txBody>
          <a:bodyPr wrap="square">
            <a:spAutoFit/>
          </a:bodyPr>
          <a:lstStyle/>
          <a:p>
            <a:r>
              <a:rPr lang="en-US" altLang="zh-CN" sz="2800" b="1" i="1" dirty="0">
                <a:solidFill>
                  <a:srgbClr val="000000"/>
                </a:solidFill>
                <a:latin typeface="Times New Roman" panose="02020603050405020304" pitchFamily="18" charset="0"/>
                <a:cs typeface="Times New Roman" panose="02020603050405020304" pitchFamily="18" charset="0"/>
              </a:rPr>
              <a:t>x </a:t>
            </a:r>
            <a:r>
              <a:rPr lang="en-US" altLang="zh-CN" sz="2800" dirty="0">
                <a:solidFill>
                  <a:srgbClr val="000000"/>
                </a:solidFill>
                <a:latin typeface="Times New Roman" panose="02020603050405020304" pitchFamily="18" charset="0"/>
                <a:cs typeface="Times New Roman" panose="02020603050405020304" pitchFamily="18" charset="0"/>
              </a:rPr>
              <a:t>stands for the atoms </a:t>
            </a:r>
            <a:r>
              <a:rPr lang="en-US" altLang="zh-CN" sz="2800" b="1" i="1" dirty="0">
                <a:solidFill>
                  <a:srgbClr val="000000"/>
                </a:solidFill>
                <a:latin typeface="Times New Roman" panose="02020603050405020304" pitchFamily="18" charset="0"/>
                <a:cs typeface="Times New Roman" panose="02020603050405020304" pitchFamily="18" charset="0"/>
              </a:rPr>
              <a:t>v </a:t>
            </a:r>
            <a:r>
              <a:rPr lang="en-US" altLang="zh-CN" sz="2800" b="1" dirty="0">
                <a:solidFill>
                  <a:srgbClr val="000000"/>
                </a:solidFill>
                <a:latin typeface="Times New Roman" panose="02020603050405020304" pitchFamily="18" charset="0"/>
                <a:cs typeface="Times New Roman" panose="02020603050405020304" pitchFamily="18" charset="0"/>
              </a:rPr>
              <a:t>= </a:t>
            </a:r>
            <a:r>
              <a:rPr lang="en-US" altLang="zh-CN" sz="2800" b="1" i="1" dirty="0">
                <a:solidFill>
                  <a:srgbClr val="000000"/>
                </a:solidFill>
                <a:latin typeface="Times New Roman" panose="02020603050405020304" pitchFamily="18" charset="0"/>
                <a:cs typeface="Times New Roman" panose="02020603050405020304" pitchFamily="18" charset="0"/>
              </a:rPr>
              <a:t>d </a:t>
            </a:r>
            <a:r>
              <a:rPr lang="en-US" altLang="zh-CN" sz="2800" dirty="0">
                <a:solidFill>
                  <a:srgbClr val="000000"/>
                </a:solidFill>
                <a:latin typeface="Times New Roman" panose="02020603050405020304" pitchFamily="18" charset="0"/>
                <a:cs typeface="Times New Roman" panose="02020603050405020304" pitchFamily="18" charset="0"/>
              </a:rPr>
              <a:t>for </a:t>
            </a:r>
            <a:r>
              <a:rPr lang="en-US" altLang="zh-CN" sz="2800" i="1" dirty="0">
                <a:solidFill>
                  <a:srgbClr val="000000"/>
                </a:solidFill>
                <a:latin typeface="Times New Roman" panose="02020603050405020304" pitchFamily="18" charset="0"/>
                <a:cs typeface="Times New Roman" panose="02020603050405020304" pitchFamily="18" charset="0"/>
              </a:rPr>
              <a:t>v ∈ V </a:t>
            </a:r>
            <a:r>
              <a:rPr lang="en-US" altLang="zh-CN" sz="2800" dirty="0">
                <a:solidFill>
                  <a:srgbClr val="000000"/>
                </a:solidFill>
                <a:latin typeface="Times New Roman" panose="02020603050405020304" pitchFamily="18" charset="0"/>
                <a:cs typeface="Times New Roman" panose="02020603050405020304" pitchFamily="18" charset="0"/>
              </a:rPr>
              <a:t>and </a:t>
            </a:r>
            <a:r>
              <a:rPr lang="en-US" altLang="zh-CN" sz="2800" i="1" dirty="0">
                <a:solidFill>
                  <a:srgbClr val="000000"/>
                </a:solidFill>
                <a:latin typeface="Times New Roman" panose="02020603050405020304" pitchFamily="18" charset="0"/>
                <a:cs typeface="Times New Roman" panose="02020603050405020304" pitchFamily="18" charset="0"/>
              </a:rPr>
              <a:t>d ∈ </a:t>
            </a:r>
            <a:r>
              <a:rPr lang="en-US" altLang="zh-CN" sz="2800" i="1" dirty="0" err="1">
                <a:solidFill>
                  <a:srgbClr val="000000"/>
                </a:solidFill>
                <a:latin typeface="Times New Roman" panose="02020603050405020304" pitchFamily="18" charset="0"/>
                <a:cs typeface="Times New Roman" panose="02020603050405020304" pitchFamily="18" charset="0"/>
              </a:rPr>
              <a:t>D</a:t>
            </a:r>
            <a:r>
              <a:rPr lang="en-US" altLang="zh-CN" sz="1050" i="1" dirty="0" err="1">
                <a:solidFill>
                  <a:srgbClr val="000000"/>
                </a:solidFill>
                <a:latin typeface="Times New Roman" panose="02020603050405020304" pitchFamily="18" charset="0"/>
                <a:cs typeface="Times New Roman" panose="02020603050405020304" pitchFamily="18" charset="0"/>
              </a:rPr>
              <a:t>v</a:t>
            </a:r>
            <a:r>
              <a:rPr lang="en-US" altLang="zh-CN" sz="2800" dirty="0">
                <a:solidFill>
                  <a:srgbClr val="000000"/>
                </a:solidFill>
                <a:latin typeface="Times New Roman" panose="02020603050405020304" pitchFamily="18" charset="0"/>
                <a:cs typeface="Times New Roman" panose="02020603050405020304" pitchFamily="18" charset="0"/>
              </a:rPr>
              <a:t>, and </a:t>
            </a:r>
            <a:r>
              <a:rPr lang="en-US" altLang="zh-CN" sz="2800" b="1" i="1" dirty="0" err="1">
                <a:solidFill>
                  <a:srgbClr val="000000"/>
                </a:solidFill>
                <a:latin typeface="Times New Roman" panose="02020603050405020304" pitchFamily="18" charset="0"/>
                <a:cs typeface="Times New Roman" panose="02020603050405020304" pitchFamily="18" charset="0"/>
              </a:rPr>
              <a:t>h</a:t>
            </a:r>
            <a:r>
              <a:rPr lang="en-US" altLang="zh-CN" sz="1050" b="1" dirty="0" err="1">
                <a:solidFill>
                  <a:srgbClr val="000000"/>
                </a:solidFill>
                <a:latin typeface="Times New Roman" panose="02020603050405020304" pitchFamily="18" charset="0"/>
                <a:cs typeface="Times New Roman" panose="02020603050405020304" pitchFamily="18" charset="0"/>
              </a:rPr>
              <a:t>add</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err="1">
                <a:solidFill>
                  <a:srgbClr val="000000"/>
                </a:solidFill>
                <a:latin typeface="Times New Roman" panose="02020603050405020304" pitchFamily="18" charset="0"/>
                <a:cs typeface="Times New Roman" panose="02020603050405020304" pitchFamily="18" charset="0"/>
              </a:rPr>
              <a:t>x|s</a:t>
            </a:r>
            <a:r>
              <a:rPr lang="en-US" altLang="zh-CN" sz="2800" b="1" dirty="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is an estimate of the cost of achieving </a:t>
            </a:r>
            <a:r>
              <a:rPr lang="en-US" altLang="zh-CN" sz="2800" i="1" dirty="0">
                <a:solidFill>
                  <a:srgbClr val="000000"/>
                </a:solidFill>
                <a:latin typeface="Times New Roman" panose="02020603050405020304" pitchFamily="18" charset="0"/>
                <a:cs typeface="Times New Roman" panose="02020603050405020304" pitchFamily="18" charset="0"/>
              </a:rPr>
              <a:t>x </a:t>
            </a:r>
            <a:r>
              <a:rPr lang="en-US" altLang="zh-CN" sz="2800" dirty="0">
                <a:solidFill>
                  <a:srgbClr val="000000"/>
                </a:solidFill>
                <a:latin typeface="Times New Roman" panose="02020603050405020304" pitchFamily="18" charset="0"/>
                <a:cs typeface="Times New Roman" panose="02020603050405020304" pitchFamily="18" charset="0"/>
              </a:rPr>
              <a:t>from </a:t>
            </a:r>
            <a:r>
              <a:rPr lang="en-US" altLang="zh-CN" sz="2800" i="1" dirty="0">
                <a:solidFill>
                  <a:srgbClr val="000000"/>
                </a:solidFill>
                <a:latin typeface="Times New Roman" panose="02020603050405020304" pitchFamily="18" charset="0"/>
                <a:cs typeface="Times New Roman" panose="02020603050405020304" pitchFamily="18" charset="0"/>
              </a:rPr>
              <a:t>s </a:t>
            </a:r>
            <a:r>
              <a:rPr lang="en-US" altLang="zh-CN" sz="2800" dirty="0">
                <a:solidFill>
                  <a:srgbClr val="000000"/>
                </a:solidFill>
                <a:latin typeface="Times New Roman" panose="02020603050405020304" pitchFamily="18" charset="0"/>
                <a:cs typeface="Times New Roman" panose="02020603050405020304" pitchFamily="18" charset="0"/>
              </a:rPr>
              <a:t>given as:</a:t>
            </a:r>
            <a:r>
              <a:rPr lang="en-US" altLang="zh-CN" sz="2800" dirty="0">
                <a:latin typeface="Times New Roman" panose="02020603050405020304" pitchFamily="18" charset="0"/>
                <a:cs typeface="Times New Roman" panose="02020603050405020304" pitchFamily="18" charset="0"/>
              </a:rPr>
              <a:t> </a:t>
            </a:r>
            <a:endParaRPr lang="zh-CN" altLang="en-US" dirty="0"/>
          </a:p>
        </p:txBody>
      </p:sp>
      <p:pic>
        <p:nvPicPr>
          <p:cNvPr id="11" name="图片 10">
            <a:extLst>
              <a:ext uri="{FF2B5EF4-FFF2-40B4-BE49-F238E27FC236}">
                <a16:creationId xmlns:a16="http://schemas.microsoft.com/office/drawing/2014/main" id="{6889D3CD-B473-443C-AFC8-24318AF20840}"/>
              </a:ext>
            </a:extLst>
          </p:cNvPr>
          <p:cNvPicPr>
            <a:picLocks noChangeAspect="1"/>
          </p:cNvPicPr>
          <p:nvPr/>
        </p:nvPicPr>
        <p:blipFill>
          <a:blip r:embed="rId3"/>
          <a:stretch>
            <a:fillRect/>
          </a:stretch>
        </p:blipFill>
        <p:spPr>
          <a:xfrm>
            <a:off x="3002667" y="3900374"/>
            <a:ext cx="6247619" cy="1200000"/>
          </a:xfrm>
          <a:prstGeom prst="rect">
            <a:avLst/>
          </a:prstGeom>
        </p:spPr>
      </p:pic>
      <p:pic>
        <p:nvPicPr>
          <p:cNvPr id="12" name="图片 11">
            <a:extLst>
              <a:ext uri="{FF2B5EF4-FFF2-40B4-BE49-F238E27FC236}">
                <a16:creationId xmlns:a16="http://schemas.microsoft.com/office/drawing/2014/main" id="{949AEB17-EB0D-4456-9ED0-32AED673B59D}"/>
              </a:ext>
            </a:extLst>
          </p:cNvPr>
          <p:cNvPicPr>
            <a:picLocks noChangeAspect="1"/>
          </p:cNvPicPr>
          <p:nvPr/>
        </p:nvPicPr>
        <p:blipFill>
          <a:blip r:embed="rId4"/>
          <a:stretch>
            <a:fillRect/>
          </a:stretch>
        </p:blipFill>
        <p:spPr>
          <a:xfrm>
            <a:off x="3216952" y="5100374"/>
            <a:ext cx="5819048" cy="1209524"/>
          </a:xfrm>
          <a:prstGeom prst="rect">
            <a:avLst/>
          </a:prstGeom>
        </p:spPr>
      </p:pic>
    </p:spTree>
    <p:extLst>
      <p:ext uri="{BB962C8B-B14F-4D97-AF65-F5344CB8AC3E}">
        <p14:creationId xmlns:p14="http://schemas.microsoft.com/office/powerpoint/2010/main" val="1227877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Introduction</a:t>
            </a:r>
            <a:endParaRPr lang="zh-CN" altLang="en-US" dirty="0"/>
          </a:p>
        </p:txBody>
      </p:sp>
      <p:sp>
        <p:nvSpPr>
          <p:cNvPr id="3" name="矩形 2">
            <a:extLst>
              <a:ext uri="{FF2B5EF4-FFF2-40B4-BE49-F238E27FC236}">
                <a16:creationId xmlns:a16="http://schemas.microsoft.com/office/drawing/2014/main" id="{FC1584B4-30C3-4613-BDF5-613F0B6C98D9}"/>
              </a:ext>
            </a:extLst>
          </p:cNvPr>
          <p:cNvSpPr/>
          <p:nvPr/>
        </p:nvSpPr>
        <p:spPr>
          <a:xfrm>
            <a:off x="1097279" y="1862961"/>
            <a:ext cx="9254083" cy="461665"/>
          </a:xfrm>
          <a:prstGeom prst="rect">
            <a:avLst/>
          </a:prstGeom>
        </p:spPr>
        <p:txBody>
          <a:bodyPr wrap="square">
            <a:spAutoFit/>
          </a:bodyPr>
          <a:lstStyle/>
          <a:p>
            <a:r>
              <a:rPr lang="en-US" altLang="zh-CN" sz="2400" b="1" dirty="0">
                <a:solidFill>
                  <a:srgbClr val="000000"/>
                </a:solidFill>
                <a:latin typeface="Times New Roman" panose="02020603050405020304" pitchFamily="18" charset="0"/>
                <a:cs typeface="Times New Roman" panose="02020603050405020304" pitchFamily="18" charset="0"/>
              </a:rPr>
              <a:t>Context-enhanced Additive Heuristic</a:t>
            </a:r>
            <a:r>
              <a:rPr lang="zh-CN" altLang="en-US" sz="2400" b="1" dirty="0">
                <a:solidFill>
                  <a:srgbClr val="000000"/>
                </a:solidFill>
                <a:latin typeface="Times New Roman" panose="02020603050405020304" pitchFamily="18" charset="0"/>
                <a:cs typeface="Times New Roman" panose="02020603050405020304" pitchFamily="18" charset="0"/>
              </a:rPr>
              <a:t>（上下文增强的加法启发式）</a:t>
            </a:r>
            <a:r>
              <a:rPr lang="en-US" altLang="zh-CN"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2A470666-A200-414E-95BA-1F84766422E3}"/>
              </a:ext>
            </a:extLst>
          </p:cNvPr>
          <p:cNvSpPr/>
          <p:nvPr/>
        </p:nvSpPr>
        <p:spPr>
          <a:xfrm>
            <a:off x="1097280" y="2324626"/>
            <a:ext cx="10058400" cy="923330"/>
          </a:xfrm>
          <a:prstGeom prst="rect">
            <a:avLst/>
          </a:prstGeom>
        </p:spPr>
        <p:txBody>
          <a:bodyPr wrap="square">
            <a:spAutoFit/>
          </a:bodyPr>
          <a:lstStyle/>
          <a:p>
            <a:r>
              <a:rPr lang="en-US" altLang="zh-CN" b="1" dirty="0">
                <a:solidFill>
                  <a:srgbClr val="000000"/>
                </a:solidFill>
                <a:latin typeface="Times New Roman" panose="02020603050405020304" pitchFamily="18" charset="0"/>
                <a:cs typeface="Times New Roman" panose="02020603050405020304" pitchFamily="18" charset="0"/>
              </a:rPr>
              <a:t>two questions:</a:t>
            </a:r>
            <a:br>
              <a:rPr lang="en-US" altLang="zh-CN" dirty="0">
                <a:solidFill>
                  <a:srgbClr val="000000"/>
                </a:solidFill>
                <a:latin typeface="Times New Roman" panose="02020603050405020304" pitchFamily="18" charset="0"/>
                <a:cs typeface="Times New Roman" panose="02020603050405020304" pitchFamily="18" charset="0"/>
              </a:rPr>
            </a:br>
            <a:r>
              <a:rPr lang="en-US" altLang="zh-CN" dirty="0">
                <a:solidFill>
                  <a:srgbClr val="000000"/>
                </a:solidFill>
                <a:latin typeface="Times New Roman" panose="02020603050405020304" pitchFamily="18" charset="0"/>
                <a:cs typeface="Times New Roman" panose="02020603050405020304" pitchFamily="18" charset="0"/>
              </a:rPr>
              <a:t>1. how to choose the </a:t>
            </a:r>
            <a:r>
              <a:rPr lang="en-US" altLang="zh-CN" i="1" dirty="0">
                <a:solidFill>
                  <a:srgbClr val="000000"/>
                </a:solidFill>
                <a:latin typeface="Times New Roman" panose="02020603050405020304" pitchFamily="18" charset="0"/>
                <a:cs typeface="Times New Roman" panose="02020603050405020304" pitchFamily="18" charset="0"/>
              </a:rPr>
              <a:t>contexts </a:t>
            </a:r>
            <a:r>
              <a:rPr lang="en-US" altLang="zh-CN" i="1" dirty="0" err="1">
                <a:solidFill>
                  <a:srgbClr val="000000"/>
                </a:solidFill>
                <a:latin typeface="Times New Roman" panose="02020603050405020304" pitchFamily="18" charset="0"/>
                <a:cs typeface="Times New Roman" panose="02020603050405020304" pitchFamily="18" charset="0"/>
              </a:rPr>
              <a:t>s</a:t>
            </a:r>
            <a:r>
              <a:rPr lang="en-US" altLang="zh-CN" sz="800" i="1" dirty="0" err="1">
                <a:solidFill>
                  <a:srgbClr val="000000"/>
                </a:solidFill>
                <a:latin typeface="Times New Roman" panose="02020603050405020304" pitchFamily="18" charset="0"/>
                <a:cs typeface="Times New Roman" panose="02020603050405020304" pitchFamily="18" charset="0"/>
              </a:rPr>
              <a:t>i</a:t>
            </a:r>
            <a:r>
              <a:rPr lang="en-US" altLang="zh-CN" sz="800" i="1" dirty="0">
                <a:solidFill>
                  <a:srgbClr val="000000"/>
                </a:solidFill>
                <a:latin typeface="Times New Roman" panose="02020603050405020304" pitchFamily="18" charset="0"/>
                <a:cs typeface="Times New Roman" panose="02020603050405020304" pitchFamily="18" charset="0"/>
              </a:rPr>
              <a:t> </a:t>
            </a:r>
            <a:r>
              <a:rPr lang="en-US" altLang="zh-CN" dirty="0">
                <a:solidFill>
                  <a:srgbClr val="000000"/>
                </a:solidFill>
                <a:latin typeface="Times New Roman" panose="02020603050405020304" pitchFamily="18" charset="0"/>
                <a:cs typeface="Times New Roman" panose="02020603050405020304" pitchFamily="18" charset="0"/>
              </a:rPr>
              <a:t>needed for evaluating the conditions </a:t>
            </a:r>
            <a:r>
              <a:rPr lang="en-US" altLang="zh-CN" i="1" dirty="0">
                <a:solidFill>
                  <a:srgbClr val="000000"/>
                </a:solidFill>
                <a:latin typeface="Times New Roman" panose="02020603050405020304" pitchFamily="18" charset="0"/>
                <a:cs typeface="Times New Roman" panose="02020603050405020304" pitchFamily="18" charset="0"/>
              </a:rPr>
              <a:t>x</a:t>
            </a:r>
            <a:r>
              <a:rPr lang="en-US" altLang="zh-CN" sz="800" i="1" dirty="0">
                <a:solidFill>
                  <a:srgbClr val="000000"/>
                </a:solidFill>
                <a:latin typeface="Times New Roman" panose="02020603050405020304" pitchFamily="18" charset="0"/>
                <a:cs typeface="Times New Roman" panose="02020603050405020304" pitchFamily="18" charset="0"/>
              </a:rPr>
              <a:t>i </a:t>
            </a:r>
            <a:r>
              <a:rPr lang="en-US" altLang="zh-CN" dirty="0">
                <a:solidFill>
                  <a:srgbClr val="000000"/>
                </a:solidFill>
                <a:latin typeface="Times New Roman" panose="02020603050405020304" pitchFamily="18" charset="0"/>
                <a:cs typeface="Times New Roman" panose="02020603050405020304" pitchFamily="18" charset="0"/>
              </a:rPr>
              <a:t>in a given rule </a:t>
            </a:r>
            <a:r>
              <a:rPr lang="en-US" altLang="zh-CN" i="1" dirty="0">
                <a:solidFill>
                  <a:srgbClr val="000000"/>
                </a:solidFill>
                <a:latin typeface="Times New Roman" panose="02020603050405020304" pitchFamily="18" charset="0"/>
                <a:cs typeface="Times New Roman" panose="02020603050405020304" pitchFamily="18" charset="0"/>
              </a:rPr>
              <a:t>o </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i="1" dirty="0">
                <a:solidFill>
                  <a:srgbClr val="000000"/>
                </a:solidFill>
                <a:latin typeface="Times New Roman" panose="02020603050405020304" pitchFamily="18" charset="0"/>
                <a:cs typeface="Times New Roman" panose="02020603050405020304" pitchFamily="18" charset="0"/>
              </a:rPr>
              <a:t>z → x</a:t>
            </a:r>
            <a:br>
              <a:rPr lang="en-US" altLang="zh-CN" dirty="0">
                <a:solidFill>
                  <a:srgbClr val="000000"/>
                </a:solidFill>
                <a:latin typeface="Times New Roman" panose="02020603050405020304" pitchFamily="18" charset="0"/>
                <a:cs typeface="Times New Roman" panose="02020603050405020304" pitchFamily="18" charset="0"/>
              </a:rPr>
            </a:br>
            <a:r>
              <a:rPr lang="en-US" altLang="zh-CN" dirty="0">
                <a:solidFill>
                  <a:srgbClr val="000000"/>
                </a:solidFill>
                <a:latin typeface="Times New Roman" panose="02020603050405020304" pitchFamily="18" charset="0"/>
                <a:cs typeface="Times New Roman" panose="02020603050405020304" pitchFamily="18" charset="0"/>
              </a:rPr>
              <a:t>2. how to restrict the number of total contexts </a:t>
            </a:r>
            <a:r>
              <a:rPr lang="en-US" altLang="zh-CN" i="1" dirty="0" err="1">
                <a:solidFill>
                  <a:srgbClr val="000000"/>
                </a:solidFill>
                <a:latin typeface="Times New Roman" panose="02020603050405020304" pitchFamily="18" charset="0"/>
                <a:cs typeface="Times New Roman" panose="02020603050405020304" pitchFamily="18" charset="0"/>
              </a:rPr>
              <a:t>s</a:t>
            </a:r>
            <a:r>
              <a:rPr lang="en-US" altLang="zh-CN" sz="800" i="1" dirty="0" err="1">
                <a:solidFill>
                  <a:srgbClr val="000000"/>
                </a:solidFill>
                <a:latin typeface="Times New Roman" panose="02020603050405020304" pitchFamily="18" charset="0"/>
                <a:cs typeface="Times New Roman" panose="02020603050405020304" pitchFamily="18" charset="0"/>
              </a:rPr>
              <a:t>i</a:t>
            </a:r>
            <a:r>
              <a:rPr lang="en-US" altLang="zh-CN" sz="800" i="1" dirty="0">
                <a:solidFill>
                  <a:srgbClr val="000000"/>
                </a:solidFill>
                <a:latin typeface="Times New Roman" panose="02020603050405020304" pitchFamily="18" charset="0"/>
                <a:cs typeface="Times New Roman" panose="02020603050405020304" pitchFamily="18" charset="0"/>
              </a:rPr>
              <a:t> </a:t>
            </a:r>
            <a:r>
              <a:rPr lang="en-US" altLang="zh-CN" dirty="0">
                <a:solidFill>
                  <a:srgbClr val="000000"/>
                </a:solidFill>
                <a:latin typeface="Times New Roman" panose="02020603050405020304" pitchFamily="18" charset="0"/>
                <a:cs typeface="Times New Roman" panose="02020603050405020304" pitchFamily="18" charset="0"/>
              </a:rPr>
              <a:t>needed for computing the heuristic value of </a:t>
            </a:r>
            <a:r>
              <a:rPr lang="en-US" altLang="zh-CN" i="1" dirty="0">
                <a:solidFill>
                  <a:srgbClr val="000000"/>
                </a:solidFill>
                <a:latin typeface="Times New Roman" panose="02020603050405020304" pitchFamily="18" charset="0"/>
                <a:cs typeface="Times New Roman" panose="02020603050405020304" pitchFamily="18" charset="0"/>
              </a:rPr>
              <a:t>s</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4C0DAB39-C192-41A3-BDBC-FFDB4930F560}"/>
              </a:ext>
            </a:extLst>
          </p:cNvPr>
          <p:cNvSpPr/>
          <p:nvPr/>
        </p:nvSpPr>
        <p:spPr>
          <a:xfrm>
            <a:off x="553376" y="3709621"/>
            <a:ext cx="11005350" cy="1292662"/>
          </a:xfrm>
          <a:prstGeom prst="rect">
            <a:avLst/>
          </a:prstGeom>
        </p:spPr>
        <p:txBody>
          <a:bodyPr wrap="square">
            <a:spAutoFit/>
          </a:bodyPr>
          <a:lstStyle/>
          <a:p>
            <a:r>
              <a:rPr lang="en-US" altLang="zh-CN" sz="2000" dirty="0">
                <a:solidFill>
                  <a:srgbClr val="000000"/>
                </a:solidFill>
                <a:latin typeface="Times New Roman" panose="02020603050405020304" pitchFamily="18" charset="0"/>
                <a:cs typeface="Times New Roman" panose="02020603050405020304" pitchFamily="18" charset="0"/>
              </a:rPr>
              <a:t>The answer to the first question implied by </a:t>
            </a:r>
            <a:r>
              <a:rPr lang="en-US" altLang="zh-CN" sz="2000" dirty="0" err="1">
                <a:solidFill>
                  <a:srgbClr val="000000"/>
                </a:solidFill>
                <a:latin typeface="Times New Roman" panose="02020603050405020304" pitchFamily="18" charset="0"/>
                <a:cs typeface="Times New Roman" panose="02020603050405020304" pitchFamily="18" charset="0"/>
              </a:rPr>
              <a:t>Helmert’s</a:t>
            </a:r>
            <a:r>
              <a:rPr lang="en-US" altLang="zh-CN" sz="2000" dirty="0">
                <a:solidFill>
                  <a:srgbClr val="000000"/>
                </a:solidFill>
                <a:latin typeface="Times New Roman" panose="02020603050405020304" pitchFamily="18" charset="0"/>
                <a:cs typeface="Times New Roman" panose="02020603050405020304" pitchFamily="18" charset="0"/>
              </a:rPr>
              <a:t> formulation is that for rules </a:t>
            </a:r>
            <a:r>
              <a:rPr lang="en-US" altLang="zh-CN" sz="2000" i="1" dirty="0">
                <a:solidFill>
                  <a:srgbClr val="000000"/>
                </a:solidFill>
                <a:latin typeface="Times New Roman" panose="02020603050405020304" pitchFamily="18" charset="0"/>
                <a:cs typeface="Times New Roman" panose="02020603050405020304" pitchFamily="18" charset="0"/>
              </a:rPr>
              <a:t>o </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i="1" dirty="0">
                <a:solidFill>
                  <a:srgbClr val="000000"/>
                </a:solidFill>
                <a:latin typeface="Times New Roman" panose="02020603050405020304" pitchFamily="18" charset="0"/>
                <a:cs typeface="Times New Roman" panose="02020603050405020304" pitchFamily="18" charset="0"/>
              </a:rPr>
              <a:t>x</a:t>
            </a:r>
            <a:r>
              <a:rPr lang="en-US" altLang="zh-CN" sz="900" i="1" dirty="0">
                <a:solidFill>
                  <a:srgbClr val="000000"/>
                </a:solidFill>
                <a:latin typeface="Times New Roman" panose="02020603050405020304" pitchFamily="18" charset="0"/>
                <a:cs typeface="Times New Roman" panose="02020603050405020304" pitchFamily="18" charset="0"/>
              </a:rPr>
              <a:t>0</a:t>
            </a:r>
            <a:r>
              <a:rPr lang="en-US" altLang="zh-CN" sz="2000" i="1" dirty="0">
                <a:solidFill>
                  <a:srgbClr val="000000"/>
                </a:solidFill>
                <a:latin typeface="Times New Roman" panose="02020603050405020304" pitchFamily="18" charset="0"/>
                <a:cs typeface="Times New Roman" panose="02020603050405020304" pitchFamily="18" charset="0"/>
              </a:rPr>
              <a:t>, z → x the condition x</a:t>
            </a:r>
            <a:r>
              <a:rPr lang="en-US" altLang="zh-CN" sz="900" i="1" dirty="0">
                <a:solidFill>
                  <a:srgbClr val="000000"/>
                </a:solidFill>
                <a:latin typeface="Times New Roman" panose="02020603050405020304" pitchFamily="18" charset="0"/>
                <a:cs typeface="Times New Roman" panose="02020603050405020304" pitchFamily="18" charset="0"/>
              </a:rPr>
              <a:t>0 </a:t>
            </a:r>
            <a:r>
              <a:rPr lang="en-US" altLang="zh-CN" sz="2000" i="1" dirty="0">
                <a:solidFill>
                  <a:srgbClr val="000000"/>
                </a:solidFill>
                <a:latin typeface="Times New Roman" panose="02020603050405020304" pitchFamily="18" charset="0"/>
                <a:cs typeface="Times New Roman" panose="02020603050405020304" pitchFamily="18" charset="0"/>
              </a:rPr>
              <a:t>that refers to the same variable as x is achieved first, and the conditions in z are evaluated in the state s</a:t>
            </a:r>
            <a:r>
              <a:rPr lang="en-US" altLang="zh-CN" sz="900" i="1" dirty="0">
                <a:solidFill>
                  <a:srgbClr val="000000"/>
                </a:solidFill>
                <a:latin typeface="Times New Roman" panose="02020603050405020304" pitchFamily="18" charset="0"/>
                <a:cs typeface="Times New Roman" panose="02020603050405020304" pitchFamily="18" charset="0"/>
              </a:rPr>
              <a:t>0 </a:t>
            </a:r>
            <a:r>
              <a:rPr lang="en-US" altLang="zh-CN" sz="2000" i="1" dirty="0">
                <a:solidFill>
                  <a:srgbClr val="000000"/>
                </a:solidFill>
                <a:latin typeface="Times New Roman" panose="02020603050405020304" pitchFamily="18" charset="0"/>
                <a:cs typeface="Times New Roman" panose="02020603050405020304" pitchFamily="18" charset="0"/>
              </a:rPr>
              <a:t>that results</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b="1" dirty="0">
                <a:solidFill>
                  <a:srgbClr val="000000"/>
                </a:solidFill>
                <a:latin typeface="Times New Roman" panose="02020603050405020304" pitchFamily="18" charset="0"/>
                <a:cs typeface="Times New Roman" panose="02020603050405020304" pitchFamily="18" charset="0"/>
              </a:rPr>
              <a:t>Assumption 1</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E24E1CA6-9411-4C8B-BA58-7D69EAF89289}"/>
              </a:ext>
            </a:extLst>
          </p:cNvPr>
          <p:cNvSpPr/>
          <p:nvPr/>
        </p:nvSpPr>
        <p:spPr>
          <a:xfrm>
            <a:off x="399495" y="4940181"/>
            <a:ext cx="11239129" cy="1323439"/>
          </a:xfrm>
          <a:prstGeom prst="rect">
            <a:avLst/>
          </a:prstGeom>
        </p:spPr>
        <p:txBody>
          <a:bodyPr wrap="square">
            <a:spAutoFit/>
          </a:bodyPr>
          <a:lstStyle/>
          <a:p>
            <a:r>
              <a:rPr lang="en-US" altLang="zh-CN" sz="2000" dirty="0">
                <a:solidFill>
                  <a:srgbClr val="000000"/>
                </a:solidFill>
                <a:latin typeface="Times New Roman" panose="02020603050405020304" pitchFamily="18" charset="0"/>
                <a:cs typeface="Times New Roman" panose="02020603050405020304" pitchFamily="18" charset="0"/>
              </a:rPr>
              <a:t>The answer to the second question is that in the heuristic computation for a seed state </a:t>
            </a:r>
            <a:r>
              <a:rPr lang="en-US" altLang="zh-CN" sz="2000" i="1" dirty="0">
                <a:solidFill>
                  <a:srgbClr val="000000"/>
                </a:solidFill>
                <a:latin typeface="Times New Roman" panose="02020603050405020304" pitchFamily="18" charset="0"/>
                <a:cs typeface="Times New Roman" panose="02020603050405020304" pitchFamily="18" charset="0"/>
              </a:rPr>
              <a:t>s</a:t>
            </a:r>
            <a:r>
              <a:rPr lang="en-US" altLang="zh-CN" sz="2000" dirty="0">
                <a:solidFill>
                  <a:srgbClr val="000000"/>
                </a:solidFill>
                <a:latin typeface="Times New Roman" panose="02020603050405020304" pitchFamily="18" charset="0"/>
                <a:cs typeface="Times New Roman" panose="02020603050405020304" pitchFamily="18" charset="0"/>
              </a:rPr>
              <a:t>, the costs </a:t>
            </a:r>
            <a:r>
              <a:rPr lang="en-US" altLang="zh-CN" sz="2000" i="1" dirty="0" err="1">
                <a:solidFill>
                  <a:srgbClr val="000000"/>
                </a:solidFill>
                <a:latin typeface="Times New Roman" panose="02020603050405020304" pitchFamily="18" charset="0"/>
                <a:cs typeface="Times New Roman" panose="02020603050405020304" pitchFamily="18" charset="0"/>
              </a:rPr>
              <a:t>h</a:t>
            </a:r>
            <a:r>
              <a:rPr lang="en-US" altLang="zh-CN" sz="900" dirty="0" err="1">
                <a:solidFill>
                  <a:srgbClr val="000000"/>
                </a:solidFill>
                <a:latin typeface="Times New Roman" panose="02020603050405020304" pitchFamily="18" charset="0"/>
                <a:cs typeface="Times New Roman" panose="02020603050405020304" pitchFamily="18" charset="0"/>
              </a:rPr>
              <a:t>cea</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i="1" dirty="0" err="1">
                <a:solidFill>
                  <a:srgbClr val="000000"/>
                </a:solidFill>
                <a:latin typeface="Times New Roman" panose="02020603050405020304" pitchFamily="18" charset="0"/>
                <a:cs typeface="Times New Roman" panose="02020603050405020304" pitchFamily="18" charset="0"/>
              </a:rPr>
              <a:t>x</a:t>
            </a:r>
            <a:r>
              <a:rPr lang="en-US" altLang="zh-CN" sz="900" i="1" dirty="0" err="1">
                <a:solidFill>
                  <a:srgbClr val="000000"/>
                </a:solidFill>
                <a:latin typeface="Times New Roman" panose="02020603050405020304" pitchFamily="18" charset="0"/>
                <a:cs typeface="Times New Roman" panose="02020603050405020304" pitchFamily="18" charset="0"/>
              </a:rPr>
              <a:t>i</a:t>
            </a:r>
            <a:r>
              <a:rPr lang="en-US" altLang="zh-CN" sz="2000" i="1" dirty="0" err="1">
                <a:solidFill>
                  <a:srgbClr val="000000"/>
                </a:solidFill>
                <a:latin typeface="Times New Roman" panose="02020603050405020304" pitchFamily="18" charset="0"/>
                <a:cs typeface="Times New Roman" panose="02020603050405020304" pitchFamily="18" charset="0"/>
              </a:rPr>
              <a:t>|s</a:t>
            </a:r>
            <a:r>
              <a:rPr lang="en-US" altLang="zh-CN" sz="900" i="1" dirty="0" err="1">
                <a:solidFill>
                  <a:srgbClr val="000000"/>
                </a:solidFill>
                <a:latin typeface="Times New Roman" panose="02020603050405020304" pitchFamily="18" charset="0"/>
                <a:cs typeface="Times New Roman" panose="02020603050405020304" pitchFamily="18" charset="0"/>
              </a:rPr>
              <a:t>i</a:t>
            </a:r>
            <a:r>
              <a:rPr lang="en-US" altLang="zh-CN" sz="2000" dirty="0">
                <a:solidFill>
                  <a:srgbClr val="000000"/>
                </a:solidFill>
                <a:latin typeface="Times New Roman" panose="02020603050405020304" pitchFamily="18" charset="0"/>
                <a:cs typeface="Times New Roman" panose="02020603050405020304" pitchFamily="18" charset="0"/>
              </a:rPr>
              <a:t>) for a context </a:t>
            </a:r>
            <a:r>
              <a:rPr lang="en-US" altLang="zh-CN" sz="2000" i="1" dirty="0" err="1">
                <a:solidFill>
                  <a:srgbClr val="000000"/>
                </a:solidFill>
                <a:latin typeface="Times New Roman" panose="02020603050405020304" pitchFamily="18" charset="0"/>
                <a:cs typeface="Times New Roman" panose="02020603050405020304" pitchFamily="18" charset="0"/>
              </a:rPr>
              <a:t>s</a:t>
            </a:r>
            <a:r>
              <a:rPr lang="en-US" altLang="zh-CN" sz="900" i="1" dirty="0" err="1">
                <a:solidFill>
                  <a:srgbClr val="000000"/>
                </a:solidFill>
                <a:latin typeface="Times New Roman" panose="02020603050405020304" pitchFamily="18" charset="0"/>
                <a:cs typeface="Times New Roman" panose="02020603050405020304" pitchFamily="18" charset="0"/>
              </a:rPr>
              <a:t>i</a:t>
            </a:r>
            <a:r>
              <a:rPr lang="en-US" altLang="zh-CN" sz="900" i="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are mapped into costs </a:t>
            </a:r>
            <a:r>
              <a:rPr lang="en-US" altLang="zh-CN" sz="2000" i="1" dirty="0" err="1">
                <a:solidFill>
                  <a:srgbClr val="000000"/>
                </a:solidFill>
                <a:latin typeface="Times New Roman" panose="02020603050405020304" pitchFamily="18" charset="0"/>
                <a:cs typeface="Times New Roman" panose="02020603050405020304" pitchFamily="18" charset="0"/>
              </a:rPr>
              <a:t>h</a:t>
            </a:r>
            <a:r>
              <a:rPr lang="en-US" altLang="zh-CN" sz="900" dirty="0" err="1">
                <a:solidFill>
                  <a:srgbClr val="000000"/>
                </a:solidFill>
                <a:latin typeface="Times New Roman" panose="02020603050405020304" pitchFamily="18" charset="0"/>
                <a:cs typeface="Times New Roman" panose="02020603050405020304" pitchFamily="18" charset="0"/>
              </a:rPr>
              <a:t>cea</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i="1" dirty="0" err="1">
                <a:solidFill>
                  <a:srgbClr val="000000"/>
                </a:solidFill>
                <a:latin typeface="Times New Roman" panose="02020603050405020304" pitchFamily="18" charset="0"/>
                <a:cs typeface="Times New Roman" panose="02020603050405020304" pitchFamily="18" charset="0"/>
              </a:rPr>
              <a:t>x</a:t>
            </a:r>
            <a:r>
              <a:rPr lang="en-US" altLang="zh-CN" sz="900" i="1" dirty="0" err="1">
                <a:solidFill>
                  <a:srgbClr val="000000"/>
                </a:solidFill>
                <a:latin typeface="Times New Roman" panose="02020603050405020304" pitchFamily="18" charset="0"/>
                <a:cs typeface="Times New Roman" panose="02020603050405020304" pitchFamily="18" charset="0"/>
              </a:rPr>
              <a:t>i</a:t>
            </a:r>
            <a:r>
              <a:rPr lang="en-US" altLang="zh-CN" sz="2000" i="1" dirty="0" err="1">
                <a:solidFill>
                  <a:srgbClr val="000000"/>
                </a:solidFill>
                <a:latin typeface="Times New Roman" panose="02020603050405020304" pitchFamily="18" charset="0"/>
                <a:cs typeface="Times New Roman" panose="02020603050405020304" pitchFamily="18" charset="0"/>
              </a:rPr>
              <a:t>|s</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i="1" dirty="0">
                <a:solidFill>
                  <a:srgbClr val="000000"/>
                </a:solidFill>
                <a:latin typeface="Times New Roman" panose="02020603050405020304" pitchFamily="18" charset="0"/>
                <a:cs typeface="Times New Roman" panose="02020603050405020304" pitchFamily="18" charset="0"/>
              </a:rPr>
              <a:t>x</a:t>
            </a:r>
            <a:r>
              <a:rPr lang="en-US" altLang="zh-CN" sz="900" i="1" dirty="0">
                <a:solidFill>
                  <a:srgbClr val="000000"/>
                </a:solidFill>
                <a:latin typeface="Times New Roman" panose="02020603050405020304" pitchFamily="18" charset="0"/>
                <a:cs typeface="Times New Roman" panose="02020603050405020304" pitchFamily="18" charset="0"/>
              </a:rPr>
              <a:t>0 </a:t>
            </a:r>
            <a:r>
              <a:rPr lang="en-US" altLang="zh-CN" sz="900" i="1" dirty="0" err="1">
                <a:solidFill>
                  <a:srgbClr val="000000"/>
                </a:solidFill>
                <a:latin typeface="Times New Roman" panose="02020603050405020304" pitchFamily="18" charset="0"/>
                <a:cs typeface="Times New Roman" panose="02020603050405020304" pitchFamily="18" charset="0"/>
              </a:rPr>
              <a:t>i</a:t>
            </a:r>
            <a:r>
              <a:rPr lang="en-US" altLang="zh-CN" sz="2000" dirty="0">
                <a:solidFill>
                  <a:srgbClr val="000000"/>
                </a:solidFill>
                <a:latin typeface="Times New Roman" panose="02020603050405020304" pitchFamily="18" charset="0"/>
                <a:cs typeface="Times New Roman" panose="02020603050405020304" pitchFamily="18" charset="0"/>
              </a:rPr>
              <a:t>]) where </a:t>
            </a:r>
            <a:r>
              <a:rPr lang="en-US" altLang="zh-CN" sz="2000" i="1" dirty="0">
                <a:solidFill>
                  <a:srgbClr val="000000"/>
                </a:solidFill>
                <a:latin typeface="Times New Roman" panose="02020603050405020304" pitchFamily="18" charset="0"/>
                <a:cs typeface="Times New Roman" panose="02020603050405020304" pitchFamily="18" charset="0"/>
              </a:rPr>
              <a:t>x</a:t>
            </a:r>
            <a:r>
              <a:rPr lang="en-US" altLang="zh-CN" sz="900" i="1" dirty="0">
                <a:solidFill>
                  <a:srgbClr val="000000"/>
                </a:solidFill>
                <a:latin typeface="Times New Roman" panose="02020603050405020304" pitchFamily="18" charset="0"/>
                <a:cs typeface="Times New Roman" panose="02020603050405020304" pitchFamily="18" charset="0"/>
              </a:rPr>
              <a:t>0 </a:t>
            </a:r>
            <a:r>
              <a:rPr lang="en-US" altLang="zh-CN" sz="900" i="1" dirty="0" err="1">
                <a:solidFill>
                  <a:srgbClr val="000000"/>
                </a:solidFill>
                <a:latin typeface="Times New Roman" panose="02020603050405020304" pitchFamily="18" charset="0"/>
                <a:cs typeface="Times New Roman" panose="02020603050405020304" pitchFamily="18" charset="0"/>
              </a:rPr>
              <a:t>i</a:t>
            </a:r>
            <a:r>
              <a:rPr lang="en-US" altLang="zh-CN" sz="900" i="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is the value of </a:t>
            </a:r>
            <a:r>
              <a:rPr lang="en-US" altLang="zh-CN" sz="2000" dirty="0" err="1">
                <a:solidFill>
                  <a:srgbClr val="000000"/>
                </a:solidFill>
                <a:latin typeface="Times New Roman" panose="02020603050405020304" pitchFamily="18" charset="0"/>
                <a:cs typeface="Times New Roman" panose="02020603050405020304" pitchFamily="18" charset="0"/>
              </a:rPr>
              <a:t>var</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i="1" dirty="0">
                <a:solidFill>
                  <a:srgbClr val="000000"/>
                </a:solidFill>
                <a:latin typeface="Times New Roman" panose="02020603050405020304" pitchFamily="18" charset="0"/>
                <a:cs typeface="Times New Roman" panose="02020603050405020304" pitchFamily="18" charset="0"/>
              </a:rPr>
              <a:t>x</a:t>
            </a:r>
            <a:r>
              <a:rPr lang="en-US" altLang="zh-CN" sz="900" i="1" dirty="0">
                <a:solidFill>
                  <a:srgbClr val="000000"/>
                </a:solidFill>
                <a:latin typeface="Times New Roman" panose="02020603050405020304" pitchFamily="18" charset="0"/>
                <a:cs typeface="Times New Roman" panose="02020603050405020304" pitchFamily="18" charset="0"/>
              </a:rPr>
              <a:t>i</a:t>
            </a:r>
            <a:r>
              <a:rPr lang="en-US" altLang="zh-CN" sz="2000" dirty="0">
                <a:solidFill>
                  <a:srgbClr val="000000"/>
                </a:solidFill>
                <a:latin typeface="Times New Roman" panose="02020603050405020304" pitchFamily="18" charset="0"/>
                <a:cs typeface="Times New Roman" panose="02020603050405020304" pitchFamily="18" charset="0"/>
              </a:rPr>
              <a:t>) in </a:t>
            </a:r>
            <a:r>
              <a:rPr lang="en-US" altLang="zh-CN" sz="2000" i="1" dirty="0" err="1">
                <a:solidFill>
                  <a:srgbClr val="000000"/>
                </a:solidFill>
                <a:latin typeface="Times New Roman" panose="02020603050405020304" pitchFamily="18" charset="0"/>
                <a:cs typeface="Times New Roman" panose="02020603050405020304" pitchFamily="18" charset="0"/>
              </a:rPr>
              <a:t>s</a:t>
            </a:r>
            <a:r>
              <a:rPr lang="en-US" altLang="zh-CN" sz="900" i="1" dirty="0" err="1">
                <a:solidFill>
                  <a:srgbClr val="000000"/>
                </a:solidFill>
                <a:latin typeface="Times New Roman" panose="02020603050405020304" pitchFamily="18" charset="0"/>
                <a:cs typeface="Times New Roman" panose="02020603050405020304" pitchFamily="18" charset="0"/>
              </a:rPr>
              <a:t>i</a:t>
            </a:r>
            <a:r>
              <a:rPr lang="en-US" altLang="zh-CN" sz="2000" dirty="0">
                <a:solidFill>
                  <a:srgbClr val="000000"/>
                </a:solidFill>
                <a:latin typeface="Times New Roman" panose="02020603050405020304" pitchFamily="18" charset="0"/>
                <a:cs typeface="Times New Roman" panose="02020603050405020304" pitchFamily="18" charset="0"/>
              </a:rPr>
              <a:t>, meaning that information in the state </a:t>
            </a:r>
            <a:r>
              <a:rPr lang="en-US" altLang="zh-CN" sz="2000" i="1" dirty="0" err="1">
                <a:solidFill>
                  <a:srgbClr val="000000"/>
                </a:solidFill>
                <a:latin typeface="Times New Roman" panose="02020603050405020304" pitchFamily="18" charset="0"/>
                <a:cs typeface="Times New Roman" panose="02020603050405020304" pitchFamily="18" charset="0"/>
              </a:rPr>
              <a:t>s</a:t>
            </a:r>
            <a:r>
              <a:rPr lang="en-US" altLang="zh-CN" sz="900" i="1" dirty="0" err="1">
                <a:solidFill>
                  <a:srgbClr val="000000"/>
                </a:solidFill>
                <a:latin typeface="Times New Roman" panose="02020603050405020304" pitchFamily="18" charset="0"/>
                <a:cs typeface="Times New Roman" panose="02020603050405020304" pitchFamily="18" charset="0"/>
              </a:rPr>
              <a:t>i</a:t>
            </a:r>
            <a:r>
              <a:rPr lang="en-US" altLang="zh-CN" sz="900" i="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about other variables is discarded (</a:t>
            </a:r>
            <a:r>
              <a:rPr lang="en-US" altLang="zh-CN" sz="2000" b="1" dirty="0">
                <a:solidFill>
                  <a:srgbClr val="000000"/>
                </a:solidFill>
                <a:latin typeface="Times New Roman" panose="02020603050405020304" pitchFamily="18" charset="0"/>
                <a:cs typeface="Times New Roman" panose="02020603050405020304" pitchFamily="18" charset="0"/>
              </a:rPr>
              <a:t>Assumption 2</a:t>
            </a:r>
            <a:r>
              <a:rPr lang="en-US" altLang="zh-CN" sz="2000" dirty="0">
                <a:solidFill>
                  <a:srgbClr val="000000"/>
                </a:solidFill>
                <a:latin typeface="Times New Roman" panose="02020603050405020304" pitchFamily="18" charset="0"/>
                <a:cs typeface="Times New Roman" panose="02020603050405020304" pitchFamily="18" charset="0"/>
              </a:rPr>
              <a:t>). We will write </a:t>
            </a:r>
            <a:r>
              <a:rPr lang="en-US" altLang="zh-CN" sz="2000" i="1" dirty="0" err="1">
                <a:solidFill>
                  <a:srgbClr val="000000"/>
                </a:solidFill>
                <a:latin typeface="Times New Roman" panose="02020603050405020304" pitchFamily="18" charset="0"/>
                <a:cs typeface="Times New Roman" panose="02020603050405020304" pitchFamily="18" charset="0"/>
              </a:rPr>
              <a:t>h</a:t>
            </a:r>
            <a:r>
              <a:rPr lang="en-US" altLang="zh-CN" sz="900" dirty="0" err="1">
                <a:solidFill>
                  <a:srgbClr val="000000"/>
                </a:solidFill>
                <a:latin typeface="Times New Roman" panose="02020603050405020304" pitchFamily="18" charset="0"/>
                <a:cs typeface="Times New Roman" panose="02020603050405020304" pitchFamily="18" charset="0"/>
              </a:rPr>
              <a:t>cea</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i="1" dirty="0" err="1">
                <a:solidFill>
                  <a:srgbClr val="000000"/>
                </a:solidFill>
                <a:latin typeface="Times New Roman" panose="02020603050405020304" pitchFamily="18" charset="0"/>
                <a:cs typeface="Times New Roman" panose="02020603050405020304" pitchFamily="18" charset="0"/>
              </a:rPr>
              <a:t>x|s</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i="1" dirty="0">
                <a:solidFill>
                  <a:srgbClr val="000000"/>
                </a:solidFill>
                <a:latin typeface="Times New Roman" panose="02020603050405020304" pitchFamily="18" charset="0"/>
                <a:cs typeface="Times New Roman" panose="02020603050405020304" pitchFamily="18" charset="0"/>
              </a:rPr>
              <a:t>x</a:t>
            </a:r>
            <a:r>
              <a:rPr lang="en-US" altLang="zh-CN" sz="900" i="1" dirty="0">
                <a:solidFill>
                  <a:srgbClr val="000000"/>
                </a:solidFill>
                <a:latin typeface="Times New Roman" panose="02020603050405020304" pitchFamily="18" charset="0"/>
                <a:cs typeface="Times New Roman" panose="02020603050405020304" pitchFamily="18" charset="0"/>
              </a:rPr>
              <a:t>i</a:t>
            </a:r>
            <a:r>
              <a:rPr lang="en-US" altLang="zh-CN" sz="2000" dirty="0">
                <a:solidFill>
                  <a:srgbClr val="000000"/>
                </a:solidFill>
                <a:latin typeface="Times New Roman" panose="02020603050405020304" pitchFamily="18" charset="0"/>
                <a:cs typeface="Times New Roman" panose="02020603050405020304" pitchFamily="18" charset="0"/>
              </a:rPr>
              <a:t>]) as </a:t>
            </a:r>
            <a:r>
              <a:rPr lang="en-US" altLang="zh-CN" sz="2000" i="1" dirty="0" err="1">
                <a:solidFill>
                  <a:srgbClr val="000000"/>
                </a:solidFill>
                <a:latin typeface="Times New Roman" panose="02020603050405020304" pitchFamily="18" charset="0"/>
                <a:cs typeface="Times New Roman" panose="02020603050405020304" pitchFamily="18" charset="0"/>
              </a:rPr>
              <a:t>h</a:t>
            </a:r>
            <a:r>
              <a:rPr lang="en-US" altLang="zh-CN" sz="900" dirty="0" err="1">
                <a:solidFill>
                  <a:srgbClr val="000000"/>
                </a:solidFill>
                <a:latin typeface="Times New Roman" panose="02020603050405020304" pitchFamily="18" charset="0"/>
                <a:cs typeface="Times New Roman" panose="02020603050405020304" pitchFamily="18" charset="0"/>
              </a:rPr>
              <a:t>cea</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i="1" dirty="0" err="1">
                <a:solidFill>
                  <a:srgbClr val="000000"/>
                </a:solidFill>
                <a:latin typeface="Times New Roman" panose="02020603050405020304" pitchFamily="18" charset="0"/>
                <a:cs typeface="Times New Roman" panose="02020603050405020304" pitchFamily="18" charset="0"/>
              </a:rPr>
              <a:t>x|x</a:t>
            </a:r>
            <a:r>
              <a:rPr lang="en-US" altLang="zh-CN" sz="900" i="1" dirty="0" err="1">
                <a:solidFill>
                  <a:srgbClr val="000000"/>
                </a:solidFill>
                <a:latin typeface="Times New Roman" panose="02020603050405020304" pitchFamily="18" charset="0"/>
                <a:cs typeface="Times New Roman" panose="02020603050405020304" pitchFamily="18" charset="0"/>
              </a:rPr>
              <a:t>i</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187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Introduction</a:t>
            </a:r>
            <a:endParaRPr lang="zh-CN" altLang="en-US" dirty="0"/>
          </a:p>
        </p:txBody>
      </p:sp>
      <p:sp>
        <p:nvSpPr>
          <p:cNvPr id="3" name="矩形 2">
            <a:extLst>
              <a:ext uri="{FF2B5EF4-FFF2-40B4-BE49-F238E27FC236}">
                <a16:creationId xmlns:a16="http://schemas.microsoft.com/office/drawing/2014/main" id="{EC9FC579-4936-41B4-8DF5-18F4543632C9}"/>
              </a:ext>
            </a:extLst>
          </p:cNvPr>
          <p:cNvSpPr/>
          <p:nvPr/>
        </p:nvSpPr>
        <p:spPr>
          <a:xfrm>
            <a:off x="1097280" y="1737360"/>
            <a:ext cx="9156429" cy="461665"/>
          </a:xfrm>
          <a:prstGeom prst="rect">
            <a:avLst/>
          </a:prstGeom>
        </p:spPr>
        <p:txBody>
          <a:bodyPr wrap="square">
            <a:spAutoFit/>
          </a:bodyPr>
          <a:lstStyle/>
          <a:p>
            <a:r>
              <a:rPr lang="en-US" altLang="zh-CN" sz="2400" b="1" dirty="0">
                <a:solidFill>
                  <a:srgbClr val="000000"/>
                </a:solidFill>
                <a:latin typeface="Times New Roman" panose="02020603050405020304" pitchFamily="18" charset="0"/>
                <a:cs typeface="Times New Roman" panose="02020603050405020304" pitchFamily="18" charset="0"/>
              </a:rPr>
              <a:t>Relationship to Causal Graph Heuristic</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（与启发式因果图的关系）</a:t>
            </a:r>
          </a:p>
        </p:txBody>
      </p:sp>
      <p:sp>
        <p:nvSpPr>
          <p:cNvPr id="4" name="矩形 3">
            <a:extLst>
              <a:ext uri="{FF2B5EF4-FFF2-40B4-BE49-F238E27FC236}">
                <a16:creationId xmlns:a16="http://schemas.microsoft.com/office/drawing/2014/main" id="{BFAD7F92-B6A0-4D63-8081-F0DA299E279E}"/>
              </a:ext>
            </a:extLst>
          </p:cNvPr>
          <p:cNvSpPr/>
          <p:nvPr/>
        </p:nvSpPr>
        <p:spPr>
          <a:xfrm>
            <a:off x="1097280" y="2281963"/>
            <a:ext cx="10058400" cy="1015663"/>
          </a:xfrm>
          <a:prstGeom prst="rect">
            <a:avLst/>
          </a:prstGeom>
        </p:spPr>
        <p:txBody>
          <a:bodyPr wrap="square">
            <a:spAutoFit/>
          </a:bodyPr>
          <a:lstStyle/>
          <a:p>
            <a:r>
              <a:rPr lang="en-US" altLang="zh-CN" sz="2000" b="1" dirty="0">
                <a:solidFill>
                  <a:srgbClr val="0F0779"/>
                </a:solidFill>
                <a:latin typeface="Times New Roman" panose="02020603050405020304" pitchFamily="18" charset="0"/>
                <a:cs typeface="Times New Roman" panose="02020603050405020304" pitchFamily="18" charset="0"/>
              </a:rPr>
              <a:t>Theorem 1 </a:t>
            </a:r>
            <a:r>
              <a:rPr lang="en-US" altLang="zh-CN" sz="2000" dirty="0">
                <a:solidFill>
                  <a:srgbClr val="0F0779"/>
                </a:solidFill>
                <a:latin typeface="Times New Roman" panose="02020603050405020304" pitchFamily="18" charset="0"/>
                <a:cs typeface="Times New Roman" panose="02020603050405020304" pitchFamily="18" charset="0"/>
              </a:rPr>
              <a:t>(</a:t>
            </a:r>
            <a:r>
              <a:rPr lang="en-US" altLang="zh-CN" sz="2000" i="1" dirty="0" err="1">
                <a:solidFill>
                  <a:srgbClr val="0F0779"/>
                </a:solidFill>
                <a:latin typeface="Times New Roman" panose="02020603050405020304" pitchFamily="18" charset="0"/>
                <a:cs typeface="Times New Roman" panose="02020603050405020304" pitchFamily="18" charset="0"/>
              </a:rPr>
              <a:t>h</a:t>
            </a:r>
            <a:r>
              <a:rPr lang="en-US" altLang="zh-CN" sz="900" dirty="0" err="1">
                <a:solidFill>
                  <a:srgbClr val="0F0779"/>
                </a:solidFill>
                <a:latin typeface="Times New Roman" panose="02020603050405020304" pitchFamily="18" charset="0"/>
                <a:cs typeface="Times New Roman" panose="02020603050405020304" pitchFamily="18" charset="0"/>
              </a:rPr>
              <a:t>cea</a:t>
            </a:r>
            <a:r>
              <a:rPr lang="en-US" altLang="zh-CN" sz="900" dirty="0">
                <a:solidFill>
                  <a:srgbClr val="0F0779"/>
                </a:solidFill>
                <a:latin typeface="Times New Roman" panose="02020603050405020304" pitchFamily="18" charset="0"/>
                <a:cs typeface="Times New Roman" panose="02020603050405020304" pitchFamily="18" charset="0"/>
              </a:rPr>
              <a:t> </a:t>
            </a:r>
            <a:r>
              <a:rPr lang="en-US" altLang="zh-CN" sz="2000" dirty="0">
                <a:solidFill>
                  <a:srgbClr val="0F0779"/>
                </a:solidFill>
                <a:latin typeface="Times New Roman" panose="02020603050405020304" pitchFamily="18" charset="0"/>
                <a:cs typeface="Times New Roman" panose="02020603050405020304" pitchFamily="18" charset="0"/>
              </a:rPr>
              <a:t>vs. </a:t>
            </a:r>
            <a:r>
              <a:rPr lang="en-US" altLang="zh-CN" sz="2000" i="1" dirty="0" err="1">
                <a:solidFill>
                  <a:srgbClr val="0F0779"/>
                </a:solidFill>
                <a:latin typeface="Times New Roman" panose="02020603050405020304" pitchFamily="18" charset="0"/>
                <a:cs typeface="Times New Roman" panose="02020603050405020304" pitchFamily="18" charset="0"/>
              </a:rPr>
              <a:t>h</a:t>
            </a:r>
            <a:r>
              <a:rPr lang="en-US" altLang="zh-CN" sz="900" dirty="0" err="1">
                <a:solidFill>
                  <a:srgbClr val="0F0779"/>
                </a:solidFill>
                <a:latin typeface="Times New Roman" panose="02020603050405020304" pitchFamily="18" charset="0"/>
                <a:cs typeface="Times New Roman" panose="02020603050405020304" pitchFamily="18" charset="0"/>
              </a:rPr>
              <a:t>CG</a:t>
            </a:r>
            <a:r>
              <a:rPr lang="en-US" altLang="zh-CN" sz="2000" dirty="0">
                <a:solidFill>
                  <a:srgbClr val="0F0779"/>
                </a:solidFill>
                <a:latin typeface="Times New Roman" panose="02020603050405020304" pitchFamily="18" charset="0"/>
                <a:cs typeface="Times New Roman" panose="02020603050405020304" pitchFamily="18" charset="0"/>
              </a:rPr>
              <a:t>)</a:t>
            </a:r>
            <a:br>
              <a:rPr lang="en-US" altLang="zh-CN" sz="2000" dirty="0">
                <a:solidFill>
                  <a:srgbClr val="0F0779"/>
                </a:solidFill>
                <a:latin typeface="Times New Roman" panose="02020603050405020304" pitchFamily="18" charset="0"/>
                <a:cs typeface="Times New Roman" panose="02020603050405020304" pitchFamily="18" charset="0"/>
              </a:rPr>
            </a:br>
            <a:r>
              <a:rPr lang="en-US" altLang="zh-CN" sz="2000" i="1" dirty="0">
                <a:solidFill>
                  <a:srgbClr val="000000"/>
                </a:solidFill>
                <a:latin typeface="Times New Roman" panose="02020603050405020304" pitchFamily="18" charset="0"/>
                <a:cs typeface="Times New Roman" panose="02020603050405020304" pitchFamily="18" charset="0"/>
              </a:rPr>
              <a:t>If the causal graph CG</a:t>
            </a:r>
            <a:r>
              <a:rPr lang="en-US" altLang="zh-CN" sz="2000" dirty="0">
                <a:solidFill>
                  <a:srgbClr val="000000"/>
                </a:solidFill>
                <a:latin typeface="Times New Roman" panose="02020603050405020304" pitchFamily="18" charset="0"/>
                <a:cs typeface="Times New Roman" panose="02020603050405020304" pitchFamily="18" charset="0"/>
              </a:rPr>
              <a:t>(Π) </a:t>
            </a:r>
            <a:r>
              <a:rPr lang="en-US" altLang="zh-CN" sz="2000" i="1" dirty="0">
                <a:solidFill>
                  <a:srgbClr val="000000"/>
                </a:solidFill>
                <a:latin typeface="Times New Roman" panose="02020603050405020304" pitchFamily="18" charset="0"/>
                <a:cs typeface="Times New Roman" panose="02020603050405020304" pitchFamily="18" charset="0"/>
              </a:rPr>
              <a:t>is </a:t>
            </a:r>
            <a:r>
              <a:rPr lang="en-US" altLang="zh-CN" sz="2000" dirty="0">
                <a:solidFill>
                  <a:srgbClr val="000000"/>
                </a:solidFill>
                <a:latin typeface="Times New Roman" panose="02020603050405020304" pitchFamily="18" charset="0"/>
                <a:cs typeface="Times New Roman" panose="02020603050405020304" pitchFamily="18" charset="0"/>
              </a:rPr>
              <a:t>acyclic</a:t>
            </a:r>
            <a:r>
              <a:rPr lang="en-US" altLang="zh-CN" sz="2000" i="1" dirty="0">
                <a:solidFill>
                  <a:srgbClr val="000000"/>
                </a:solidFill>
                <a:latin typeface="Times New Roman" panose="02020603050405020304" pitchFamily="18" charset="0"/>
                <a:cs typeface="Times New Roman" panose="02020603050405020304" pitchFamily="18" charset="0"/>
              </a:rPr>
              <a:t>, then the causal graph heuristic </a:t>
            </a:r>
            <a:r>
              <a:rPr lang="en-US" altLang="zh-CN" sz="2000" i="1" dirty="0" err="1">
                <a:solidFill>
                  <a:srgbClr val="000000"/>
                </a:solidFill>
                <a:latin typeface="Times New Roman" panose="02020603050405020304" pitchFamily="18" charset="0"/>
                <a:cs typeface="Times New Roman" panose="02020603050405020304" pitchFamily="18" charset="0"/>
              </a:rPr>
              <a:t>h</a:t>
            </a:r>
            <a:r>
              <a:rPr lang="en-US" altLang="zh-CN" sz="900" i="1" dirty="0" err="1">
                <a:solidFill>
                  <a:srgbClr val="000000"/>
                </a:solidFill>
                <a:latin typeface="Times New Roman" panose="02020603050405020304" pitchFamily="18" charset="0"/>
                <a:cs typeface="Times New Roman" panose="02020603050405020304" pitchFamily="18" charset="0"/>
              </a:rPr>
              <a:t>CG</a:t>
            </a:r>
            <a:r>
              <a:rPr lang="en-US" altLang="zh-CN" sz="900" i="1" dirty="0">
                <a:solidFill>
                  <a:srgbClr val="000000"/>
                </a:solidFill>
                <a:latin typeface="Times New Roman" panose="02020603050405020304" pitchFamily="18" charset="0"/>
                <a:cs typeface="Times New Roman" panose="02020603050405020304" pitchFamily="18" charset="0"/>
              </a:rPr>
              <a:t> </a:t>
            </a:r>
            <a:r>
              <a:rPr lang="en-US" altLang="zh-CN" sz="2000" i="1" dirty="0">
                <a:solidFill>
                  <a:srgbClr val="000000"/>
                </a:solidFill>
                <a:latin typeface="Times New Roman" panose="02020603050405020304" pitchFamily="18" charset="0"/>
                <a:cs typeface="Times New Roman" panose="02020603050405020304" pitchFamily="18" charset="0"/>
              </a:rPr>
              <a:t>and the context-enhanced additive heuristic </a:t>
            </a:r>
            <a:r>
              <a:rPr lang="en-US" altLang="zh-CN" sz="2000" i="1" dirty="0" err="1">
                <a:solidFill>
                  <a:srgbClr val="000000"/>
                </a:solidFill>
                <a:latin typeface="Times New Roman" panose="02020603050405020304" pitchFamily="18" charset="0"/>
                <a:cs typeface="Times New Roman" panose="02020603050405020304" pitchFamily="18" charset="0"/>
              </a:rPr>
              <a:t>h</a:t>
            </a:r>
            <a:r>
              <a:rPr lang="en-US" altLang="zh-CN" sz="900" i="1" dirty="0" err="1">
                <a:solidFill>
                  <a:srgbClr val="000000"/>
                </a:solidFill>
                <a:latin typeface="Times New Roman" panose="02020603050405020304" pitchFamily="18" charset="0"/>
                <a:cs typeface="Times New Roman" panose="02020603050405020304" pitchFamily="18" charset="0"/>
              </a:rPr>
              <a:t>cea</a:t>
            </a:r>
            <a:r>
              <a:rPr lang="en-US" altLang="zh-CN" sz="900" i="1" dirty="0">
                <a:solidFill>
                  <a:srgbClr val="000000"/>
                </a:solidFill>
                <a:latin typeface="Times New Roman" panose="02020603050405020304" pitchFamily="18" charset="0"/>
                <a:cs typeface="Times New Roman" panose="02020603050405020304" pitchFamily="18" charset="0"/>
              </a:rPr>
              <a:t> </a:t>
            </a:r>
            <a:r>
              <a:rPr lang="en-US" altLang="zh-CN" sz="2000" i="1" dirty="0">
                <a:solidFill>
                  <a:srgbClr val="000000"/>
                </a:solidFill>
                <a:latin typeface="Times New Roman" panose="02020603050405020304" pitchFamily="18" charset="0"/>
                <a:cs typeface="Times New Roman" panose="02020603050405020304" pitchFamily="18" charset="0"/>
              </a:rPr>
              <a:t>are equivalent, </a:t>
            </a:r>
            <a:r>
              <a:rPr lang="en-US" altLang="zh-CN" sz="2000" i="1" dirty="0" err="1">
                <a:solidFill>
                  <a:srgbClr val="000000"/>
                </a:solidFill>
                <a:latin typeface="Times New Roman" panose="02020603050405020304" pitchFamily="18" charset="0"/>
                <a:cs typeface="Times New Roman" panose="02020603050405020304" pitchFamily="18" charset="0"/>
              </a:rPr>
              <a:t>i</a:t>
            </a:r>
            <a:r>
              <a:rPr lang="en-US" altLang="zh-CN" sz="2000" i="1" dirty="0">
                <a:solidFill>
                  <a:srgbClr val="000000"/>
                </a:solidFill>
                <a:latin typeface="Times New Roman" panose="02020603050405020304" pitchFamily="18" charset="0"/>
                <a:cs typeface="Times New Roman" panose="02020603050405020304" pitchFamily="18" charset="0"/>
              </a:rPr>
              <a:t>. e., for every state s, </a:t>
            </a:r>
            <a:r>
              <a:rPr lang="en-US" altLang="zh-CN" sz="2000" i="1" dirty="0" err="1">
                <a:solidFill>
                  <a:srgbClr val="000000"/>
                </a:solidFill>
                <a:latin typeface="Times New Roman" panose="02020603050405020304" pitchFamily="18" charset="0"/>
                <a:cs typeface="Times New Roman" panose="02020603050405020304" pitchFamily="18" charset="0"/>
              </a:rPr>
              <a:t>h</a:t>
            </a:r>
            <a:r>
              <a:rPr lang="en-US" altLang="zh-CN" sz="900" i="1" dirty="0" err="1">
                <a:solidFill>
                  <a:srgbClr val="000000"/>
                </a:solidFill>
                <a:latin typeface="Times New Roman" panose="02020603050405020304" pitchFamily="18" charset="0"/>
                <a:cs typeface="Times New Roman" panose="02020603050405020304" pitchFamily="18" charset="0"/>
              </a:rPr>
              <a:t>CG</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i="1" dirty="0">
                <a:solidFill>
                  <a:srgbClr val="000000"/>
                </a:solidFill>
                <a:latin typeface="Times New Roman" panose="02020603050405020304" pitchFamily="18" charset="0"/>
                <a:cs typeface="Times New Roman" panose="02020603050405020304" pitchFamily="18" charset="0"/>
              </a:rPr>
              <a:t>s</a:t>
            </a:r>
            <a:r>
              <a:rPr lang="en-US" altLang="zh-CN" sz="2000" dirty="0">
                <a:solidFill>
                  <a:srgbClr val="000000"/>
                </a:solidFill>
                <a:latin typeface="Times New Roman" panose="02020603050405020304" pitchFamily="18" charset="0"/>
                <a:cs typeface="Times New Roman" panose="02020603050405020304" pitchFamily="18" charset="0"/>
              </a:rPr>
              <a:t>) = </a:t>
            </a:r>
            <a:r>
              <a:rPr lang="en-US" altLang="zh-CN" sz="2000" i="1" dirty="0" err="1">
                <a:solidFill>
                  <a:srgbClr val="000000"/>
                </a:solidFill>
                <a:latin typeface="Times New Roman" panose="02020603050405020304" pitchFamily="18" charset="0"/>
                <a:cs typeface="Times New Roman" panose="02020603050405020304" pitchFamily="18" charset="0"/>
              </a:rPr>
              <a:t>h</a:t>
            </a:r>
            <a:r>
              <a:rPr lang="en-US" altLang="zh-CN" sz="900" i="1" dirty="0" err="1">
                <a:solidFill>
                  <a:srgbClr val="000000"/>
                </a:solidFill>
                <a:latin typeface="Times New Roman" panose="02020603050405020304" pitchFamily="18" charset="0"/>
                <a:cs typeface="Times New Roman" panose="02020603050405020304" pitchFamily="18" charset="0"/>
              </a:rPr>
              <a:t>cea</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i="1" dirty="0">
                <a:solidFill>
                  <a:srgbClr val="000000"/>
                </a:solidFill>
                <a:latin typeface="Times New Roman" panose="02020603050405020304" pitchFamily="18" charset="0"/>
                <a:cs typeface="Times New Roman" panose="02020603050405020304" pitchFamily="18" charset="0"/>
              </a:rPr>
              <a:t>s</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i="1" dirty="0">
                <a:solidFill>
                  <a:srgbClr val="000000"/>
                </a:solidFill>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3FF06AD3-DE8E-4C6D-9AC4-D9F8E42730FE}"/>
              </a:ext>
            </a:extLst>
          </p:cNvPr>
          <p:cNvSpPr/>
          <p:nvPr/>
        </p:nvSpPr>
        <p:spPr>
          <a:xfrm>
            <a:off x="1097280" y="3423432"/>
            <a:ext cx="9058774" cy="461665"/>
          </a:xfrm>
          <a:prstGeom prst="rect">
            <a:avLst/>
          </a:prstGeom>
        </p:spPr>
        <p:txBody>
          <a:bodyPr wrap="square">
            <a:spAutoFit/>
          </a:bodyPr>
          <a:lstStyle/>
          <a:p>
            <a:r>
              <a:rPr lang="en-US" altLang="zh-CN" sz="2400" b="1" dirty="0">
                <a:solidFill>
                  <a:srgbClr val="000000"/>
                </a:solidFill>
                <a:latin typeface="Times New Roman" panose="02020603050405020304" pitchFamily="18" charset="0"/>
                <a:cs typeface="Times New Roman" panose="02020603050405020304" pitchFamily="18" charset="0"/>
              </a:rPr>
              <a:t>Relationship to Additive Heuristic</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（与加法启发式的关系）</a:t>
            </a:r>
          </a:p>
        </p:txBody>
      </p:sp>
      <p:sp>
        <p:nvSpPr>
          <p:cNvPr id="6" name="矩形 5">
            <a:extLst>
              <a:ext uri="{FF2B5EF4-FFF2-40B4-BE49-F238E27FC236}">
                <a16:creationId xmlns:a16="http://schemas.microsoft.com/office/drawing/2014/main" id="{50510763-EED7-44A0-A0BA-DEA312AD5508}"/>
              </a:ext>
            </a:extLst>
          </p:cNvPr>
          <p:cNvSpPr/>
          <p:nvPr/>
        </p:nvSpPr>
        <p:spPr>
          <a:xfrm>
            <a:off x="1097280" y="4010904"/>
            <a:ext cx="10058400" cy="1323439"/>
          </a:xfrm>
          <a:prstGeom prst="rect">
            <a:avLst/>
          </a:prstGeom>
        </p:spPr>
        <p:txBody>
          <a:bodyPr wrap="square">
            <a:spAutoFit/>
          </a:bodyPr>
          <a:lstStyle/>
          <a:p>
            <a:r>
              <a:rPr lang="en-US" altLang="zh-CN" sz="2000" b="1" dirty="0">
                <a:solidFill>
                  <a:srgbClr val="0F0779"/>
                </a:solidFill>
                <a:latin typeface="Times New Roman" panose="02020603050405020304" pitchFamily="18" charset="0"/>
                <a:cs typeface="Times New Roman" panose="02020603050405020304" pitchFamily="18" charset="0"/>
              </a:rPr>
              <a:t>Theorem 2 </a:t>
            </a:r>
            <a:r>
              <a:rPr lang="en-US" altLang="zh-CN" sz="2000" dirty="0">
                <a:solidFill>
                  <a:srgbClr val="0F0779"/>
                </a:solidFill>
                <a:latin typeface="Times New Roman" panose="02020603050405020304" pitchFamily="18" charset="0"/>
                <a:cs typeface="Times New Roman" panose="02020603050405020304" pitchFamily="18" charset="0"/>
              </a:rPr>
              <a:t>(</a:t>
            </a:r>
            <a:r>
              <a:rPr lang="en-US" altLang="zh-CN" sz="2000" i="1" dirty="0" err="1">
                <a:solidFill>
                  <a:srgbClr val="0F0779"/>
                </a:solidFill>
                <a:latin typeface="Times New Roman" panose="02020603050405020304" pitchFamily="18" charset="0"/>
                <a:cs typeface="Times New Roman" panose="02020603050405020304" pitchFamily="18" charset="0"/>
              </a:rPr>
              <a:t>h</a:t>
            </a:r>
            <a:r>
              <a:rPr lang="en-US" altLang="zh-CN" sz="900" dirty="0" err="1">
                <a:solidFill>
                  <a:srgbClr val="0F0779"/>
                </a:solidFill>
                <a:latin typeface="Times New Roman" panose="02020603050405020304" pitchFamily="18" charset="0"/>
                <a:cs typeface="Times New Roman" panose="02020603050405020304" pitchFamily="18" charset="0"/>
              </a:rPr>
              <a:t>cea</a:t>
            </a:r>
            <a:r>
              <a:rPr lang="en-US" altLang="zh-CN" sz="900" dirty="0">
                <a:solidFill>
                  <a:srgbClr val="0F0779"/>
                </a:solidFill>
                <a:latin typeface="Times New Roman" panose="02020603050405020304" pitchFamily="18" charset="0"/>
                <a:cs typeface="Times New Roman" panose="02020603050405020304" pitchFamily="18" charset="0"/>
              </a:rPr>
              <a:t> </a:t>
            </a:r>
            <a:r>
              <a:rPr lang="en-US" altLang="zh-CN" sz="2000" dirty="0">
                <a:solidFill>
                  <a:srgbClr val="0F0779"/>
                </a:solidFill>
                <a:latin typeface="Times New Roman" panose="02020603050405020304" pitchFamily="18" charset="0"/>
                <a:cs typeface="Times New Roman" panose="02020603050405020304" pitchFamily="18" charset="0"/>
              </a:rPr>
              <a:t>vs. </a:t>
            </a:r>
            <a:r>
              <a:rPr lang="en-US" altLang="zh-CN" sz="2000" i="1" dirty="0" err="1">
                <a:solidFill>
                  <a:srgbClr val="0F0779"/>
                </a:solidFill>
                <a:latin typeface="Times New Roman" panose="02020603050405020304" pitchFamily="18" charset="0"/>
                <a:cs typeface="Times New Roman" panose="02020603050405020304" pitchFamily="18" charset="0"/>
              </a:rPr>
              <a:t>h</a:t>
            </a:r>
            <a:r>
              <a:rPr lang="en-US" altLang="zh-CN" sz="900" dirty="0" err="1">
                <a:solidFill>
                  <a:srgbClr val="0F0779"/>
                </a:solidFill>
                <a:latin typeface="Times New Roman" panose="02020603050405020304" pitchFamily="18" charset="0"/>
                <a:cs typeface="Times New Roman" panose="02020603050405020304" pitchFamily="18" charset="0"/>
              </a:rPr>
              <a:t>add</a:t>
            </a:r>
            <a:r>
              <a:rPr lang="en-US" altLang="zh-CN" sz="2000" dirty="0">
                <a:solidFill>
                  <a:srgbClr val="0F0779"/>
                </a:solidFill>
                <a:latin typeface="Times New Roman" panose="02020603050405020304" pitchFamily="18" charset="0"/>
                <a:cs typeface="Times New Roman" panose="02020603050405020304" pitchFamily="18" charset="0"/>
              </a:rPr>
              <a:t>)</a:t>
            </a:r>
            <a:br>
              <a:rPr lang="en-US" altLang="zh-CN" sz="2000" dirty="0">
                <a:solidFill>
                  <a:srgbClr val="0F0779"/>
                </a:solidFill>
                <a:latin typeface="Times New Roman" panose="02020603050405020304" pitchFamily="18" charset="0"/>
                <a:cs typeface="Times New Roman" panose="02020603050405020304" pitchFamily="18" charset="0"/>
              </a:rPr>
            </a:br>
            <a:r>
              <a:rPr lang="en-US" altLang="zh-CN" sz="2000" i="1" dirty="0">
                <a:solidFill>
                  <a:srgbClr val="000000"/>
                </a:solidFill>
                <a:latin typeface="Times New Roman" panose="02020603050405020304" pitchFamily="18" charset="0"/>
                <a:cs typeface="Times New Roman" panose="02020603050405020304" pitchFamily="18" charset="0"/>
              </a:rPr>
              <a:t>In problems where all state variables have Boolean domains, the additive heuristic </a:t>
            </a:r>
            <a:r>
              <a:rPr lang="en-US" altLang="zh-CN" sz="2000" i="1" dirty="0" err="1">
                <a:solidFill>
                  <a:srgbClr val="000000"/>
                </a:solidFill>
                <a:latin typeface="Times New Roman" panose="02020603050405020304" pitchFamily="18" charset="0"/>
                <a:cs typeface="Times New Roman" panose="02020603050405020304" pitchFamily="18" charset="0"/>
              </a:rPr>
              <a:t>h</a:t>
            </a:r>
            <a:r>
              <a:rPr lang="en-US" altLang="zh-CN" sz="900" i="1" dirty="0" err="1">
                <a:solidFill>
                  <a:srgbClr val="000000"/>
                </a:solidFill>
                <a:latin typeface="Times New Roman" panose="02020603050405020304" pitchFamily="18" charset="0"/>
                <a:cs typeface="Times New Roman" panose="02020603050405020304" pitchFamily="18" charset="0"/>
              </a:rPr>
              <a:t>add</a:t>
            </a:r>
            <a:r>
              <a:rPr lang="en-US" altLang="zh-CN" sz="900" i="1" dirty="0">
                <a:solidFill>
                  <a:srgbClr val="000000"/>
                </a:solidFill>
                <a:latin typeface="Times New Roman" panose="02020603050405020304" pitchFamily="18" charset="0"/>
                <a:cs typeface="Times New Roman" panose="02020603050405020304" pitchFamily="18" charset="0"/>
              </a:rPr>
              <a:t> </a:t>
            </a:r>
            <a:r>
              <a:rPr lang="en-US" altLang="zh-CN" sz="2000" i="1" dirty="0">
                <a:solidFill>
                  <a:srgbClr val="000000"/>
                </a:solidFill>
                <a:latin typeface="Times New Roman" panose="02020603050405020304" pitchFamily="18" charset="0"/>
                <a:cs typeface="Times New Roman" panose="02020603050405020304" pitchFamily="18" charset="0"/>
              </a:rPr>
              <a:t>and the context-enhanced additive heuristic </a:t>
            </a:r>
            <a:r>
              <a:rPr lang="en-US" altLang="zh-CN" sz="2000" i="1" dirty="0" err="1">
                <a:solidFill>
                  <a:srgbClr val="000000"/>
                </a:solidFill>
                <a:latin typeface="Times New Roman" panose="02020603050405020304" pitchFamily="18" charset="0"/>
                <a:cs typeface="Times New Roman" panose="02020603050405020304" pitchFamily="18" charset="0"/>
              </a:rPr>
              <a:t>h</a:t>
            </a:r>
            <a:r>
              <a:rPr lang="en-US" altLang="zh-CN" sz="900" i="1" dirty="0" err="1">
                <a:solidFill>
                  <a:srgbClr val="000000"/>
                </a:solidFill>
                <a:latin typeface="Times New Roman" panose="02020603050405020304" pitchFamily="18" charset="0"/>
                <a:cs typeface="Times New Roman" panose="02020603050405020304" pitchFamily="18" charset="0"/>
              </a:rPr>
              <a:t>cea</a:t>
            </a:r>
            <a:r>
              <a:rPr lang="en-US" altLang="zh-CN" sz="900" i="1" dirty="0">
                <a:solidFill>
                  <a:srgbClr val="000000"/>
                </a:solidFill>
                <a:latin typeface="Times New Roman" panose="02020603050405020304" pitchFamily="18" charset="0"/>
                <a:cs typeface="Times New Roman" panose="02020603050405020304" pitchFamily="18" charset="0"/>
              </a:rPr>
              <a:t> </a:t>
            </a:r>
            <a:r>
              <a:rPr lang="en-US" altLang="zh-CN" sz="2000" i="1" dirty="0">
                <a:solidFill>
                  <a:srgbClr val="000000"/>
                </a:solidFill>
                <a:latin typeface="Times New Roman" panose="02020603050405020304" pitchFamily="18" charset="0"/>
                <a:cs typeface="Times New Roman" panose="02020603050405020304" pitchFamily="18" charset="0"/>
              </a:rPr>
              <a:t>are equivalent, </a:t>
            </a:r>
            <a:r>
              <a:rPr lang="en-US" altLang="zh-CN" sz="2000" i="1" dirty="0" err="1">
                <a:solidFill>
                  <a:srgbClr val="000000"/>
                </a:solidFill>
                <a:latin typeface="Times New Roman" panose="02020603050405020304" pitchFamily="18" charset="0"/>
                <a:cs typeface="Times New Roman" panose="02020603050405020304" pitchFamily="18" charset="0"/>
              </a:rPr>
              <a:t>i</a:t>
            </a:r>
            <a:r>
              <a:rPr lang="en-US" altLang="zh-CN" sz="2000" i="1" dirty="0">
                <a:solidFill>
                  <a:srgbClr val="000000"/>
                </a:solidFill>
                <a:latin typeface="Times New Roman" panose="02020603050405020304" pitchFamily="18" charset="0"/>
                <a:cs typeface="Times New Roman" panose="02020603050405020304" pitchFamily="18" charset="0"/>
              </a:rPr>
              <a:t>. e., for every state s, </a:t>
            </a:r>
            <a:r>
              <a:rPr lang="en-US" altLang="zh-CN" sz="2000" i="1" dirty="0" err="1">
                <a:solidFill>
                  <a:srgbClr val="000000"/>
                </a:solidFill>
                <a:latin typeface="Times New Roman" panose="02020603050405020304" pitchFamily="18" charset="0"/>
                <a:cs typeface="Times New Roman" panose="02020603050405020304" pitchFamily="18" charset="0"/>
              </a:rPr>
              <a:t>h</a:t>
            </a:r>
            <a:r>
              <a:rPr lang="en-US" altLang="zh-CN" sz="900" i="1" dirty="0" err="1">
                <a:solidFill>
                  <a:srgbClr val="000000"/>
                </a:solidFill>
                <a:latin typeface="Times New Roman" panose="02020603050405020304" pitchFamily="18" charset="0"/>
                <a:cs typeface="Times New Roman" panose="02020603050405020304" pitchFamily="18" charset="0"/>
              </a:rPr>
              <a:t>add</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i="1" dirty="0">
                <a:solidFill>
                  <a:srgbClr val="000000"/>
                </a:solidFill>
                <a:latin typeface="Times New Roman" panose="02020603050405020304" pitchFamily="18" charset="0"/>
                <a:cs typeface="Times New Roman" panose="02020603050405020304" pitchFamily="18" charset="0"/>
              </a:rPr>
              <a:t>s</a:t>
            </a:r>
            <a:r>
              <a:rPr lang="en-US" altLang="zh-CN" sz="2000" dirty="0">
                <a:solidFill>
                  <a:srgbClr val="000000"/>
                </a:solidFill>
                <a:latin typeface="Times New Roman" panose="02020603050405020304" pitchFamily="18" charset="0"/>
                <a:cs typeface="Times New Roman" panose="02020603050405020304" pitchFamily="18" charset="0"/>
              </a:rPr>
              <a:t>) = </a:t>
            </a:r>
            <a:r>
              <a:rPr lang="en-US" altLang="zh-CN" sz="2000" i="1" dirty="0" err="1">
                <a:solidFill>
                  <a:srgbClr val="000000"/>
                </a:solidFill>
                <a:latin typeface="Times New Roman" panose="02020603050405020304" pitchFamily="18" charset="0"/>
                <a:cs typeface="Times New Roman" panose="02020603050405020304" pitchFamily="18" charset="0"/>
              </a:rPr>
              <a:t>h</a:t>
            </a:r>
            <a:r>
              <a:rPr lang="en-US" altLang="zh-CN" sz="900" i="1" dirty="0" err="1">
                <a:solidFill>
                  <a:srgbClr val="000000"/>
                </a:solidFill>
                <a:latin typeface="Times New Roman" panose="02020603050405020304" pitchFamily="18" charset="0"/>
                <a:cs typeface="Times New Roman" panose="02020603050405020304" pitchFamily="18" charset="0"/>
              </a:rPr>
              <a:t>cea</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i="1" dirty="0">
                <a:solidFill>
                  <a:srgbClr val="000000"/>
                </a:solidFill>
                <a:latin typeface="Times New Roman" panose="02020603050405020304" pitchFamily="18" charset="0"/>
                <a:cs typeface="Times New Roman" panose="02020603050405020304" pitchFamily="18" charset="0"/>
              </a:rPr>
              <a:t>s</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i="1" dirty="0">
                <a:solidFill>
                  <a:srgbClr val="000000"/>
                </a:solidFill>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1E59ACAA-BCF2-425D-8C24-9F631912C6E6}"/>
              </a:ext>
            </a:extLst>
          </p:cNvPr>
          <p:cNvSpPr/>
          <p:nvPr/>
        </p:nvSpPr>
        <p:spPr>
          <a:xfrm>
            <a:off x="1066800" y="5334343"/>
            <a:ext cx="10058400" cy="1015663"/>
          </a:xfrm>
          <a:prstGeom prst="rect">
            <a:avLst/>
          </a:prstGeom>
        </p:spPr>
        <p:txBody>
          <a:bodyPr wrap="square">
            <a:spAutoFit/>
          </a:bodyPr>
          <a:lstStyle/>
          <a:p>
            <a:r>
              <a:rPr lang="en-US" altLang="zh-CN" sz="2000" b="1" dirty="0">
                <a:solidFill>
                  <a:srgbClr val="0F0779"/>
                </a:solidFill>
                <a:latin typeface="Times New Roman" panose="02020603050405020304" pitchFamily="18" charset="0"/>
                <a:cs typeface="Times New Roman" panose="02020603050405020304" pitchFamily="18" charset="0"/>
              </a:rPr>
              <a:t>the result suggests </a:t>
            </a:r>
            <a:r>
              <a:rPr lang="en-US" altLang="zh-CN" sz="2000" dirty="0">
                <a:solidFill>
                  <a:srgbClr val="000000"/>
                </a:solidFill>
                <a:latin typeface="Times New Roman" panose="02020603050405020304" pitchFamily="18" charset="0"/>
                <a:cs typeface="Times New Roman" panose="02020603050405020304" pitchFamily="18" charset="0"/>
              </a:rPr>
              <a:t>that the context-enhanced additive heuristic might be </a:t>
            </a:r>
            <a:r>
              <a:rPr lang="en-US" altLang="zh-CN" sz="2000" b="1" dirty="0">
                <a:solidFill>
                  <a:srgbClr val="0F0779"/>
                </a:solidFill>
                <a:latin typeface="Times New Roman" panose="02020603050405020304" pitchFamily="18" charset="0"/>
                <a:cs typeface="Times New Roman" panose="02020603050405020304" pitchFamily="18" charset="0"/>
              </a:rPr>
              <a:t>more informative </a:t>
            </a:r>
            <a:r>
              <a:rPr lang="en-US" altLang="zh-CN" sz="2000" dirty="0">
                <a:solidFill>
                  <a:srgbClr val="000000"/>
                </a:solidFill>
                <a:latin typeface="Times New Roman" panose="02020603050405020304" pitchFamily="18" charset="0"/>
                <a:cs typeface="Times New Roman" panose="02020603050405020304" pitchFamily="18" charset="0"/>
              </a:rPr>
              <a:t>than the additive heuristic: in the case of all-Boolean state variables, the two heuristics are the same, while in general, </a:t>
            </a:r>
            <a:r>
              <a:rPr lang="en-US" altLang="zh-CN" sz="2000" i="1" dirty="0" err="1">
                <a:solidFill>
                  <a:srgbClr val="000000"/>
                </a:solidFill>
                <a:latin typeface="Times New Roman" panose="02020603050405020304" pitchFamily="18" charset="0"/>
                <a:cs typeface="Times New Roman" panose="02020603050405020304" pitchFamily="18" charset="0"/>
              </a:rPr>
              <a:t>h</a:t>
            </a:r>
            <a:r>
              <a:rPr lang="en-US" altLang="zh-CN" sz="900" dirty="0" err="1">
                <a:solidFill>
                  <a:srgbClr val="000000"/>
                </a:solidFill>
                <a:latin typeface="Times New Roman" panose="02020603050405020304" pitchFamily="18" charset="0"/>
                <a:cs typeface="Times New Roman" panose="02020603050405020304" pitchFamily="18" charset="0"/>
              </a:rPr>
              <a:t>cea</a:t>
            </a:r>
            <a:r>
              <a:rPr lang="en-US" altLang="zh-CN" sz="9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may be able to use the context information to improve its estimates.</a:t>
            </a:r>
            <a:r>
              <a:rPr lang="en-US" altLang="zh-CN" sz="2000" dirty="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344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Introduction</a:t>
            </a:r>
            <a:endParaRPr lang="zh-CN" altLang="en-US" dirty="0"/>
          </a:p>
        </p:txBody>
      </p:sp>
      <p:sp>
        <p:nvSpPr>
          <p:cNvPr id="8" name="矩形 7">
            <a:extLst>
              <a:ext uri="{FF2B5EF4-FFF2-40B4-BE49-F238E27FC236}">
                <a16:creationId xmlns:a16="http://schemas.microsoft.com/office/drawing/2014/main" id="{A41BEFE5-F5DC-4539-8FE5-27EFE516A0B4}"/>
              </a:ext>
            </a:extLst>
          </p:cNvPr>
          <p:cNvSpPr/>
          <p:nvPr/>
        </p:nvSpPr>
        <p:spPr>
          <a:xfrm>
            <a:off x="1097280" y="1737360"/>
            <a:ext cx="9236328" cy="461665"/>
          </a:xfrm>
          <a:prstGeom prst="rect">
            <a:avLst/>
          </a:prstGeom>
        </p:spPr>
        <p:txBody>
          <a:bodyPr wrap="square">
            <a:spAutoFit/>
          </a:bodyPr>
          <a:lstStyle/>
          <a:p>
            <a:r>
              <a:rPr lang="en-US" altLang="zh-CN" sz="2400" b="1" dirty="0">
                <a:solidFill>
                  <a:srgbClr val="000000"/>
                </a:solidFill>
                <a:latin typeface="Times New Roman" panose="02020603050405020304" pitchFamily="18" charset="0"/>
                <a:cs typeface="Times New Roman" panose="02020603050405020304" pitchFamily="18" charset="0"/>
              </a:rPr>
              <a:t>Computing the Heuristic for Cyclic Graphs</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（计算循环图的启发式）</a:t>
            </a:r>
          </a:p>
        </p:txBody>
      </p:sp>
      <p:sp>
        <p:nvSpPr>
          <p:cNvPr id="9" name="矩形 8">
            <a:extLst>
              <a:ext uri="{FF2B5EF4-FFF2-40B4-BE49-F238E27FC236}">
                <a16:creationId xmlns:a16="http://schemas.microsoft.com/office/drawing/2014/main" id="{C159BEDF-466E-43E1-9951-1B567E9E49DC}"/>
              </a:ext>
            </a:extLst>
          </p:cNvPr>
          <p:cNvSpPr/>
          <p:nvPr/>
        </p:nvSpPr>
        <p:spPr>
          <a:xfrm>
            <a:off x="578528" y="2555341"/>
            <a:ext cx="11248007" cy="1815882"/>
          </a:xfrm>
          <a:prstGeom prst="rect">
            <a:avLst/>
          </a:prstGeom>
        </p:spPr>
        <p:txBody>
          <a:bodyPr wrap="square">
            <a:spAutoFit/>
          </a:bodyPr>
          <a:lstStyle/>
          <a:p>
            <a:r>
              <a:rPr lang="en-US" altLang="zh-CN" sz="2800" b="1"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 critical :</a:t>
            </a:r>
            <a:r>
              <a:rPr lang="en-US" altLang="zh-CN" sz="2800" b="1" dirty="0">
                <a:solidFill>
                  <a:srgbClr val="000000"/>
                </a:solidFill>
                <a:latin typeface="Times New Roman" panose="02020603050405020304" pitchFamily="18" charset="0"/>
                <a:cs typeface="Times New Roman" panose="02020603050405020304" pitchFamily="18" charset="0"/>
              </a:rPr>
              <a:t>the </a:t>
            </a:r>
            <a:r>
              <a:rPr lang="en-US" altLang="zh-CN" sz="2800" b="1" i="1" dirty="0">
                <a:solidFill>
                  <a:srgbClr val="000000"/>
                </a:solidFill>
                <a:latin typeface="Times New Roman" panose="02020603050405020304" pitchFamily="18" charset="0"/>
                <a:cs typeface="Times New Roman" panose="02020603050405020304" pitchFamily="18" charset="0"/>
              </a:rPr>
              <a:t>cost </a:t>
            </a:r>
            <a:r>
              <a:rPr lang="en-US" altLang="zh-CN" sz="2800" b="1" dirty="0">
                <a:solidFill>
                  <a:srgbClr val="000000"/>
                </a:solidFill>
                <a:latin typeface="Times New Roman" panose="02020603050405020304" pitchFamily="18" charset="0"/>
                <a:cs typeface="Times New Roman" panose="02020603050405020304" pitchFamily="18" charset="0"/>
              </a:rPr>
              <a:t>of a node in the Dijkstra algorithm</a:t>
            </a:r>
            <a:r>
              <a:rPr lang="en-US" altLang="zh-CN" sz="2800" dirty="0">
                <a:solidFill>
                  <a:srgbClr val="000000"/>
                </a:solidFill>
                <a:latin typeface="Times New Roman" panose="02020603050405020304" pitchFamily="18" charset="0"/>
                <a:cs typeface="Times New Roman" panose="02020603050405020304" pitchFamily="18" charset="0"/>
              </a:rPr>
              <a:t> </a:t>
            </a:r>
          </a:p>
          <a:p>
            <a:endParaRPr lang="en-US" altLang="zh-CN" sz="2800" dirty="0">
              <a:solidFill>
                <a:srgbClr val="000000"/>
              </a:solidFill>
              <a:latin typeface="Times New Roman" panose="02020603050405020304" pitchFamily="18" charset="0"/>
              <a:cs typeface="Times New Roman" panose="02020603050405020304" pitchFamily="18" charset="0"/>
            </a:endParaRPr>
          </a:p>
          <a:p>
            <a:r>
              <a:rPr lang="en-US" altLang="zh-CN" sz="2800" b="1"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By expanding nodes in order of increasing priority, rather than cost, we can compute </a:t>
            </a:r>
            <a:r>
              <a:rPr lang="en-US" altLang="zh-CN" sz="2800" i="1" dirty="0" err="1">
                <a:solidFill>
                  <a:srgbClr val="000000"/>
                </a:solidFill>
                <a:latin typeface="Times New Roman" panose="02020603050405020304" pitchFamily="18" charset="0"/>
                <a:cs typeface="Times New Roman" panose="02020603050405020304" pitchFamily="18" charset="0"/>
              </a:rPr>
              <a:t>h</a:t>
            </a:r>
            <a:r>
              <a:rPr lang="en-US" altLang="zh-CN" sz="1050" dirty="0" err="1">
                <a:solidFill>
                  <a:srgbClr val="000000"/>
                </a:solidFill>
                <a:latin typeface="Times New Roman" panose="02020603050405020304" pitchFamily="18" charset="0"/>
                <a:cs typeface="Times New Roman" panose="02020603050405020304" pitchFamily="18" charset="0"/>
              </a:rPr>
              <a:t>cea</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s</a:t>
            </a:r>
            <a:r>
              <a:rPr lang="en-US" altLang="zh-CN" sz="2800" dirty="0">
                <a:solidFill>
                  <a:srgbClr val="000000"/>
                </a:solidFill>
                <a:latin typeface="Times New Roman" panose="02020603050405020304" pitchFamily="18" charset="0"/>
                <a:cs typeface="Times New Roman" panose="02020603050405020304" pitchFamily="18" charset="0"/>
              </a:rPr>
              <a:t>) much more efficiently. </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688825"/>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543</TotalTime>
  <Words>761</Words>
  <Application>Microsoft Office PowerPoint</Application>
  <PresentationFormat>宽屏</PresentationFormat>
  <Paragraphs>72</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宋体</vt:lpstr>
      <vt:lpstr>Calibri</vt:lpstr>
      <vt:lpstr>Calibri Light</vt:lpstr>
      <vt:lpstr>Times New Roman</vt:lpstr>
      <vt:lpstr>回顾</vt:lpstr>
      <vt:lpstr>Unifying the Causal Graph and Additive Heuristics 因果图和加法启发式的集成</vt:lpstr>
      <vt:lpstr>Abstract</vt:lpstr>
      <vt:lpstr>Introduction</vt:lpstr>
      <vt:lpstr>Introduction</vt:lpstr>
      <vt:lpstr>Introduction</vt:lpstr>
      <vt:lpstr>Introduction</vt:lpstr>
      <vt:lpstr>Introduction</vt:lpstr>
      <vt:lpstr>Introduction</vt:lpstr>
      <vt:lpstr>Introduction</vt:lpstr>
      <vt:lpstr>Experiments </vt:lpstr>
      <vt:lpstr>Experiments </vt:lpstr>
      <vt:lpstr>Discussion </vt:lpstr>
      <vt:lpstr>Generalizations  </vt:lpstr>
      <vt:lpstr>Summary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证券组合投资的多目标区间数线性规划模型</dc:title>
  <dc:creator>黄思宏</dc:creator>
  <cp:lastModifiedBy>869862783@qq.com</cp:lastModifiedBy>
  <cp:revision>79</cp:revision>
  <dcterms:created xsi:type="dcterms:W3CDTF">2017-06-02T03:11:07Z</dcterms:created>
  <dcterms:modified xsi:type="dcterms:W3CDTF">2018-03-25T13:44:54Z</dcterms:modified>
</cp:coreProperties>
</file>