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3" r:id="rId3"/>
    <p:sldId id="321" r:id="rId4"/>
    <p:sldId id="320" r:id="rId5"/>
    <p:sldId id="319" r:id="rId6"/>
    <p:sldId id="322" r:id="rId7"/>
    <p:sldId id="324" r:id="rId8"/>
    <p:sldId id="325" r:id="rId9"/>
    <p:sldId id="333" r:id="rId10"/>
    <p:sldId id="328" r:id="rId11"/>
    <p:sldId id="327" r:id="rId12"/>
    <p:sldId id="329" r:id="rId13"/>
    <p:sldId id="330" r:id="rId14"/>
    <p:sldId id="326" r:id="rId15"/>
    <p:sldId id="331" r:id="rId16"/>
    <p:sldId id="332" r:id="rId17"/>
    <p:sldId id="30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27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0" autoAdjust="0"/>
    <p:restoredTop sz="84607" autoAdjust="0"/>
  </p:normalViewPr>
  <p:slideViewPr>
    <p:cSldViewPr>
      <p:cViewPr>
        <p:scale>
          <a:sx n="150" d="100"/>
          <a:sy n="150" d="100"/>
        </p:scale>
        <p:origin x="678" y="-756"/>
      </p:cViewPr>
      <p:guideLst>
        <p:guide orient="horz" pos="2103"/>
        <p:guide pos="27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686" y="27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C77F5-5ADD-4059-A126-3839A415CD6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E03FB-CFB2-45EB-81F8-6952594E3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168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B8308-BA3E-4EFF-8402-852E7413A4E1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68A2-6F6E-48BC-A178-E7679C19C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45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57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E68A2-6F6E-48BC-A178-E7679C19CC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9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30956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 baseline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baseline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58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8396" y="1435988"/>
            <a:ext cx="7499176" cy="4133055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SzPct val="50000"/>
              <a:buFont typeface="Wingdings" panose="05000000000000000000" pitchFamily="2" charset="2"/>
              <a:buChar char="n"/>
              <a:defRPr sz="28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00100" indent="-342900"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  <a:defRPr sz="24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 sz="22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Tx/>
              <a:buSzPct val="50000"/>
              <a:buFont typeface="Wingdings" panose="05000000000000000000" pitchFamily="2" charset="2"/>
              <a:buChar char="n"/>
              <a:defRPr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buClrTx/>
              <a:buSzPct val="50000"/>
              <a:buFont typeface="Wingdings" panose="05000000000000000000" pitchFamily="2" charset="2"/>
              <a:buChar char="n"/>
              <a:defRPr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1D6-BC31-456F-9640-CA32ECF9588B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854152" y="630932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30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52000" y="83700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58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80000" y="117000"/>
            <a:ext cx="5770984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59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1D6-BC31-456F-9640-CA32ECF9588B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52000" y="83700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58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80000" y="261000"/>
            <a:ext cx="5770984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854152" y="630932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30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2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252000" y="83700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58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1D6-BC31-456F-9640-CA32ECF9588B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854152" y="630932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30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80000" y="261000"/>
            <a:ext cx="5770984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252000" y="83700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58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1D6-BC31-456F-9640-CA32ECF9588B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854152" y="630932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30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80000" y="261000"/>
            <a:ext cx="5770984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540000" y="1341000"/>
            <a:ext cx="79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1D6-BC31-456F-9640-CA32ECF9588B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1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3305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1D6-BC31-456F-9640-CA32ECF9588B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30956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11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381328"/>
            <a:ext cx="1224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F03BA-739A-4E5B-B2DF-FBE0B18F815E}" type="datetime1">
              <a:rPr lang="zh-CN" altLang="en-US" smtClean="0"/>
              <a:t>2019/5/20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652120" y="6381328"/>
            <a:ext cx="1951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96336" y="6381328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1887B-03DB-4A21-B86B-7E501188934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24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0" r:id="rId5"/>
    <p:sldLayoutId id="2147483678" r:id="rId6"/>
    <p:sldLayoutId id="2147483679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9"/>
        </a:buBlip>
        <a:defRPr sz="2800" b="1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b="1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8000" y="1989000"/>
            <a:ext cx="8388000" cy="260434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</a:rPr>
              <a:t>Stochastic Planning with Lifted Symbolic Trajectory Optimization</a:t>
            </a:r>
            <a:br>
              <a:rPr lang="en-US" altLang="zh-CN" dirty="0">
                <a:latin typeface="+mj-lt"/>
              </a:rPr>
            </a:br>
            <a:r>
              <a:rPr lang="zh-CN" altLang="en-US" sz="3200" dirty="0">
                <a:solidFill>
                  <a:srgbClr val="002060"/>
                </a:solidFill>
                <a:latin typeface="+mj-lt"/>
              </a:rPr>
              <a:t>基于提升符号轨迹优化的随机规划</a:t>
            </a:r>
            <a:endParaRPr lang="zh-CN" altLang="zh-CN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312927"/>
            <a:ext cx="6400800" cy="97917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+mj-lt"/>
              </a:rPr>
              <a:t>Reporter: Hu </a:t>
            </a:r>
            <a:r>
              <a:rPr lang="en-US" altLang="zh-CN" dirty="0" err="1">
                <a:latin typeface="+mj-lt"/>
              </a:rPr>
              <a:t>GuoDong</a:t>
            </a:r>
            <a:endParaRPr lang="en-US" altLang="zh-CN" dirty="0">
              <a:latin typeface="+mj-lt"/>
            </a:endParaRPr>
          </a:p>
          <a:p>
            <a:fld id="{BB962C8B-B14F-4D97-AF65-F5344CB8AC3E}" type="datetime5">
              <a:rPr lang="zh-CN" altLang="zh-CN" dirty="0">
                <a:latin typeface="+mj-lt"/>
              </a:rPr>
              <a:t>2019/5/20</a:t>
            </a:fld>
            <a:endParaRPr lang="zh-CN" altLang="zh-CN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38E64C-84D3-48AB-8A63-F067D2EA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88BD3B-0400-4D54-867B-CBDC0B57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Elevator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7B6213-E44D-4F6E-8C1E-03D32BD1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9195"/>
            <a:ext cx="9144000" cy="3219610"/>
          </a:xfrm>
          <a:prstGeom prst="rect">
            <a:avLst/>
          </a:prstGeom>
        </p:spPr>
      </p:pic>
      <p:sp>
        <p:nvSpPr>
          <p:cNvPr id="5" name="内容占位符 1">
            <a:extLst>
              <a:ext uri="{FF2B5EF4-FFF2-40B4-BE49-F238E27FC236}">
                <a16:creationId xmlns:a16="http://schemas.microsoft.com/office/drawing/2014/main" id="{1FE74282-1776-405A-BE38-9072DBF0F3D2}"/>
              </a:ext>
            </a:extLst>
          </p:cNvPr>
          <p:cNvSpPr txBox="1">
            <a:spLocks/>
          </p:cNvSpPr>
          <p:nvPr/>
        </p:nvSpPr>
        <p:spPr>
          <a:xfrm>
            <a:off x="468000" y="895341"/>
            <a:ext cx="7560000" cy="792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800" b="0">
                <a:solidFill>
                  <a:srgbClr val="002060"/>
                </a:solidFill>
                <a:ea typeface="黑体" panose="02010609060101010101" pitchFamily="49" charset="-122"/>
              </a:defRPr>
            </a:lvl1pPr>
            <a:lvl2pPr marL="800100" lvl="1" indent="-342900"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  <a:defRPr sz="2400" b="0">
                <a:solidFill>
                  <a:srgbClr val="002060"/>
                </a:solidFill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 sz="22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Graph Size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40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64C2F0-D84E-45F4-847B-D82060F8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54814B8-0BD2-4476-B5C8-A2273745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481AEE-1DAC-4CA6-A457-299A27311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988779"/>
            <a:ext cx="7704000" cy="563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18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91EB4A-920D-4B83-A7B7-A516A21F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1C8A2D5-A42A-4D62-81B9-DF1A9319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Elevator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3FA4B2-7937-4A5D-9E48-4FD138AA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" y="2277000"/>
            <a:ext cx="9144000" cy="2735620"/>
          </a:xfrm>
          <a:prstGeom prst="rect">
            <a:avLst/>
          </a:prstGeom>
        </p:spPr>
      </p:pic>
      <p:sp>
        <p:nvSpPr>
          <p:cNvPr id="5" name="内容占位符 1">
            <a:extLst>
              <a:ext uri="{FF2B5EF4-FFF2-40B4-BE49-F238E27FC236}">
                <a16:creationId xmlns:a16="http://schemas.microsoft.com/office/drawing/2014/main" id="{2E2B41A2-087E-4170-899D-7F7A06F499D9}"/>
              </a:ext>
            </a:extLst>
          </p:cNvPr>
          <p:cNvSpPr txBox="1">
            <a:spLocks/>
          </p:cNvSpPr>
          <p:nvPr/>
        </p:nvSpPr>
        <p:spPr>
          <a:xfrm>
            <a:off x="468000" y="895340"/>
            <a:ext cx="7560000" cy="282165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800" b="0">
                <a:solidFill>
                  <a:srgbClr val="002060"/>
                </a:solidFill>
                <a:ea typeface="黑体" panose="02010609060101010101" pitchFamily="49" charset="-122"/>
              </a:defRPr>
            </a:lvl1pPr>
            <a:lvl2pPr marL="800100" lvl="1" indent="-342900"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  <a:defRPr sz="2400" b="0">
                <a:solidFill>
                  <a:srgbClr val="002060"/>
                </a:solidFill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 sz="22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/>
              <a:t>Balance: size &amp; search depth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Lifted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Conformant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72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01511D9-43CF-489E-B446-A931223B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B067C5-4B28-4922-9D94-00191DF1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IPPC-2018 Benchmark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54D86C-6C07-4514-8F4E-E5BEFD3D0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0823"/>
            <a:ext cx="9144000" cy="227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0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C5A6A3-C5E9-474E-BA72-5AE3B8D3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CCDBB3-1151-4D2B-8AAA-BE26A638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idea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BD29FE-6475-4210-8B42-ECA07AAAC2F7}"/>
              </a:ext>
            </a:extLst>
          </p:cNvPr>
          <p:cNvSpPr/>
          <p:nvPr/>
        </p:nvSpPr>
        <p:spPr>
          <a:xfrm>
            <a:off x="576000" y="1413000"/>
            <a:ext cx="8568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while(has time)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dirty="0" err="1"/>
              <a:t>RandomRestart</a:t>
            </a:r>
            <a:r>
              <a:rPr lang="en-US" altLang="zh-CN" sz="2000" dirty="0"/>
              <a:t> </a:t>
            </a:r>
            <a:r>
              <a:rPr lang="zh-CN" altLang="en-US" sz="2000" dirty="0"/>
              <a:t>生成动作的概率</a:t>
            </a:r>
          </a:p>
          <a:p>
            <a:r>
              <a:rPr lang="zh-CN" altLang="en-US" sz="2000" dirty="0"/>
              <a:t>    </a:t>
            </a:r>
            <a:r>
              <a:rPr lang="en-US" altLang="zh-CN" sz="2000" dirty="0"/>
              <a:t>Projection </a:t>
            </a:r>
            <a:r>
              <a:rPr lang="zh-CN" altLang="en-US" sz="2000" dirty="0"/>
              <a:t>检查约束</a:t>
            </a:r>
            <a:endParaRPr lang="en-US" altLang="zh-CN" sz="2000" dirty="0"/>
          </a:p>
          <a:p>
            <a:r>
              <a:rPr lang="en-US" altLang="zh-CN" sz="2000" dirty="0"/>
              <a:t>    while(has time &amp;&amp; not conv. )</a:t>
            </a:r>
          </a:p>
          <a:p>
            <a:r>
              <a:rPr lang="en-US" altLang="zh-CN" sz="2000" dirty="0"/>
              <a:t>       {</a:t>
            </a:r>
          </a:p>
          <a:p>
            <a:r>
              <a:rPr lang="en-US" altLang="zh-CN" sz="2000" dirty="0"/>
              <a:t>          </a:t>
            </a:r>
            <a:r>
              <a:rPr lang="zh-CN" altLang="en-US" sz="2000" dirty="0"/>
              <a:t> </a:t>
            </a:r>
            <a:r>
              <a:rPr lang="en-US" altLang="zh-CN" sz="2000" dirty="0"/>
              <a:t>Cal Gradient </a:t>
            </a:r>
            <a:r>
              <a:rPr lang="zh-CN" altLang="en-US" sz="2000" dirty="0"/>
              <a:t>计算梯度</a:t>
            </a:r>
            <a:endParaRPr lang="en-US" altLang="zh-CN" sz="2000" dirty="0"/>
          </a:p>
          <a:p>
            <a:r>
              <a:rPr lang="zh-CN" altLang="en-US" sz="2000" dirty="0"/>
              <a:t>           </a:t>
            </a:r>
            <a:r>
              <a:rPr lang="en-US" altLang="zh-CN" sz="2000" dirty="0" err="1"/>
              <a:t>MakeUpdate</a:t>
            </a:r>
            <a:r>
              <a:rPr lang="en-US" altLang="zh-CN" sz="2000" dirty="0"/>
              <a:t> </a:t>
            </a:r>
            <a:r>
              <a:rPr lang="zh-CN" altLang="en-US" sz="2000" dirty="0"/>
              <a:t>更新动作的概率</a:t>
            </a:r>
          </a:p>
          <a:p>
            <a:r>
              <a:rPr lang="zh-CN" altLang="en-US" sz="2000" dirty="0"/>
              <a:t>           </a:t>
            </a:r>
            <a:r>
              <a:rPr lang="en-US" altLang="zh-CN" sz="2000" dirty="0"/>
              <a:t>Projection </a:t>
            </a:r>
            <a:r>
              <a:rPr lang="zh-CN" altLang="en-US" sz="2000" dirty="0"/>
              <a:t>检查约束</a:t>
            </a:r>
            <a:endParaRPr lang="en-US" altLang="zh-CN" sz="2000" dirty="0"/>
          </a:p>
          <a:p>
            <a:r>
              <a:rPr lang="en-US" altLang="zh-CN" sz="2000" dirty="0"/>
              <a:t>       }</a:t>
            </a:r>
            <a:endParaRPr lang="zh-CN" altLang="en-US" sz="2000" dirty="0"/>
          </a:p>
          <a:p>
            <a:r>
              <a:rPr lang="zh-CN" altLang="en-US" sz="2000" dirty="0"/>
              <a:t>    </a:t>
            </a:r>
            <a:r>
              <a:rPr lang="en-US" altLang="zh-CN" sz="2000" dirty="0"/>
              <a:t>Sample Concrete Action </a:t>
            </a:r>
            <a:r>
              <a:rPr lang="zh-CN" altLang="en-US" sz="2000" dirty="0"/>
              <a:t>根据概率分布抽样出具体动作，作为备选的动作。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071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643A3A-1325-4AA7-83A0-67FEEE27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BF9DC7-282D-496A-8F1A-E4014FB8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31917D9-6B8A-4226-9A86-F124DC6DF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14800"/>
              </p:ext>
            </p:extLst>
          </p:nvPr>
        </p:nvGraphicFramePr>
        <p:xfrm>
          <a:off x="1162460" y="1413000"/>
          <a:ext cx="6408336" cy="2931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59646">
                  <a:extLst>
                    <a:ext uri="{9D8B030D-6E8A-4147-A177-3AD203B41FA5}">
                      <a16:colId xmlns:a16="http://schemas.microsoft.com/office/drawing/2014/main" val="4283831884"/>
                    </a:ext>
                  </a:extLst>
                </a:gridCol>
                <a:gridCol w="1589469">
                  <a:extLst>
                    <a:ext uri="{9D8B030D-6E8A-4147-A177-3AD203B41FA5}">
                      <a16:colId xmlns:a16="http://schemas.microsoft.com/office/drawing/2014/main" val="3760750653"/>
                    </a:ext>
                  </a:extLst>
                </a:gridCol>
                <a:gridCol w="3759221">
                  <a:extLst>
                    <a:ext uri="{9D8B030D-6E8A-4147-A177-3AD203B41FA5}">
                      <a16:colId xmlns:a16="http://schemas.microsoft.com/office/drawing/2014/main" val="2073614460"/>
                    </a:ext>
                  </a:extLst>
                </a:gridCol>
              </a:tblGrid>
              <a:tr h="367640">
                <a:tc>
                  <a:txBody>
                    <a:bodyPr/>
                    <a:lstStyle/>
                    <a:p>
                      <a:r>
                        <a:rPr lang="en-US" altLang="zh-CN" dirty="0"/>
                        <a:t>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Algo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0424"/>
                  </a:ext>
                </a:extLst>
              </a:tr>
              <a:tr h="3676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ARollout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Algebraic Rollout (concrete trial)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738273"/>
                  </a:ext>
                </a:extLst>
              </a:tr>
              <a:tr h="3676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SOGBOFA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Symbolic Rollout (symbolic trial)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dirty="0"/>
                        <a:t>ymbolic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en-US" altLang="zh-CN" dirty="0"/>
                        <a:t>radient-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altLang="zh-CN" dirty="0"/>
                        <a:t>ased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altLang="zh-CN" dirty="0"/>
                        <a:t>ptimization for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altLang="zh-CN" dirty="0"/>
                        <a:t>actored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dirty="0"/>
                        <a:t>ction MDP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116731"/>
                  </a:ext>
                </a:extLst>
              </a:tr>
              <a:tr h="3676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L-SOGBOFA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Lifted (reduce graph size)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900307"/>
                  </a:ext>
                </a:extLst>
              </a:tr>
              <a:tr h="3676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L-C-SOGBOFA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Conformant (improve random policy)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363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50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09C8D6-A40E-4BBA-BA2A-E218B3DA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E1BC935-1FFC-4EF3-9C24-87380F91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 Ideas</a:t>
            </a:r>
            <a:endParaRPr lang="zh-CN" altLang="en-US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7DDA0683-42DC-4E68-9BD6-712D0964138B}"/>
              </a:ext>
            </a:extLst>
          </p:cNvPr>
          <p:cNvSpPr txBox="1">
            <a:spLocks/>
          </p:cNvSpPr>
          <p:nvPr/>
        </p:nvSpPr>
        <p:spPr>
          <a:xfrm>
            <a:off x="792000" y="1341000"/>
            <a:ext cx="7560000" cy="282555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800" b="0">
                <a:solidFill>
                  <a:srgbClr val="002060"/>
                </a:solidFill>
                <a:ea typeface="黑体" panose="02010609060101010101" pitchFamily="49" charset="-122"/>
              </a:defRPr>
            </a:lvl1pPr>
            <a:lvl2pPr marL="800100" lvl="1" indent="-342900"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  <a:defRPr sz="2400" b="0">
                <a:solidFill>
                  <a:srgbClr val="002060"/>
                </a:solidFill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 sz="22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Build graph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Graph size</a:t>
            </a:r>
          </a:p>
          <a:p>
            <a:r>
              <a:rPr lang="en-US" altLang="zh-CN" dirty="0"/>
              <a:t>Complex rollout policy</a:t>
            </a:r>
          </a:p>
          <a:p>
            <a:r>
              <a:rPr lang="en-US" altLang="zh-CN" dirty="0"/>
              <a:t>Problems need deep search</a:t>
            </a:r>
          </a:p>
          <a:p>
            <a:r>
              <a:rPr lang="en-US" altLang="zh-CN" dirty="0"/>
              <a:t>Emergency Return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84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72000" y="2565000"/>
            <a:ext cx="7056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002060"/>
                </a:solidFill>
              </a:rPr>
              <a:t>Thanks!</a:t>
            </a:r>
            <a:endParaRPr lang="zh-CN" altLang="en-US" sz="8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94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48AB6B-6CC8-409C-8339-961463D4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4E28B5A-3485-43DE-81BE-99CB842C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idea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CEC05E-ECF2-43FF-8527-9938D8C9E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585912"/>
            <a:ext cx="80867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3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27EB24-829F-425F-BE44-46F91437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64548B4-0235-4850-B06A-8309B816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SOGBOFA Algorithm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6DD60C-D6B6-4411-8C57-CF53FB2AF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00" y="1341000"/>
            <a:ext cx="4824000" cy="448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799D53-83BC-459D-AA11-594DD591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6A4E5F-034B-464D-B680-CE21D5F36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94" y="1399973"/>
            <a:ext cx="7539814" cy="4058053"/>
          </a:xfrm>
          <a:prstGeom prst="rect">
            <a:avLst/>
          </a:prstGeom>
        </p:spPr>
      </p:pic>
      <p:sp>
        <p:nvSpPr>
          <p:cNvPr id="5" name="标题 2">
            <a:extLst>
              <a:ext uri="{FF2B5EF4-FFF2-40B4-BE49-F238E27FC236}">
                <a16:creationId xmlns:a16="http://schemas.microsoft.com/office/drawing/2014/main" id="{D96E49F3-A6DF-40AC-B026-1B762DDD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260350"/>
            <a:ext cx="5772150" cy="635000"/>
          </a:xfrm>
        </p:spPr>
        <p:txBody>
          <a:bodyPr/>
          <a:lstStyle/>
          <a:p>
            <a:r>
              <a:rPr lang="en-US" altLang="zh-CN" dirty="0"/>
              <a:t>Basic SOGBOFA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09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596336" y="6381000"/>
            <a:ext cx="1090464" cy="365125"/>
          </a:xfrm>
        </p:spPr>
        <p:txBody>
          <a:bodyPr/>
          <a:lstStyle/>
          <a:p>
            <a:fld id="{9FA58561-05A4-40D3-A31C-9733A70CBBB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0000" y="261000"/>
            <a:ext cx="9288000" cy="634082"/>
          </a:xfrm>
        </p:spPr>
        <p:txBody>
          <a:bodyPr/>
          <a:lstStyle/>
          <a:p>
            <a:r>
              <a:rPr lang="en-US" altLang="zh-CN" dirty="0"/>
              <a:t>Basic SOGBOFA Algorithm</a:t>
            </a:r>
            <a:endParaRPr lang="zh-CN" altLang="en-US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396000" y="1197000"/>
            <a:ext cx="7704000" cy="3996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800" b="0">
                <a:solidFill>
                  <a:srgbClr val="002060"/>
                </a:solidFill>
                <a:ea typeface="黑体" panose="02010609060101010101" pitchFamily="49" charset="-122"/>
              </a:defRPr>
            </a:lvl1pPr>
            <a:lvl2pPr marL="800100" lvl="1" indent="-342900"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  <a:defRPr sz="2400" b="0">
                <a:solidFill>
                  <a:srgbClr val="002060"/>
                </a:solidFill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 sz="22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1. propagate values from leaves to root to compute Qπ(s, a)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 compute gradients for all nodes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 take a gradient ascent step for a1, . . . , an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 pick the action with best Q value</a:t>
            </a:r>
          </a:p>
        </p:txBody>
      </p:sp>
    </p:spTree>
    <p:extLst>
      <p:ext uri="{BB962C8B-B14F-4D97-AF65-F5344CB8AC3E}">
        <p14:creationId xmlns:p14="http://schemas.microsoft.com/office/powerpoint/2010/main" val="126502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596336" y="6381000"/>
            <a:ext cx="1090464" cy="365125"/>
          </a:xfrm>
        </p:spPr>
        <p:txBody>
          <a:bodyPr/>
          <a:lstStyle/>
          <a:p>
            <a:fld id="{9FA58561-05A4-40D3-A31C-9733A70CBBB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0000" y="261000"/>
            <a:ext cx="9288000" cy="634082"/>
          </a:xfrm>
        </p:spPr>
        <p:txBody>
          <a:bodyPr/>
          <a:lstStyle/>
          <a:p>
            <a:r>
              <a:rPr lang="en-US" altLang="zh-CN" dirty="0"/>
              <a:t>Basic SOGBOFA Algorithm</a:t>
            </a:r>
            <a:endParaRPr lang="zh-CN" altLang="en-US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396000" y="1197000"/>
            <a:ext cx="8290800" cy="4824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800" b="0">
                <a:solidFill>
                  <a:srgbClr val="002060"/>
                </a:solidFill>
                <a:ea typeface="黑体" panose="02010609060101010101" pitchFamily="49" charset="-122"/>
              </a:defRPr>
            </a:lvl1pPr>
            <a:lvl2pPr marL="800100" lvl="1" indent="-342900"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  <a:defRPr sz="2400" b="0">
                <a:solidFill>
                  <a:srgbClr val="002060"/>
                </a:solidFill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 sz="22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Gradient based search: automatic differentiation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Maintaining action constraints: projected gradient ascent algorithm (Shalev-</a:t>
            </a:r>
            <a:r>
              <a:rPr lang="en-US" altLang="zh-CN" dirty="0" err="1"/>
              <a:t>Shwartz</a:t>
            </a:r>
            <a:r>
              <a:rPr lang="en-US" altLang="zh-CN" dirty="0"/>
              <a:t> 2012),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Transforming aggregate actions to concrete actions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Action Evaluation Step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Dynamic simulation depth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 err="1">
                <a:solidFill>
                  <a:srgbClr val="FF0000"/>
                </a:solidFill>
              </a:rPr>
              <a:t>kalobov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keller</a:t>
            </a:r>
            <a:r>
              <a:rPr lang="en-US" altLang="zh-CN" dirty="0">
                <a:solidFill>
                  <a:srgbClr val="FF0000"/>
                </a:solidFill>
              </a:rPr>
              <a:t> UCT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98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9F7029-7DE3-496C-8C65-0CA45714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2254EF-1D46-49B2-A7F4-BC9401AF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Lifted SOGBOFA</a:t>
            </a:r>
            <a:br>
              <a:rPr lang="en-US" altLang="zh-CN" dirty="0"/>
            </a:br>
            <a:r>
              <a:rPr lang="en-US" altLang="zh-CN" dirty="0"/>
              <a:t>	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D3E9C4-871E-4FCA-A9DA-134E7915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44" y="1956157"/>
            <a:ext cx="7840988" cy="4345163"/>
          </a:xfrm>
          <a:prstGeom prst="rect">
            <a:avLst/>
          </a:prstGeom>
        </p:spPr>
      </p:pic>
      <p:sp>
        <p:nvSpPr>
          <p:cNvPr id="6" name="内容占位符 1">
            <a:extLst>
              <a:ext uri="{FF2B5EF4-FFF2-40B4-BE49-F238E27FC236}">
                <a16:creationId xmlns:a16="http://schemas.microsoft.com/office/drawing/2014/main" id="{230A5B21-3014-453E-A254-D4D8ADF6AA0B}"/>
              </a:ext>
            </a:extLst>
          </p:cNvPr>
          <p:cNvSpPr txBox="1">
            <a:spLocks/>
          </p:cNvSpPr>
          <p:nvPr/>
        </p:nvSpPr>
        <p:spPr>
          <a:xfrm>
            <a:off x="437568" y="919760"/>
            <a:ext cx="7704000" cy="106923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800" b="0">
                <a:solidFill>
                  <a:srgbClr val="002060"/>
                </a:solidFill>
                <a:ea typeface="黑体" panose="02010609060101010101" pitchFamily="49" charset="-122"/>
              </a:defRPr>
            </a:lvl1pPr>
            <a:lvl2pPr marL="800100" lvl="1" indent="-342900"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  <a:defRPr sz="2400" b="0">
                <a:solidFill>
                  <a:srgbClr val="002060"/>
                </a:solidFill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 sz="22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/>
              <a:t>BP[x]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Compress Graph Size! </a:t>
            </a:r>
          </a:p>
        </p:txBody>
      </p:sp>
    </p:spTree>
    <p:extLst>
      <p:ext uri="{BB962C8B-B14F-4D97-AF65-F5344CB8AC3E}">
        <p14:creationId xmlns:p14="http://schemas.microsoft.com/office/powerpoint/2010/main" val="10766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921BD9-02C4-4E44-A060-9BF64613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3E6A226-051D-4C4A-8E8B-BE093FA9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Conformant-Lifted SOFBOFA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280EDE4F-188D-4D25-8134-46AB0FE36155}"/>
              </a:ext>
            </a:extLst>
          </p:cNvPr>
          <p:cNvSpPr txBox="1">
            <a:spLocks/>
          </p:cNvSpPr>
          <p:nvPr/>
        </p:nvSpPr>
        <p:spPr>
          <a:xfrm>
            <a:off x="396000" y="1197000"/>
            <a:ext cx="7704000" cy="4896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800" b="0">
                <a:solidFill>
                  <a:srgbClr val="002060"/>
                </a:solidFill>
                <a:ea typeface="黑体" panose="02010609060101010101" pitchFamily="49" charset="-122"/>
              </a:defRPr>
            </a:lvl1pPr>
            <a:lvl2pPr marL="800100" lvl="1" indent="-342900"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  <a:defRPr sz="2400" b="0">
                <a:solidFill>
                  <a:srgbClr val="002060"/>
                </a:solidFill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 sz="22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Pitfalls: Random Rollout Policy is not informative enough!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Elevators Domain!!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</a:rPr>
              <a:t>Use a informed rollout policy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</a:rPr>
              <a:t>Trial: time not enough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chemeClr val="tx2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1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534230-80D8-41F9-B95A-1C7D64E4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A6C0B5-F85F-432C-B35E-B0A7D157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Conformant SOFBOFA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4262A4-BC5A-4ABB-AFE2-B29FDB4BD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485000"/>
            <a:ext cx="59531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828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ning-Intro.pptx" id="{993D5D43-C25B-4DF0-B863-B30DF30A0F31}" vid="{367AEB5B-DAB3-4A81-B696-2FC890E8411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247</Words>
  <Application>Microsoft Office PowerPoint</Application>
  <PresentationFormat>全屏显示(4:3)</PresentationFormat>
  <Paragraphs>87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黑体</vt:lpstr>
      <vt:lpstr>Arial</vt:lpstr>
      <vt:lpstr>Calibri</vt:lpstr>
      <vt:lpstr>Times New Roman</vt:lpstr>
      <vt:lpstr>Wingdings</vt:lpstr>
      <vt:lpstr>1_Office 主题​​</vt:lpstr>
      <vt:lpstr>Stochastic Planning with Lifted Symbolic Trajectory Optimization 基于提升符号轨迹优化的随机规划</vt:lpstr>
      <vt:lpstr>Main idea</vt:lpstr>
      <vt:lpstr>Basic SOGBOFA Algorithm</vt:lpstr>
      <vt:lpstr>Basic SOGBOFA Algorithm</vt:lpstr>
      <vt:lpstr>Basic SOGBOFA Algorithm</vt:lpstr>
      <vt:lpstr>Basic SOGBOFA Algorithm</vt:lpstr>
      <vt:lpstr>Lifted SOGBOFA   </vt:lpstr>
      <vt:lpstr>Conformant-Lifted SOFBOFA</vt:lpstr>
      <vt:lpstr>Conformant SOFBOFA</vt:lpstr>
      <vt:lpstr>Elevator</vt:lpstr>
      <vt:lpstr>Code</vt:lpstr>
      <vt:lpstr>Elevator</vt:lpstr>
      <vt:lpstr>IPPC-2018 Benchmark</vt:lpstr>
      <vt:lpstr>Main idea</vt:lpstr>
      <vt:lpstr>Summary</vt:lpstr>
      <vt:lpstr>Improve Ideas</vt:lpstr>
      <vt:lpstr>PowerPoint 演示文稿</vt:lpstr>
    </vt:vector>
  </TitlesOfParts>
  <Company>GDUT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zhangwenzhi</dc:creator>
  <cp:lastModifiedBy>tianwa wang</cp:lastModifiedBy>
  <cp:revision>843</cp:revision>
  <dcterms:created xsi:type="dcterms:W3CDTF">2013-12-03T07:36:00Z</dcterms:created>
  <dcterms:modified xsi:type="dcterms:W3CDTF">2019-05-20T03:42:34Z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