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1" r:id="rId6"/>
    <p:sldId id="262" r:id="rId7"/>
    <p:sldId id="264" r:id="rId8"/>
    <p:sldId id="265" r:id="rId9"/>
    <p:sldId id="266" r:id="rId1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7BB48A-295E-47A3-B49A-1B4143D01E8F}">
          <p14:sldIdLst>
            <p14:sldId id="256"/>
            <p14:sldId id="257"/>
            <p14:sldId id="258"/>
          </p14:sldIdLst>
        </p14:section>
        <p14:section name="Untitled Section" id="{87D7AE7C-174E-4D2E-A458-D38F2809699E}">
          <p14:sldIdLst>
            <p14:sldId id="259"/>
            <p14:sldId id="261"/>
            <p14:sldId id="262"/>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C7C0"/>
    <a:srgbClr val="2E4631"/>
    <a:srgbClr val="263136"/>
    <a:srgbClr val="213323"/>
    <a:srgbClr val="406A86"/>
    <a:srgbClr val="996633"/>
    <a:srgbClr val="000000"/>
    <a:srgbClr val="52697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1434" autoAdjust="0"/>
  </p:normalViewPr>
  <p:slideViewPr>
    <p:cSldViewPr snapToGrid="0">
      <p:cViewPr varScale="1">
        <p:scale>
          <a:sx n="93" d="100"/>
          <a:sy n="93" d="100"/>
        </p:scale>
        <p:origin x="14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4DE36-AA5A-48CE-A01C-EE71863402ED}" type="datetimeFigureOut">
              <a:rPr lang="el-GR" smtClean="0"/>
              <a:t>8/12/2017</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79FC9-BDEC-4723-99DD-51078AEF0092}" type="slidenum">
              <a:rPr lang="el-GR" smtClean="0"/>
              <a:t>‹#›</a:t>
            </a:fld>
            <a:endParaRPr lang="el-GR"/>
          </a:p>
        </p:txBody>
      </p:sp>
    </p:spTree>
    <p:extLst>
      <p:ext uri="{BB962C8B-B14F-4D97-AF65-F5344CB8AC3E}">
        <p14:creationId xmlns:p14="http://schemas.microsoft.com/office/powerpoint/2010/main" val="400259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AT91SAM7" TargetMode="External"/><Relationship Id="rId3" Type="http://schemas.openxmlformats.org/officeDocument/2006/relationships/hyperlink" Target="https://en.wikipedia.org/wiki/Computer" TargetMode="External"/><Relationship Id="rId7" Type="http://schemas.openxmlformats.org/officeDocument/2006/relationships/hyperlink" Target="https://en.wikipedia.org/wiki/Atme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ARM7TDMI" TargetMode="External"/><Relationship Id="rId5" Type="http://schemas.openxmlformats.org/officeDocument/2006/relationships/hyperlink" Target="https://en.wikipedia.org/wiki/Electric_motor" TargetMode="External"/><Relationship Id="rId4" Type="http://schemas.openxmlformats.org/officeDocument/2006/relationships/hyperlink" Target="https://en.wikipedia.org/wiki/Sensor" TargetMode="External"/><Relationship Id="rId9" Type="http://schemas.openxmlformats.org/officeDocument/2006/relationships/hyperlink" Target="https://en.wikipedia.org/wiki/Atmel_AVR"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ervomechanis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Ultrasound#Ultrasonic_range_finding" TargetMode="External"/><Relationship Id="rId5" Type="http://schemas.openxmlformats.org/officeDocument/2006/relationships/hyperlink" Target="https://en.wikipedia.org/wiki/Rotary_encoder" TargetMode="External"/><Relationship Id="rId4" Type="http://schemas.openxmlformats.org/officeDocument/2006/relationships/hyperlink" Target="https://en.wikipedia.org/wiki/Reduction_gear"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component in the kit is a brick-shaped </a:t>
            </a:r>
            <a:r>
              <a:rPr lang="en-US" sz="1200" b="0" i="0" u="none" strike="noStrike" kern="1200" dirty="0">
                <a:solidFill>
                  <a:schemeClr val="tx1"/>
                </a:solidFill>
                <a:effectLst/>
                <a:latin typeface="+mn-lt"/>
                <a:ea typeface="+mn-ea"/>
                <a:cs typeface="+mn-cs"/>
                <a:hlinkClick r:id="rId3" tooltip="Computer"/>
              </a:rPr>
              <a:t>computer</a:t>
            </a:r>
            <a:r>
              <a:rPr lang="en-US" sz="1200" b="0" i="0" kern="1200" dirty="0">
                <a:solidFill>
                  <a:schemeClr val="tx1"/>
                </a:solidFill>
                <a:effectLst/>
                <a:latin typeface="+mn-lt"/>
                <a:ea typeface="+mn-ea"/>
                <a:cs typeface="+mn-cs"/>
              </a:rPr>
              <a:t> called the NXT Intelligent Brick AKA(Ciara). It can take input from up to four </a:t>
            </a:r>
            <a:r>
              <a:rPr lang="en-US" sz="1200" b="0" i="0" u="none" strike="noStrike" kern="1200" dirty="0">
                <a:solidFill>
                  <a:schemeClr val="tx1"/>
                </a:solidFill>
                <a:effectLst/>
                <a:latin typeface="+mn-lt"/>
                <a:ea typeface="+mn-ea"/>
                <a:cs typeface="+mn-cs"/>
                <a:hlinkClick r:id="rId4" tooltip="Sensor"/>
              </a:rPr>
              <a:t>sensors</a:t>
            </a:r>
            <a:r>
              <a:rPr lang="en-US" sz="1200" b="0" i="0" kern="1200" dirty="0">
                <a:solidFill>
                  <a:schemeClr val="tx1"/>
                </a:solidFill>
                <a:effectLst/>
                <a:latin typeface="+mn-lt"/>
                <a:ea typeface="+mn-ea"/>
                <a:cs typeface="+mn-cs"/>
              </a:rPr>
              <a:t> and control up to three </a:t>
            </a:r>
            <a:r>
              <a:rPr lang="en-US" sz="1200" b="0" i="0" u="none" strike="noStrike" kern="1200" dirty="0">
                <a:solidFill>
                  <a:schemeClr val="tx1"/>
                </a:solidFill>
                <a:effectLst/>
                <a:latin typeface="+mn-lt"/>
                <a:ea typeface="+mn-ea"/>
                <a:cs typeface="+mn-cs"/>
                <a:hlinkClick r:id="rId5" tooltip="Electric motor"/>
              </a:rPr>
              <a:t>motors</a:t>
            </a:r>
            <a:r>
              <a:rPr lang="en-US" sz="1200" b="0" i="0" kern="1200" dirty="0">
                <a:solidFill>
                  <a:schemeClr val="tx1"/>
                </a:solidFill>
                <a:effectLst/>
                <a:latin typeface="+mn-lt"/>
                <a:ea typeface="+mn-ea"/>
                <a:cs typeface="+mn-cs"/>
              </a:rPr>
              <a:t>, via cables similar to but incompatible with phone cords.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has a 32-bit </a:t>
            </a:r>
            <a:r>
              <a:rPr lang="en-US" sz="1200" b="0" i="0" u="none" strike="noStrike" kern="1200" dirty="0">
                <a:solidFill>
                  <a:schemeClr val="tx1"/>
                </a:solidFill>
                <a:effectLst/>
                <a:latin typeface="+mn-lt"/>
                <a:ea typeface="+mn-ea"/>
                <a:cs typeface="+mn-cs"/>
                <a:hlinkClick r:id="rId6" tooltip="ARM7TDMI"/>
              </a:rPr>
              <a:t>ARM7TDMI</a:t>
            </a:r>
            <a:r>
              <a:rPr lang="en-US" sz="1200" b="0" i="0" kern="1200" dirty="0">
                <a:solidFill>
                  <a:schemeClr val="tx1"/>
                </a:solidFill>
                <a:effectLst/>
                <a:latin typeface="+mn-lt"/>
                <a:ea typeface="+mn-ea"/>
                <a:cs typeface="+mn-cs"/>
              </a:rPr>
              <a:t>-core </a:t>
            </a:r>
            <a:r>
              <a:rPr lang="en-US" sz="1200" b="0" i="0" u="none" strike="noStrike" kern="1200" dirty="0">
                <a:solidFill>
                  <a:schemeClr val="tx1"/>
                </a:solidFill>
                <a:effectLst/>
                <a:latin typeface="+mn-lt"/>
                <a:ea typeface="+mn-ea"/>
                <a:cs typeface="+mn-cs"/>
                <a:hlinkClick r:id="rId7" tooltip="Atmel"/>
              </a:rPr>
              <a:t>Atmel</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8" tooltip="AT91SAM7"/>
              </a:rPr>
              <a:t>AT91SAM7</a:t>
            </a:r>
            <a:r>
              <a:rPr lang="en-US" sz="1200" b="0" i="0" kern="1200" dirty="0">
                <a:solidFill>
                  <a:schemeClr val="tx1"/>
                </a:solidFill>
                <a:effectLst/>
                <a:latin typeface="+mn-lt"/>
                <a:ea typeface="+mn-ea"/>
                <a:cs typeface="+mn-cs"/>
              </a:rPr>
              <a:t>S256 microcontroller with 256 KB of FLASH memory and 64 KB of RAM, plus an 8-bit </a:t>
            </a:r>
            <a:r>
              <a:rPr lang="en-US" sz="1200" b="0" i="0" u="none" strike="noStrike" kern="1200" dirty="0">
                <a:solidFill>
                  <a:schemeClr val="tx1"/>
                </a:solidFill>
                <a:effectLst/>
                <a:latin typeface="+mn-lt"/>
                <a:ea typeface="+mn-ea"/>
                <a:cs typeface="+mn-cs"/>
                <a:hlinkClick r:id="rId9" tooltip="Atmel AVR"/>
              </a:rPr>
              <a:t>Atmel AVR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9" tooltip="Atmel AVR"/>
              </a:rPr>
              <a:t>ATmega48</a:t>
            </a:r>
            <a:r>
              <a:rPr lang="en-US" sz="1200" b="0" i="0" kern="1200" dirty="0">
                <a:solidFill>
                  <a:schemeClr val="tx1"/>
                </a:solidFill>
                <a:effectLst/>
                <a:latin typeface="+mn-lt"/>
                <a:ea typeface="+mn-ea"/>
                <a:cs typeface="+mn-cs"/>
              </a:rPr>
              <a:t> microcontroller, and Bluetooth support.</a:t>
            </a:r>
          </a:p>
          <a:p>
            <a:endParaRPr lang="en-US" sz="1200" b="0" i="0" kern="1200" dirty="0">
              <a:solidFill>
                <a:schemeClr val="tx1"/>
              </a:solidFill>
              <a:effectLst/>
              <a:latin typeface="+mn-lt"/>
              <a:ea typeface="+mn-ea"/>
              <a:cs typeface="+mn-cs"/>
            </a:endParaRPr>
          </a:p>
          <a:p>
            <a:r>
              <a:rPr lang="en-GB" dirty="0">
                <a:solidFill>
                  <a:schemeClr val="tx1"/>
                </a:solidFill>
              </a:rPr>
              <a:t>Input method: HARD POLLING </a:t>
            </a:r>
            <a:endParaRPr lang="el-GR" dirty="0">
              <a:solidFill>
                <a:schemeClr val="tx1"/>
              </a:solidFill>
            </a:endParaRPr>
          </a:p>
        </p:txBody>
      </p:sp>
      <p:sp>
        <p:nvSpPr>
          <p:cNvPr id="4" name="Slide Number Placeholder 3"/>
          <p:cNvSpPr>
            <a:spLocks noGrp="1"/>
          </p:cNvSpPr>
          <p:nvPr>
            <p:ph type="sldNum" sz="quarter" idx="10"/>
          </p:nvPr>
        </p:nvSpPr>
        <p:spPr/>
        <p:txBody>
          <a:bodyPr/>
          <a:lstStyle/>
          <a:p>
            <a:fld id="{80D79FC9-BDEC-4723-99DD-51078AEF0092}" type="slidenum">
              <a:rPr lang="el-GR" smtClean="0"/>
              <a:t>3</a:t>
            </a:fld>
            <a:endParaRPr lang="el-GR"/>
          </a:p>
        </p:txBody>
      </p:sp>
    </p:spTree>
    <p:extLst>
      <p:ext uri="{BB962C8B-B14F-4D97-AF65-F5344CB8AC3E}">
        <p14:creationId xmlns:p14="http://schemas.microsoft.com/office/powerpoint/2010/main" val="68083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3 identical </a:t>
            </a:r>
            <a:r>
              <a:rPr lang="en-US" sz="1200" b="0" i="0" u="none" strike="noStrike" kern="1200" dirty="0">
                <a:solidFill>
                  <a:schemeClr val="tx1"/>
                </a:solidFill>
                <a:effectLst/>
                <a:latin typeface="+mn-lt"/>
                <a:ea typeface="+mn-ea"/>
                <a:cs typeface="+mn-cs"/>
                <a:hlinkClick r:id="rId3" tooltip="Servomechanism"/>
              </a:rPr>
              <a:t>servo</a:t>
            </a:r>
            <a:r>
              <a:rPr lang="en-US" sz="1200" b="0" i="0" kern="1200" dirty="0">
                <a:solidFill>
                  <a:schemeClr val="tx1"/>
                </a:solidFill>
                <a:effectLst/>
                <a:latin typeface="+mn-lt"/>
                <a:ea typeface="+mn-ea"/>
                <a:cs typeface="+mn-cs"/>
              </a:rPr>
              <a:t> motors that have built-in </a:t>
            </a:r>
            <a:r>
              <a:rPr lang="en-US" sz="1200" b="0" i="0" u="none" strike="noStrike" kern="1200" dirty="0">
                <a:solidFill>
                  <a:schemeClr val="tx1"/>
                </a:solidFill>
                <a:effectLst/>
                <a:latin typeface="+mn-lt"/>
                <a:ea typeface="+mn-ea"/>
                <a:cs typeface="+mn-cs"/>
                <a:hlinkClick r:id="rId4" tooltip="Reduction gear"/>
              </a:rPr>
              <a:t>reduction gear</a:t>
            </a:r>
            <a:r>
              <a:rPr lang="en-US" sz="1200" b="0" i="0" kern="1200" dirty="0">
                <a:solidFill>
                  <a:schemeClr val="tx1"/>
                </a:solidFill>
                <a:effectLst/>
                <a:latin typeface="+mn-lt"/>
                <a:ea typeface="+mn-ea"/>
                <a:cs typeface="+mn-cs"/>
              </a:rPr>
              <a:t> assemblies with internal optical </a:t>
            </a:r>
            <a:r>
              <a:rPr lang="en-US" sz="1200" b="0" i="0" u="none" strike="noStrike" kern="1200" dirty="0">
                <a:solidFill>
                  <a:schemeClr val="tx1"/>
                </a:solidFill>
                <a:effectLst/>
                <a:latin typeface="+mn-lt"/>
                <a:ea typeface="+mn-ea"/>
                <a:cs typeface="+mn-cs"/>
                <a:hlinkClick r:id="rId5" tooltip="Rotary encoder"/>
              </a:rPr>
              <a:t>rotary encoders</a:t>
            </a:r>
            <a:r>
              <a:rPr lang="en-US" sz="1200" b="0" i="0" kern="1200" dirty="0">
                <a:solidFill>
                  <a:schemeClr val="tx1"/>
                </a:solidFill>
                <a:effectLst/>
                <a:latin typeface="+mn-lt"/>
                <a:ea typeface="+mn-ea"/>
                <a:cs typeface="+mn-cs"/>
              </a:rPr>
              <a:t> that sense their rotations within one degree of accuracy</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6" tooltip="Ultrasound"/>
              </a:rPr>
              <a:t>ultrasonic sensor</a:t>
            </a:r>
            <a:r>
              <a:rPr lang="en-US" sz="1200" b="0" i="0" kern="1200" dirty="0">
                <a:solidFill>
                  <a:schemeClr val="tx1"/>
                </a:solidFill>
                <a:effectLst/>
                <a:latin typeface="+mn-lt"/>
                <a:ea typeface="+mn-ea"/>
                <a:cs typeface="+mn-cs"/>
              </a:rPr>
              <a:t> can measure the distance from the sensor to something that it is facing, and detect movement. It can show the distance in both centimeters and inches. The maximum distance it can measure is 233 cm with a precision of 3 centimeters. The ultrasonic sensor works by sending out ultrasonic sound waves that bounce off an object ahead of it and then back. It senses the time it took for that to happen.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Hard polling</a:t>
            </a:r>
            <a:endParaRPr lang="en-GB" dirty="0"/>
          </a:p>
          <a:p>
            <a:endParaRPr lang="en-US" dirty="0"/>
          </a:p>
        </p:txBody>
      </p:sp>
      <p:sp>
        <p:nvSpPr>
          <p:cNvPr id="4" name="Slide Number Placeholder 3"/>
          <p:cNvSpPr>
            <a:spLocks noGrp="1"/>
          </p:cNvSpPr>
          <p:nvPr>
            <p:ph type="sldNum" sz="quarter" idx="10"/>
          </p:nvPr>
        </p:nvSpPr>
        <p:spPr/>
        <p:txBody>
          <a:bodyPr/>
          <a:lstStyle/>
          <a:p>
            <a:fld id="{80D79FC9-BDEC-4723-99DD-51078AEF0092}" type="slidenum">
              <a:rPr lang="el-GR" smtClean="0"/>
              <a:t>4</a:t>
            </a:fld>
            <a:endParaRPr lang="el-GR"/>
          </a:p>
        </p:txBody>
      </p:sp>
    </p:spTree>
    <p:extLst>
      <p:ext uri="{BB962C8B-B14F-4D97-AF65-F5344CB8AC3E}">
        <p14:creationId xmlns:p14="http://schemas.microsoft.com/office/powerpoint/2010/main" val="3728022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80D79FC9-BDEC-4723-99DD-51078AEF0092}" type="slidenum">
              <a:rPr lang="el-GR" smtClean="0"/>
              <a:t>5</a:t>
            </a:fld>
            <a:endParaRPr lang="el-GR"/>
          </a:p>
        </p:txBody>
      </p:sp>
    </p:spTree>
    <p:extLst>
      <p:ext uri="{BB962C8B-B14F-4D97-AF65-F5344CB8AC3E}">
        <p14:creationId xmlns:p14="http://schemas.microsoft.com/office/powerpoint/2010/main" val="3816985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79FC9-BDEC-4723-99DD-51078AEF0092}" type="slidenum">
              <a:rPr lang="el-GR" smtClean="0"/>
              <a:t>6</a:t>
            </a:fld>
            <a:endParaRPr lang="el-GR"/>
          </a:p>
        </p:txBody>
      </p:sp>
    </p:spTree>
    <p:extLst>
      <p:ext uri="{BB962C8B-B14F-4D97-AF65-F5344CB8AC3E}">
        <p14:creationId xmlns:p14="http://schemas.microsoft.com/office/powerpoint/2010/main" val="184787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move(true) = forwards</a:t>
            </a:r>
          </a:p>
        </p:txBody>
      </p:sp>
      <p:sp>
        <p:nvSpPr>
          <p:cNvPr id="4" name="Slide Number Placeholder 3"/>
          <p:cNvSpPr>
            <a:spLocks noGrp="1"/>
          </p:cNvSpPr>
          <p:nvPr>
            <p:ph type="sldNum" sz="quarter" idx="10"/>
          </p:nvPr>
        </p:nvSpPr>
        <p:spPr/>
        <p:txBody>
          <a:bodyPr/>
          <a:lstStyle/>
          <a:p>
            <a:fld id="{80D79FC9-BDEC-4723-99DD-51078AEF0092}" type="slidenum">
              <a:rPr lang="el-GR" smtClean="0"/>
              <a:t>7</a:t>
            </a:fld>
            <a:endParaRPr lang="el-GR"/>
          </a:p>
        </p:txBody>
      </p:sp>
    </p:spTree>
    <p:extLst>
      <p:ext uri="{BB962C8B-B14F-4D97-AF65-F5344CB8AC3E}">
        <p14:creationId xmlns:p14="http://schemas.microsoft.com/office/powerpoint/2010/main" val="293685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80D79FC9-BDEC-4723-99DD-51078AEF0092}" type="slidenum">
              <a:rPr lang="el-GR" smtClean="0"/>
              <a:t>8</a:t>
            </a:fld>
            <a:endParaRPr lang="el-GR"/>
          </a:p>
        </p:txBody>
      </p:sp>
    </p:spTree>
    <p:extLst>
      <p:ext uri="{BB962C8B-B14F-4D97-AF65-F5344CB8AC3E}">
        <p14:creationId xmlns:p14="http://schemas.microsoft.com/office/powerpoint/2010/main" val="4148445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F64A-6DCB-440A-81BB-DC8F3D56C1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99BAA8DB-E9F4-4BF6-9005-4CF2B0C44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B617300A-E656-4049-A54A-39F9C10482F0}"/>
              </a:ext>
            </a:extLst>
          </p:cNvPr>
          <p:cNvSpPr>
            <a:spLocks noGrp="1"/>
          </p:cNvSpPr>
          <p:nvPr>
            <p:ph type="dt" sz="half" idx="10"/>
          </p:nvPr>
        </p:nvSpPr>
        <p:spPr/>
        <p:txBody>
          <a:bodyPr/>
          <a:lstStyle/>
          <a:p>
            <a:fld id="{1EF83A6B-0FC5-451B-853A-1AED9FCA85BE}" type="datetimeFigureOut">
              <a:rPr lang="el-GR" smtClean="0"/>
              <a:t>8/12/2017</a:t>
            </a:fld>
            <a:endParaRPr lang="el-GR"/>
          </a:p>
        </p:txBody>
      </p:sp>
      <p:sp>
        <p:nvSpPr>
          <p:cNvPr id="5" name="Footer Placeholder 4">
            <a:extLst>
              <a:ext uri="{FF2B5EF4-FFF2-40B4-BE49-F238E27FC236}">
                <a16:creationId xmlns:a16="http://schemas.microsoft.com/office/drawing/2014/main" id="{871D40D7-D310-451C-B37D-6447E4F8992A}"/>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4F01326A-3C06-4959-89E0-860A5EC37CA0}"/>
              </a:ext>
            </a:extLst>
          </p:cNvPr>
          <p:cNvSpPr>
            <a:spLocks noGrp="1"/>
          </p:cNvSpPr>
          <p:nvPr>
            <p:ph type="sldNum" sz="quarter" idx="12"/>
          </p:nvPr>
        </p:nvSpPr>
        <p:spPr/>
        <p:txBody>
          <a:bodyPr/>
          <a:lstStyle/>
          <a:p>
            <a:fld id="{204EA927-56E0-42B5-94C5-13D967078C4C}" type="slidenum">
              <a:rPr lang="el-GR" smtClean="0"/>
              <a:t>‹#›</a:t>
            </a:fld>
            <a:endParaRPr lang="el-GR"/>
          </a:p>
        </p:txBody>
      </p:sp>
    </p:spTree>
    <p:extLst>
      <p:ext uri="{BB962C8B-B14F-4D97-AF65-F5344CB8AC3E}">
        <p14:creationId xmlns:p14="http://schemas.microsoft.com/office/powerpoint/2010/main" val="1692411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D8CD-7267-45CD-BFBC-D255E00CCB56}"/>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1DB75BE4-D6F5-4EAF-A2D8-DBA786EFD3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6520276-D177-4652-BFCF-A36B7ABC60ED}"/>
              </a:ext>
            </a:extLst>
          </p:cNvPr>
          <p:cNvSpPr>
            <a:spLocks noGrp="1"/>
          </p:cNvSpPr>
          <p:nvPr>
            <p:ph type="dt" sz="half" idx="10"/>
          </p:nvPr>
        </p:nvSpPr>
        <p:spPr/>
        <p:txBody>
          <a:bodyPr/>
          <a:lstStyle/>
          <a:p>
            <a:fld id="{1EF83A6B-0FC5-451B-853A-1AED9FCA85BE}" type="datetimeFigureOut">
              <a:rPr lang="el-GR" smtClean="0"/>
              <a:t>8/12/2017</a:t>
            </a:fld>
            <a:endParaRPr lang="el-GR"/>
          </a:p>
        </p:txBody>
      </p:sp>
      <p:sp>
        <p:nvSpPr>
          <p:cNvPr id="5" name="Footer Placeholder 4">
            <a:extLst>
              <a:ext uri="{FF2B5EF4-FFF2-40B4-BE49-F238E27FC236}">
                <a16:creationId xmlns:a16="http://schemas.microsoft.com/office/drawing/2014/main" id="{C8A56C7D-02E9-4234-B65F-9C652B47E780}"/>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7F027AB6-E83B-460E-9C9E-50F50DA3CC38}"/>
              </a:ext>
            </a:extLst>
          </p:cNvPr>
          <p:cNvSpPr>
            <a:spLocks noGrp="1"/>
          </p:cNvSpPr>
          <p:nvPr>
            <p:ph type="sldNum" sz="quarter" idx="12"/>
          </p:nvPr>
        </p:nvSpPr>
        <p:spPr/>
        <p:txBody>
          <a:bodyPr/>
          <a:lstStyle/>
          <a:p>
            <a:fld id="{204EA927-56E0-42B5-94C5-13D967078C4C}" type="slidenum">
              <a:rPr lang="el-GR" smtClean="0"/>
              <a:t>‹#›</a:t>
            </a:fld>
            <a:endParaRPr lang="el-GR"/>
          </a:p>
        </p:txBody>
      </p:sp>
    </p:spTree>
    <p:extLst>
      <p:ext uri="{BB962C8B-B14F-4D97-AF65-F5344CB8AC3E}">
        <p14:creationId xmlns:p14="http://schemas.microsoft.com/office/powerpoint/2010/main" val="288444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28F34-781A-4443-AF50-BDF28239C9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86E8BDD3-76FC-42EA-AACB-08FEC206F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F10C41C5-EE48-400A-8D0C-48419FDC1E07}"/>
              </a:ext>
            </a:extLst>
          </p:cNvPr>
          <p:cNvSpPr>
            <a:spLocks noGrp="1"/>
          </p:cNvSpPr>
          <p:nvPr>
            <p:ph type="dt" sz="half" idx="10"/>
          </p:nvPr>
        </p:nvSpPr>
        <p:spPr/>
        <p:txBody>
          <a:bodyPr/>
          <a:lstStyle/>
          <a:p>
            <a:fld id="{1EF83A6B-0FC5-451B-853A-1AED9FCA85BE}" type="datetimeFigureOut">
              <a:rPr lang="el-GR" smtClean="0"/>
              <a:t>8/12/2017</a:t>
            </a:fld>
            <a:endParaRPr lang="el-GR"/>
          </a:p>
        </p:txBody>
      </p:sp>
      <p:sp>
        <p:nvSpPr>
          <p:cNvPr id="5" name="Footer Placeholder 4">
            <a:extLst>
              <a:ext uri="{FF2B5EF4-FFF2-40B4-BE49-F238E27FC236}">
                <a16:creationId xmlns:a16="http://schemas.microsoft.com/office/drawing/2014/main" id="{BF4BEB2D-4DE5-4CCD-A39A-9C945EC3164F}"/>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7DB8978-77FA-4E57-A4B5-EEE81F88D15E}"/>
              </a:ext>
            </a:extLst>
          </p:cNvPr>
          <p:cNvSpPr>
            <a:spLocks noGrp="1"/>
          </p:cNvSpPr>
          <p:nvPr>
            <p:ph type="sldNum" sz="quarter" idx="12"/>
          </p:nvPr>
        </p:nvSpPr>
        <p:spPr/>
        <p:txBody>
          <a:bodyPr/>
          <a:lstStyle/>
          <a:p>
            <a:fld id="{204EA927-56E0-42B5-94C5-13D967078C4C}" type="slidenum">
              <a:rPr lang="el-GR" smtClean="0"/>
              <a:t>‹#›</a:t>
            </a:fld>
            <a:endParaRPr lang="el-GR"/>
          </a:p>
        </p:txBody>
      </p:sp>
    </p:spTree>
    <p:extLst>
      <p:ext uri="{BB962C8B-B14F-4D97-AF65-F5344CB8AC3E}">
        <p14:creationId xmlns:p14="http://schemas.microsoft.com/office/powerpoint/2010/main" val="403265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E482-7CA7-474E-BB68-F64CB0F5DD87}"/>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B4080217-82A2-431B-8444-C1E8B7E852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F03CF06F-0124-4E2D-A162-D9829E2BDA2A}"/>
              </a:ext>
            </a:extLst>
          </p:cNvPr>
          <p:cNvSpPr>
            <a:spLocks noGrp="1"/>
          </p:cNvSpPr>
          <p:nvPr>
            <p:ph type="dt" sz="half" idx="10"/>
          </p:nvPr>
        </p:nvSpPr>
        <p:spPr/>
        <p:txBody>
          <a:bodyPr/>
          <a:lstStyle/>
          <a:p>
            <a:fld id="{1EF83A6B-0FC5-451B-853A-1AED9FCA85BE}" type="datetimeFigureOut">
              <a:rPr lang="el-GR" smtClean="0"/>
              <a:t>8/12/2017</a:t>
            </a:fld>
            <a:endParaRPr lang="el-GR"/>
          </a:p>
        </p:txBody>
      </p:sp>
      <p:sp>
        <p:nvSpPr>
          <p:cNvPr id="5" name="Footer Placeholder 4">
            <a:extLst>
              <a:ext uri="{FF2B5EF4-FFF2-40B4-BE49-F238E27FC236}">
                <a16:creationId xmlns:a16="http://schemas.microsoft.com/office/drawing/2014/main" id="{37F30C78-8992-4836-BC70-19A485800570}"/>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F7B128E-1097-40EB-85C8-6B57E438AA83}"/>
              </a:ext>
            </a:extLst>
          </p:cNvPr>
          <p:cNvSpPr>
            <a:spLocks noGrp="1"/>
          </p:cNvSpPr>
          <p:nvPr>
            <p:ph type="sldNum" sz="quarter" idx="12"/>
          </p:nvPr>
        </p:nvSpPr>
        <p:spPr/>
        <p:txBody>
          <a:bodyPr/>
          <a:lstStyle/>
          <a:p>
            <a:fld id="{204EA927-56E0-42B5-94C5-13D967078C4C}" type="slidenum">
              <a:rPr lang="el-GR" smtClean="0"/>
              <a:t>‹#›</a:t>
            </a:fld>
            <a:endParaRPr lang="el-GR"/>
          </a:p>
        </p:txBody>
      </p:sp>
    </p:spTree>
    <p:extLst>
      <p:ext uri="{BB962C8B-B14F-4D97-AF65-F5344CB8AC3E}">
        <p14:creationId xmlns:p14="http://schemas.microsoft.com/office/powerpoint/2010/main" val="187881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EF5E-EC96-4DFA-8158-AD651C5006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1D41A867-90C5-43C4-B9B3-9B4ABE43F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AC152A-39B9-412D-BC6F-0DD493323456}"/>
              </a:ext>
            </a:extLst>
          </p:cNvPr>
          <p:cNvSpPr>
            <a:spLocks noGrp="1"/>
          </p:cNvSpPr>
          <p:nvPr>
            <p:ph type="dt" sz="half" idx="10"/>
          </p:nvPr>
        </p:nvSpPr>
        <p:spPr/>
        <p:txBody>
          <a:bodyPr/>
          <a:lstStyle/>
          <a:p>
            <a:fld id="{1EF83A6B-0FC5-451B-853A-1AED9FCA85BE}" type="datetimeFigureOut">
              <a:rPr lang="el-GR" smtClean="0"/>
              <a:t>8/12/2017</a:t>
            </a:fld>
            <a:endParaRPr lang="el-GR"/>
          </a:p>
        </p:txBody>
      </p:sp>
      <p:sp>
        <p:nvSpPr>
          <p:cNvPr id="5" name="Footer Placeholder 4">
            <a:extLst>
              <a:ext uri="{FF2B5EF4-FFF2-40B4-BE49-F238E27FC236}">
                <a16:creationId xmlns:a16="http://schemas.microsoft.com/office/drawing/2014/main" id="{1199CE11-A695-4564-B484-121656022BE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6BE562E-F5BF-46DD-B2BE-564B6475C54E}"/>
              </a:ext>
            </a:extLst>
          </p:cNvPr>
          <p:cNvSpPr>
            <a:spLocks noGrp="1"/>
          </p:cNvSpPr>
          <p:nvPr>
            <p:ph type="sldNum" sz="quarter" idx="12"/>
          </p:nvPr>
        </p:nvSpPr>
        <p:spPr/>
        <p:txBody>
          <a:bodyPr/>
          <a:lstStyle/>
          <a:p>
            <a:fld id="{204EA927-56E0-42B5-94C5-13D967078C4C}" type="slidenum">
              <a:rPr lang="el-GR" smtClean="0"/>
              <a:t>‹#›</a:t>
            </a:fld>
            <a:endParaRPr lang="el-GR"/>
          </a:p>
        </p:txBody>
      </p:sp>
    </p:spTree>
    <p:extLst>
      <p:ext uri="{BB962C8B-B14F-4D97-AF65-F5344CB8AC3E}">
        <p14:creationId xmlns:p14="http://schemas.microsoft.com/office/powerpoint/2010/main" val="1942192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BE17-225F-4EAE-9C94-7657D6319C29}"/>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7F82F288-1693-486F-9251-4D563B8ED8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1F4CB0F6-7833-421C-AC75-1EE78F9BAC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CCD727EB-DFF3-4A23-B510-9028585A678E}"/>
              </a:ext>
            </a:extLst>
          </p:cNvPr>
          <p:cNvSpPr>
            <a:spLocks noGrp="1"/>
          </p:cNvSpPr>
          <p:nvPr>
            <p:ph type="dt" sz="half" idx="10"/>
          </p:nvPr>
        </p:nvSpPr>
        <p:spPr/>
        <p:txBody>
          <a:bodyPr/>
          <a:lstStyle/>
          <a:p>
            <a:fld id="{1EF83A6B-0FC5-451B-853A-1AED9FCA85BE}" type="datetimeFigureOut">
              <a:rPr lang="el-GR" smtClean="0"/>
              <a:t>8/12/2017</a:t>
            </a:fld>
            <a:endParaRPr lang="el-GR"/>
          </a:p>
        </p:txBody>
      </p:sp>
      <p:sp>
        <p:nvSpPr>
          <p:cNvPr id="6" name="Footer Placeholder 5">
            <a:extLst>
              <a:ext uri="{FF2B5EF4-FFF2-40B4-BE49-F238E27FC236}">
                <a16:creationId xmlns:a16="http://schemas.microsoft.com/office/drawing/2014/main" id="{D4A0C301-D775-43EC-AC0D-8C060BF34AFB}"/>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82F4BE04-B957-425E-87B8-8F8E188D194F}"/>
              </a:ext>
            </a:extLst>
          </p:cNvPr>
          <p:cNvSpPr>
            <a:spLocks noGrp="1"/>
          </p:cNvSpPr>
          <p:nvPr>
            <p:ph type="sldNum" sz="quarter" idx="12"/>
          </p:nvPr>
        </p:nvSpPr>
        <p:spPr/>
        <p:txBody>
          <a:bodyPr/>
          <a:lstStyle/>
          <a:p>
            <a:fld id="{204EA927-56E0-42B5-94C5-13D967078C4C}" type="slidenum">
              <a:rPr lang="el-GR" smtClean="0"/>
              <a:t>‹#›</a:t>
            </a:fld>
            <a:endParaRPr lang="el-GR"/>
          </a:p>
        </p:txBody>
      </p:sp>
    </p:spTree>
    <p:extLst>
      <p:ext uri="{BB962C8B-B14F-4D97-AF65-F5344CB8AC3E}">
        <p14:creationId xmlns:p14="http://schemas.microsoft.com/office/powerpoint/2010/main" val="135215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CDA6-8893-4E9C-B344-F78BDFDB044B}"/>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866C8547-3473-48DA-96C0-9685C6C499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FB68DB1-773E-4BEB-ACD1-A01CC051F8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7C057256-01F0-475A-AB5D-CC7E732136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FC13CE-A399-44FA-88D1-D264641885C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CF6F789C-B174-487E-BF60-82CFACA605D6}"/>
              </a:ext>
            </a:extLst>
          </p:cNvPr>
          <p:cNvSpPr>
            <a:spLocks noGrp="1"/>
          </p:cNvSpPr>
          <p:nvPr>
            <p:ph type="dt" sz="half" idx="10"/>
          </p:nvPr>
        </p:nvSpPr>
        <p:spPr/>
        <p:txBody>
          <a:bodyPr/>
          <a:lstStyle/>
          <a:p>
            <a:fld id="{1EF83A6B-0FC5-451B-853A-1AED9FCA85BE}" type="datetimeFigureOut">
              <a:rPr lang="el-GR" smtClean="0"/>
              <a:t>8/12/2017</a:t>
            </a:fld>
            <a:endParaRPr lang="el-GR"/>
          </a:p>
        </p:txBody>
      </p:sp>
      <p:sp>
        <p:nvSpPr>
          <p:cNvPr id="8" name="Footer Placeholder 7">
            <a:extLst>
              <a:ext uri="{FF2B5EF4-FFF2-40B4-BE49-F238E27FC236}">
                <a16:creationId xmlns:a16="http://schemas.microsoft.com/office/drawing/2014/main" id="{13FBFB7A-E68F-4228-886E-80CCC9ED15EE}"/>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EB305365-28FA-413B-AC13-39A11B042C51}"/>
              </a:ext>
            </a:extLst>
          </p:cNvPr>
          <p:cNvSpPr>
            <a:spLocks noGrp="1"/>
          </p:cNvSpPr>
          <p:nvPr>
            <p:ph type="sldNum" sz="quarter" idx="12"/>
          </p:nvPr>
        </p:nvSpPr>
        <p:spPr/>
        <p:txBody>
          <a:bodyPr/>
          <a:lstStyle/>
          <a:p>
            <a:fld id="{204EA927-56E0-42B5-94C5-13D967078C4C}" type="slidenum">
              <a:rPr lang="el-GR" smtClean="0"/>
              <a:t>‹#›</a:t>
            </a:fld>
            <a:endParaRPr lang="el-GR"/>
          </a:p>
        </p:txBody>
      </p:sp>
    </p:spTree>
    <p:extLst>
      <p:ext uri="{BB962C8B-B14F-4D97-AF65-F5344CB8AC3E}">
        <p14:creationId xmlns:p14="http://schemas.microsoft.com/office/powerpoint/2010/main" val="202228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5487-630C-41FC-A5A9-6DDA90AC6617}"/>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EAA883FF-A761-48E9-B987-5E1E16CECA28}"/>
              </a:ext>
            </a:extLst>
          </p:cNvPr>
          <p:cNvSpPr>
            <a:spLocks noGrp="1"/>
          </p:cNvSpPr>
          <p:nvPr>
            <p:ph type="dt" sz="half" idx="10"/>
          </p:nvPr>
        </p:nvSpPr>
        <p:spPr/>
        <p:txBody>
          <a:bodyPr/>
          <a:lstStyle/>
          <a:p>
            <a:fld id="{1EF83A6B-0FC5-451B-853A-1AED9FCA85BE}" type="datetimeFigureOut">
              <a:rPr lang="el-GR" smtClean="0"/>
              <a:t>8/12/2017</a:t>
            </a:fld>
            <a:endParaRPr lang="el-GR"/>
          </a:p>
        </p:txBody>
      </p:sp>
      <p:sp>
        <p:nvSpPr>
          <p:cNvPr id="4" name="Footer Placeholder 3">
            <a:extLst>
              <a:ext uri="{FF2B5EF4-FFF2-40B4-BE49-F238E27FC236}">
                <a16:creationId xmlns:a16="http://schemas.microsoft.com/office/drawing/2014/main" id="{F9635C3E-4915-4D40-9B6B-91D232A2B8F3}"/>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869F6ACE-A896-4F3D-9825-012FAF74CF4B}"/>
              </a:ext>
            </a:extLst>
          </p:cNvPr>
          <p:cNvSpPr>
            <a:spLocks noGrp="1"/>
          </p:cNvSpPr>
          <p:nvPr>
            <p:ph type="sldNum" sz="quarter" idx="12"/>
          </p:nvPr>
        </p:nvSpPr>
        <p:spPr/>
        <p:txBody>
          <a:bodyPr/>
          <a:lstStyle/>
          <a:p>
            <a:fld id="{204EA927-56E0-42B5-94C5-13D967078C4C}" type="slidenum">
              <a:rPr lang="el-GR" smtClean="0"/>
              <a:t>‹#›</a:t>
            </a:fld>
            <a:endParaRPr lang="el-GR"/>
          </a:p>
        </p:txBody>
      </p:sp>
    </p:spTree>
    <p:extLst>
      <p:ext uri="{BB962C8B-B14F-4D97-AF65-F5344CB8AC3E}">
        <p14:creationId xmlns:p14="http://schemas.microsoft.com/office/powerpoint/2010/main" val="492256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6292D6-B906-4C62-BDA7-FC5DA5B3400A}"/>
              </a:ext>
            </a:extLst>
          </p:cNvPr>
          <p:cNvSpPr>
            <a:spLocks noGrp="1"/>
          </p:cNvSpPr>
          <p:nvPr>
            <p:ph type="dt" sz="half" idx="10"/>
          </p:nvPr>
        </p:nvSpPr>
        <p:spPr/>
        <p:txBody>
          <a:bodyPr/>
          <a:lstStyle/>
          <a:p>
            <a:fld id="{1EF83A6B-0FC5-451B-853A-1AED9FCA85BE}" type="datetimeFigureOut">
              <a:rPr lang="el-GR" smtClean="0"/>
              <a:t>8/12/2017</a:t>
            </a:fld>
            <a:endParaRPr lang="el-GR"/>
          </a:p>
        </p:txBody>
      </p:sp>
      <p:sp>
        <p:nvSpPr>
          <p:cNvPr id="3" name="Footer Placeholder 2">
            <a:extLst>
              <a:ext uri="{FF2B5EF4-FFF2-40B4-BE49-F238E27FC236}">
                <a16:creationId xmlns:a16="http://schemas.microsoft.com/office/drawing/2014/main" id="{180E47FC-DF42-4752-AB26-D63E71E40255}"/>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721FA415-BBBA-47D9-8614-243F44CBD384}"/>
              </a:ext>
            </a:extLst>
          </p:cNvPr>
          <p:cNvSpPr>
            <a:spLocks noGrp="1"/>
          </p:cNvSpPr>
          <p:nvPr>
            <p:ph type="sldNum" sz="quarter" idx="12"/>
          </p:nvPr>
        </p:nvSpPr>
        <p:spPr/>
        <p:txBody>
          <a:bodyPr/>
          <a:lstStyle/>
          <a:p>
            <a:fld id="{204EA927-56E0-42B5-94C5-13D967078C4C}" type="slidenum">
              <a:rPr lang="el-GR" smtClean="0"/>
              <a:t>‹#›</a:t>
            </a:fld>
            <a:endParaRPr lang="el-GR"/>
          </a:p>
        </p:txBody>
      </p:sp>
    </p:spTree>
    <p:extLst>
      <p:ext uri="{BB962C8B-B14F-4D97-AF65-F5344CB8AC3E}">
        <p14:creationId xmlns:p14="http://schemas.microsoft.com/office/powerpoint/2010/main" val="224403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1D8D-4DC9-40A9-BD8D-D9CBD5D36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38445ED8-FCE0-4D88-8883-224B17E69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F7DDCCD7-A3CB-434B-9D69-424A20F6F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065EBF-B370-4137-ACEF-0B0ED01F7DB7}"/>
              </a:ext>
            </a:extLst>
          </p:cNvPr>
          <p:cNvSpPr>
            <a:spLocks noGrp="1"/>
          </p:cNvSpPr>
          <p:nvPr>
            <p:ph type="dt" sz="half" idx="10"/>
          </p:nvPr>
        </p:nvSpPr>
        <p:spPr/>
        <p:txBody>
          <a:bodyPr/>
          <a:lstStyle/>
          <a:p>
            <a:fld id="{1EF83A6B-0FC5-451B-853A-1AED9FCA85BE}" type="datetimeFigureOut">
              <a:rPr lang="el-GR" smtClean="0"/>
              <a:t>8/12/2017</a:t>
            </a:fld>
            <a:endParaRPr lang="el-GR"/>
          </a:p>
        </p:txBody>
      </p:sp>
      <p:sp>
        <p:nvSpPr>
          <p:cNvPr id="6" name="Footer Placeholder 5">
            <a:extLst>
              <a:ext uri="{FF2B5EF4-FFF2-40B4-BE49-F238E27FC236}">
                <a16:creationId xmlns:a16="http://schemas.microsoft.com/office/drawing/2014/main" id="{168579C0-80E3-4938-A3EF-6168BF97A7C5}"/>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CA1AFAD0-F2C9-4DC9-AF66-9C3921B97F17}"/>
              </a:ext>
            </a:extLst>
          </p:cNvPr>
          <p:cNvSpPr>
            <a:spLocks noGrp="1"/>
          </p:cNvSpPr>
          <p:nvPr>
            <p:ph type="sldNum" sz="quarter" idx="12"/>
          </p:nvPr>
        </p:nvSpPr>
        <p:spPr/>
        <p:txBody>
          <a:bodyPr/>
          <a:lstStyle/>
          <a:p>
            <a:fld id="{204EA927-56E0-42B5-94C5-13D967078C4C}" type="slidenum">
              <a:rPr lang="el-GR" smtClean="0"/>
              <a:t>‹#›</a:t>
            </a:fld>
            <a:endParaRPr lang="el-GR"/>
          </a:p>
        </p:txBody>
      </p:sp>
    </p:spTree>
    <p:extLst>
      <p:ext uri="{BB962C8B-B14F-4D97-AF65-F5344CB8AC3E}">
        <p14:creationId xmlns:p14="http://schemas.microsoft.com/office/powerpoint/2010/main" val="2358605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2A19-D163-4DD3-940B-60DC17644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6575C6F1-9DBF-40CD-9F2A-47BC24D6DA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3116AEB5-2D9A-4999-A8AC-5C47838F6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5441A-B3B1-4A22-9A9F-FE7B487A9106}"/>
              </a:ext>
            </a:extLst>
          </p:cNvPr>
          <p:cNvSpPr>
            <a:spLocks noGrp="1"/>
          </p:cNvSpPr>
          <p:nvPr>
            <p:ph type="dt" sz="half" idx="10"/>
          </p:nvPr>
        </p:nvSpPr>
        <p:spPr/>
        <p:txBody>
          <a:bodyPr/>
          <a:lstStyle/>
          <a:p>
            <a:fld id="{1EF83A6B-0FC5-451B-853A-1AED9FCA85BE}" type="datetimeFigureOut">
              <a:rPr lang="el-GR" smtClean="0"/>
              <a:t>8/12/2017</a:t>
            </a:fld>
            <a:endParaRPr lang="el-GR"/>
          </a:p>
        </p:txBody>
      </p:sp>
      <p:sp>
        <p:nvSpPr>
          <p:cNvPr id="6" name="Footer Placeholder 5">
            <a:extLst>
              <a:ext uri="{FF2B5EF4-FFF2-40B4-BE49-F238E27FC236}">
                <a16:creationId xmlns:a16="http://schemas.microsoft.com/office/drawing/2014/main" id="{07B54B6F-1C34-4256-B739-5F7082919493}"/>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32B1506B-C600-4D8F-9EAA-9B6142795FD9}"/>
              </a:ext>
            </a:extLst>
          </p:cNvPr>
          <p:cNvSpPr>
            <a:spLocks noGrp="1"/>
          </p:cNvSpPr>
          <p:nvPr>
            <p:ph type="sldNum" sz="quarter" idx="12"/>
          </p:nvPr>
        </p:nvSpPr>
        <p:spPr/>
        <p:txBody>
          <a:bodyPr/>
          <a:lstStyle/>
          <a:p>
            <a:fld id="{204EA927-56E0-42B5-94C5-13D967078C4C}" type="slidenum">
              <a:rPr lang="el-GR" smtClean="0"/>
              <a:t>‹#›</a:t>
            </a:fld>
            <a:endParaRPr lang="el-GR"/>
          </a:p>
        </p:txBody>
      </p:sp>
    </p:spTree>
    <p:extLst>
      <p:ext uri="{BB962C8B-B14F-4D97-AF65-F5344CB8AC3E}">
        <p14:creationId xmlns:p14="http://schemas.microsoft.com/office/powerpoint/2010/main" val="1688497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EED705-5979-4BB5-B2E5-E93876168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F774665D-A9DF-41DA-8494-13C6954E51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17E20567-0C05-44B2-8FD5-21EA29816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83A6B-0FC5-451B-853A-1AED9FCA85BE}" type="datetimeFigureOut">
              <a:rPr lang="el-GR" smtClean="0"/>
              <a:t>8/12/2017</a:t>
            </a:fld>
            <a:endParaRPr lang="el-GR"/>
          </a:p>
        </p:txBody>
      </p:sp>
      <p:sp>
        <p:nvSpPr>
          <p:cNvPr id="5" name="Footer Placeholder 4">
            <a:extLst>
              <a:ext uri="{FF2B5EF4-FFF2-40B4-BE49-F238E27FC236}">
                <a16:creationId xmlns:a16="http://schemas.microsoft.com/office/drawing/2014/main" id="{4001CE6C-4C7C-482B-8A61-3662EB7289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85E7197A-920F-4562-A855-0C33769F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EA927-56E0-42B5-94C5-13D967078C4C}" type="slidenum">
              <a:rPr lang="el-GR" smtClean="0"/>
              <a:t>‹#›</a:t>
            </a:fld>
            <a:endParaRPr lang="el-GR"/>
          </a:p>
        </p:txBody>
      </p:sp>
    </p:spTree>
    <p:extLst>
      <p:ext uri="{BB962C8B-B14F-4D97-AF65-F5344CB8AC3E}">
        <p14:creationId xmlns:p14="http://schemas.microsoft.com/office/powerpoint/2010/main" val="2368498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31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40B4-8864-40FF-8F7D-BC6CE0220857}"/>
              </a:ext>
            </a:extLst>
          </p:cNvPr>
          <p:cNvSpPr>
            <a:spLocks noGrp="1"/>
          </p:cNvSpPr>
          <p:nvPr>
            <p:ph type="ctrTitle"/>
          </p:nvPr>
        </p:nvSpPr>
        <p:spPr>
          <a:xfrm>
            <a:off x="-526381" y="233194"/>
            <a:ext cx="8066171" cy="1371350"/>
          </a:xfrm>
        </p:spPr>
        <p:txBody>
          <a:bodyPr>
            <a:normAutofit/>
          </a:bodyPr>
          <a:lstStyle/>
          <a:p>
            <a:r>
              <a:rPr lang="en-GB" sz="6600" dirty="0">
                <a:solidFill>
                  <a:srgbClr val="2BC7C0"/>
                </a:solidFill>
                <a:latin typeface="Garamond" panose="02020404030301010803" pitchFamily="18" charset="0"/>
              </a:rPr>
              <a:t>Autonomous Car</a:t>
            </a:r>
            <a:endParaRPr lang="el-GR" sz="6600" dirty="0">
              <a:solidFill>
                <a:srgbClr val="2BC7C0"/>
              </a:solidFill>
              <a:latin typeface="Garamond" panose="02020404030301010803" pitchFamily="18" charset="0"/>
            </a:endParaRPr>
          </a:p>
        </p:txBody>
      </p:sp>
      <p:sp>
        <p:nvSpPr>
          <p:cNvPr id="3" name="Subtitle 2">
            <a:extLst>
              <a:ext uri="{FF2B5EF4-FFF2-40B4-BE49-F238E27FC236}">
                <a16:creationId xmlns:a16="http://schemas.microsoft.com/office/drawing/2014/main" id="{A7B496B3-79A3-4F46-9463-C2DF1B7DB860}"/>
              </a:ext>
            </a:extLst>
          </p:cNvPr>
          <p:cNvSpPr>
            <a:spLocks noGrp="1"/>
          </p:cNvSpPr>
          <p:nvPr>
            <p:ph type="subTitle" idx="1"/>
          </p:nvPr>
        </p:nvSpPr>
        <p:spPr>
          <a:xfrm>
            <a:off x="-113965" y="6190325"/>
            <a:ext cx="5168900" cy="1061075"/>
          </a:xfrm>
        </p:spPr>
        <p:txBody>
          <a:bodyPr>
            <a:normAutofit/>
          </a:bodyPr>
          <a:lstStyle/>
          <a:p>
            <a:r>
              <a:rPr lang="en-GB" sz="1800" dirty="0">
                <a:solidFill>
                  <a:schemeClr val="bg1"/>
                </a:solidFill>
                <a:latin typeface="Garamond" panose="02020404030301010803" pitchFamily="18" charset="0"/>
              </a:rPr>
              <a:t>Embedded Microprocessors Systems(</a:t>
            </a:r>
            <a:r>
              <a:rPr lang="el-GR" sz="1800" dirty="0">
                <a:solidFill>
                  <a:schemeClr val="bg1"/>
                </a:solidFill>
                <a:latin typeface="Garamond" panose="02020404030301010803" pitchFamily="18" charset="0"/>
              </a:rPr>
              <a:t>ΗΡΥ441</a:t>
            </a:r>
            <a:r>
              <a:rPr lang="en-GB" sz="1800" dirty="0">
                <a:solidFill>
                  <a:schemeClr val="bg1"/>
                </a:solidFill>
                <a:latin typeface="Garamond" panose="02020404030301010803" pitchFamily="18" charset="0"/>
              </a:rPr>
              <a:t>)</a:t>
            </a:r>
            <a:endParaRPr lang="el-GR" sz="1800" dirty="0">
              <a:solidFill>
                <a:schemeClr val="bg1"/>
              </a:solidFill>
              <a:latin typeface="Garamond" panose="02020404030301010803" pitchFamily="18" charset="0"/>
            </a:endParaRPr>
          </a:p>
        </p:txBody>
      </p:sp>
      <p:grpSp>
        <p:nvGrpSpPr>
          <p:cNvPr id="10" name="Group 9">
            <a:extLst>
              <a:ext uri="{FF2B5EF4-FFF2-40B4-BE49-F238E27FC236}">
                <a16:creationId xmlns:a16="http://schemas.microsoft.com/office/drawing/2014/main" id="{47E52B4E-4F57-43E0-88C4-32C21F703453}"/>
              </a:ext>
            </a:extLst>
          </p:cNvPr>
          <p:cNvGrpSpPr/>
          <p:nvPr/>
        </p:nvGrpSpPr>
        <p:grpSpPr>
          <a:xfrm>
            <a:off x="3577390" y="-866858"/>
            <a:ext cx="9721516" cy="7524586"/>
            <a:chOff x="2823411" y="-820954"/>
            <a:chExt cx="9721516" cy="7524586"/>
          </a:xfrm>
          <a:blipFill>
            <a:blip r:embed="rId2"/>
            <a:stretch>
              <a:fillRect/>
            </a:stretch>
          </a:blipFill>
        </p:grpSpPr>
        <p:sp>
          <p:nvSpPr>
            <p:cNvPr id="4" name="Isosceles Triangle 3">
              <a:extLst>
                <a:ext uri="{FF2B5EF4-FFF2-40B4-BE49-F238E27FC236}">
                  <a16:creationId xmlns:a16="http://schemas.microsoft.com/office/drawing/2014/main" id="{03446CFC-A031-40F9-B0B0-551007D3BC8E}"/>
                </a:ext>
              </a:extLst>
            </p:cNvPr>
            <p:cNvSpPr/>
            <p:nvPr/>
          </p:nvSpPr>
          <p:spPr>
            <a:xfrm>
              <a:off x="4812632" y="3013109"/>
              <a:ext cx="3753853" cy="36576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Isosceles Triangle 4">
              <a:extLst>
                <a:ext uri="{FF2B5EF4-FFF2-40B4-BE49-F238E27FC236}">
                  <a16:creationId xmlns:a16="http://schemas.microsoft.com/office/drawing/2014/main" id="{06AF501E-7187-4568-8CE2-42CF2D384260}"/>
                </a:ext>
              </a:extLst>
            </p:cNvPr>
            <p:cNvSpPr/>
            <p:nvPr/>
          </p:nvSpPr>
          <p:spPr>
            <a:xfrm rot="10800000">
              <a:off x="6801853" y="3013109"/>
              <a:ext cx="3753853" cy="36576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Isosceles Triangle 5">
              <a:extLst>
                <a:ext uri="{FF2B5EF4-FFF2-40B4-BE49-F238E27FC236}">
                  <a16:creationId xmlns:a16="http://schemas.microsoft.com/office/drawing/2014/main" id="{C7D3F9E5-5417-48A3-B83C-615F36562805}"/>
                </a:ext>
              </a:extLst>
            </p:cNvPr>
            <p:cNvSpPr/>
            <p:nvPr/>
          </p:nvSpPr>
          <p:spPr>
            <a:xfrm rot="10800000">
              <a:off x="8791074" y="-820954"/>
              <a:ext cx="3753853" cy="36576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Isosceles Triangle 6">
              <a:extLst>
                <a:ext uri="{FF2B5EF4-FFF2-40B4-BE49-F238E27FC236}">
                  <a16:creationId xmlns:a16="http://schemas.microsoft.com/office/drawing/2014/main" id="{38EEA9C6-67C7-42EF-884A-DE0BB3B65D05}"/>
                </a:ext>
              </a:extLst>
            </p:cNvPr>
            <p:cNvSpPr/>
            <p:nvPr/>
          </p:nvSpPr>
          <p:spPr>
            <a:xfrm>
              <a:off x="6785811" y="-732722"/>
              <a:ext cx="3753853" cy="36576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8" name="Isosceles Triangle 7">
              <a:extLst>
                <a:ext uri="{FF2B5EF4-FFF2-40B4-BE49-F238E27FC236}">
                  <a16:creationId xmlns:a16="http://schemas.microsoft.com/office/drawing/2014/main" id="{1AB2DE6A-88FF-4258-9048-5968ED9E0738}"/>
                </a:ext>
              </a:extLst>
            </p:cNvPr>
            <p:cNvSpPr/>
            <p:nvPr/>
          </p:nvSpPr>
          <p:spPr>
            <a:xfrm rot="10800000">
              <a:off x="2823411" y="3013108"/>
              <a:ext cx="3753853" cy="36576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Isosceles Triangle 8">
              <a:extLst>
                <a:ext uri="{FF2B5EF4-FFF2-40B4-BE49-F238E27FC236}">
                  <a16:creationId xmlns:a16="http://schemas.microsoft.com/office/drawing/2014/main" id="{6FA5B1B2-AA2C-4C82-8F1D-370BA5182C78}"/>
                </a:ext>
              </a:extLst>
            </p:cNvPr>
            <p:cNvSpPr/>
            <p:nvPr/>
          </p:nvSpPr>
          <p:spPr>
            <a:xfrm>
              <a:off x="8791073" y="3046032"/>
              <a:ext cx="3753853" cy="3657600"/>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1" name="TextBox 10">
            <a:extLst>
              <a:ext uri="{FF2B5EF4-FFF2-40B4-BE49-F238E27FC236}">
                <a16:creationId xmlns:a16="http://schemas.microsoft.com/office/drawing/2014/main" id="{51FEE2FC-71C4-49D9-BAE6-86FC4DE91B07}"/>
              </a:ext>
            </a:extLst>
          </p:cNvPr>
          <p:cNvSpPr txBox="1"/>
          <p:nvPr/>
        </p:nvSpPr>
        <p:spPr>
          <a:xfrm>
            <a:off x="350338" y="3528102"/>
            <a:ext cx="3002462" cy="400110"/>
          </a:xfrm>
          <a:prstGeom prst="rect">
            <a:avLst/>
          </a:prstGeom>
          <a:noFill/>
        </p:spPr>
        <p:txBody>
          <a:bodyPr wrap="square" rtlCol="0">
            <a:spAutoFit/>
          </a:bodyPr>
          <a:lstStyle/>
          <a:p>
            <a:r>
              <a:rPr lang="en-GB" sz="2000" dirty="0" err="1">
                <a:solidFill>
                  <a:srgbClr val="2BC7C0"/>
                </a:solidFill>
                <a:latin typeface="Garamond" panose="02020404030301010803" pitchFamily="18" charset="0"/>
              </a:rPr>
              <a:t>Apostolopoulos</a:t>
            </a:r>
            <a:r>
              <a:rPr lang="en-GB" sz="2000" dirty="0">
                <a:solidFill>
                  <a:srgbClr val="2BC7C0"/>
                </a:solidFill>
                <a:latin typeface="Garamond" panose="02020404030301010803" pitchFamily="18" charset="0"/>
              </a:rPr>
              <a:t> Theodoros</a:t>
            </a:r>
            <a:endParaRPr lang="en-US" sz="2000" dirty="0"/>
          </a:p>
        </p:txBody>
      </p:sp>
      <p:sp>
        <p:nvSpPr>
          <p:cNvPr id="12" name="TextBox 11">
            <a:extLst>
              <a:ext uri="{FF2B5EF4-FFF2-40B4-BE49-F238E27FC236}">
                <a16:creationId xmlns:a16="http://schemas.microsoft.com/office/drawing/2014/main" id="{B64103F9-1A07-495C-833B-A1A7C9DA942A}"/>
              </a:ext>
            </a:extLst>
          </p:cNvPr>
          <p:cNvSpPr txBox="1"/>
          <p:nvPr/>
        </p:nvSpPr>
        <p:spPr>
          <a:xfrm>
            <a:off x="1672279" y="4178655"/>
            <a:ext cx="2643883" cy="400110"/>
          </a:xfrm>
          <a:prstGeom prst="rect">
            <a:avLst/>
          </a:prstGeom>
          <a:noFill/>
        </p:spPr>
        <p:txBody>
          <a:bodyPr wrap="square" rtlCol="0">
            <a:spAutoFit/>
          </a:bodyPr>
          <a:lstStyle/>
          <a:p>
            <a:r>
              <a:rPr lang="en-GB" sz="2000" dirty="0" err="1">
                <a:solidFill>
                  <a:srgbClr val="2BC7C0"/>
                </a:solidFill>
                <a:latin typeface="Garamond" panose="02020404030301010803" pitchFamily="18" charset="0"/>
              </a:rPr>
              <a:t>Dialektakis</a:t>
            </a:r>
            <a:r>
              <a:rPr lang="en-GB" sz="2000" dirty="0">
                <a:solidFill>
                  <a:srgbClr val="2BC7C0"/>
                </a:solidFill>
                <a:latin typeface="Garamond" panose="02020404030301010803" pitchFamily="18" charset="0"/>
              </a:rPr>
              <a:t> George</a:t>
            </a:r>
            <a:endParaRPr lang="en-US" sz="2000" dirty="0"/>
          </a:p>
        </p:txBody>
      </p:sp>
    </p:spTree>
    <p:extLst>
      <p:ext uri="{BB962C8B-B14F-4D97-AF65-F5344CB8AC3E}">
        <p14:creationId xmlns:p14="http://schemas.microsoft.com/office/powerpoint/2010/main" val="13683429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3136"/>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37FE294-4A87-4E8C-9EB3-61CE80E2FDCE}"/>
              </a:ext>
            </a:extLst>
          </p:cNvPr>
          <p:cNvGrpSpPr/>
          <p:nvPr/>
        </p:nvGrpSpPr>
        <p:grpSpPr>
          <a:xfrm>
            <a:off x="10756384" y="2785165"/>
            <a:ext cx="1087090" cy="4964124"/>
            <a:chOff x="9749417" y="1852759"/>
            <a:chExt cx="1087090" cy="4964124"/>
          </a:xfrm>
          <a:solidFill>
            <a:srgbClr val="2BC7C0"/>
          </a:solidFill>
        </p:grpSpPr>
        <p:grpSp>
          <p:nvGrpSpPr>
            <p:cNvPr id="15" name="Group 14">
              <a:extLst>
                <a:ext uri="{FF2B5EF4-FFF2-40B4-BE49-F238E27FC236}">
                  <a16:creationId xmlns:a16="http://schemas.microsoft.com/office/drawing/2014/main" id="{C38935E5-8383-4D97-8599-3A846172D766}"/>
                </a:ext>
              </a:extLst>
            </p:cNvPr>
            <p:cNvGrpSpPr/>
            <p:nvPr/>
          </p:nvGrpSpPr>
          <p:grpSpPr>
            <a:xfrm>
              <a:off x="9749417" y="1852759"/>
              <a:ext cx="691707" cy="4964124"/>
              <a:chOff x="9720283" y="1852759"/>
              <a:chExt cx="934846" cy="4964124"/>
            </a:xfrm>
            <a:grpFill/>
          </p:grpSpPr>
          <p:sp>
            <p:nvSpPr>
              <p:cNvPr id="17" name="Rectangle: Rounded Corners 16">
                <a:extLst>
                  <a:ext uri="{FF2B5EF4-FFF2-40B4-BE49-F238E27FC236}">
                    <a16:creationId xmlns:a16="http://schemas.microsoft.com/office/drawing/2014/main" id="{8BBC65A4-A9DF-4C64-9946-CF95E16DB10B}"/>
                  </a:ext>
                </a:extLst>
              </p:cNvPr>
              <p:cNvSpPr/>
              <p:nvPr/>
            </p:nvSpPr>
            <p:spPr>
              <a:xfrm rot="18494990">
                <a:off x="7463480" y="4109562"/>
                <a:ext cx="4964124" cy="450517"/>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Rectangle: Rounded Corners 17">
                <a:extLst>
                  <a:ext uri="{FF2B5EF4-FFF2-40B4-BE49-F238E27FC236}">
                    <a16:creationId xmlns:a16="http://schemas.microsoft.com/office/drawing/2014/main" id="{8FF81159-CE84-4A0C-B85D-2D00AB60D99C}"/>
                  </a:ext>
                </a:extLst>
              </p:cNvPr>
              <p:cNvSpPr/>
              <p:nvPr/>
            </p:nvSpPr>
            <p:spPr>
              <a:xfrm rot="18494990">
                <a:off x="8286884" y="4324457"/>
                <a:ext cx="4285974" cy="450516"/>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6" name="Rectangle: Rounded Corners 15">
              <a:extLst>
                <a:ext uri="{FF2B5EF4-FFF2-40B4-BE49-F238E27FC236}">
                  <a16:creationId xmlns:a16="http://schemas.microsoft.com/office/drawing/2014/main" id="{DE4FB321-C9CB-40F1-9AF3-368943EFAC39}"/>
                </a:ext>
              </a:extLst>
            </p:cNvPr>
            <p:cNvSpPr/>
            <p:nvPr/>
          </p:nvSpPr>
          <p:spPr>
            <a:xfrm rot="18494990">
              <a:off x="8752538" y="4545033"/>
              <a:ext cx="3834594" cy="333344"/>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2" name="Title 1">
            <a:extLst>
              <a:ext uri="{FF2B5EF4-FFF2-40B4-BE49-F238E27FC236}">
                <a16:creationId xmlns:a16="http://schemas.microsoft.com/office/drawing/2014/main" id="{ECEB2845-78C3-4533-93C5-CC639BF85406}"/>
              </a:ext>
            </a:extLst>
          </p:cNvPr>
          <p:cNvSpPr>
            <a:spLocks noGrp="1"/>
          </p:cNvSpPr>
          <p:nvPr>
            <p:ph type="title"/>
          </p:nvPr>
        </p:nvSpPr>
        <p:spPr/>
        <p:txBody>
          <a:bodyPr/>
          <a:lstStyle/>
          <a:p>
            <a:r>
              <a:rPr lang="en-GB" dirty="0">
                <a:solidFill>
                  <a:schemeClr val="bg1"/>
                </a:solidFill>
                <a:latin typeface="Garamond" panose="02020404030301010803" pitchFamily="18" charset="0"/>
              </a:rPr>
              <a:t>The</a:t>
            </a:r>
            <a:r>
              <a:rPr lang="en-GB" dirty="0">
                <a:latin typeface="Garamond" panose="02020404030301010803" pitchFamily="18" charset="0"/>
              </a:rPr>
              <a:t> </a:t>
            </a:r>
            <a:r>
              <a:rPr lang="en-GB" dirty="0">
                <a:solidFill>
                  <a:schemeClr val="bg1"/>
                </a:solidFill>
                <a:latin typeface="Garamond" panose="02020404030301010803" pitchFamily="18" charset="0"/>
              </a:rPr>
              <a:t>project</a:t>
            </a:r>
            <a:endParaRPr lang="el-GR" dirty="0">
              <a:solidFill>
                <a:schemeClr val="bg1"/>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4261D976-7EF1-499E-B46A-34BF6ED54D95}"/>
              </a:ext>
            </a:extLst>
          </p:cNvPr>
          <p:cNvSpPr>
            <a:spLocks noGrp="1"/>
          </p:cNvSpPr>
          <p:nvPr>
            <p:ph idx="1"/>
          </p:nvPr>
        </p:nvSpPr>
        <p:spPr>
          <a:xfrm>
            <a:off x="838200" y="1825625"/>
            <a:ext cx="10515600" cy="4351338"/>
          </a:xfrm>
        </p:spPr>
        <p:txBody>
          <a:bodyPr/>
          <a:lstStyle/>
          <a:p>
            <a:pPr marL="0" indent="0">
              <a:buNone/>
            </a:pPr>
            <a:r>
              <a:rPr lang="en-GB" dirty="0">
                <a:solidFill>
                  <a:schemeClr val="bg1"/>
                </a:solidFill>
                <a:latin typeface="Garamond" panose="02020404030301010803" pitchFamily="18" charset="0"/>
              </a:rPr>
              <a:t>Build a versatile vehicle</a:t>
            </a:r>
          </a:p>
          <a:p>
            <a:pPr marL="0" indent="0">
              <a:buNone/>
            </a:pPr>
            <a:r>
              <a:rPr lang="en-GB" dirty="0">
                <a:solidFill>
                  <a:schemeClr val="bg1"/>
                </a:solidFill>
                <a:latin typeface="Garamond" panose="02020404030301010803" pitchFamily="18" charset="0"/>
              </a:rPr>
              <a:t>NXT Lego Mindstorms Technology</a:t>
            </a:r>
          </a:p>
          <a:p>
            <a:pPr marL="0" indent="0">
              <a:buNone/>
            </a:pPr>
            <a:endParaRPr lang="en-GB" dirty="0">
              <a:solidFill>
                <a:schemeClr val="bg1"/>
              </a:solidFill>
              <a:latin typeface="Garamond" panose="02020404030301010803" pitchFamily="18" charset="0"/>
            </a:endParaRPr>
          </a:p>
          <a:p>
            <a:pPr marL="0" indent="0">
              <a:buNone/>
            </a:pPr>
            <a:r>
              <a:rPr lang="en-GB" dirty="0">
                <a:solidFill>
                  <a:schemeClr val="bg1"/>
                </a:solidFill>
                <a:latin typeface="Garamond" panose="02020404030301010803" pitchFamily="18" charset="0"/>
              </a:rPr>
              <a:t>Abilities:</a:t>
            </a:r>
          </a:p>
          <a:p>
            <a:pPr lvl="1"/>
            <a:r>
              <a:rPr lang="en-GB" dirty="0">
                <a:solidFill>
                  <a:schemeClr val="bg1"/>
                </a:solidFill>
                <a:latin typeface="Garamond" panose="02020404030301010803" pitchFamily="18" charset="0"/>
              </a:rPr>
              <a:t>Move around space</a:t>
            </a:r>
          </a:p>
          <a:p>
            <a:pPr lvl="1"/>
            <a:r>
              <a:rPr lang="en-GB" dirty="0">
                <a:solidFill>
                  <a:schemeClr val="bg1"/>
                </a:solidFill>
                <a:latin typeface="Garamond" panose="02020404030301010803" pitchFamily="18" charset="0"/>
              </a:rPr>
              <a:t>Avoid obstacles</a:t>
            </a:r>
          </a:p>
          <a:p>
            <a:pPr lvl="1"/>
            <a:r>
              <a:rPr lang="en-GB" dirty="0">
                <a:solidFill>
                  <a:schemeClr val="bg1"/>
                </a:solidFill>
                <a:latin typeface="Garamond" panose="02020404030301010803" pitchFamily="18" charset="0"/>
              </a:rPr>
              <a:t>Automatic parking system </a:t>
            </a:r>
          </a:p>
          <a:p>
            <a:pPr marL="457200" lvl="1" indent="0">
              <a:buNone/>
            </a:pPr>
            <a:endParaRPr lang="en-GB" dirty="0">
              <a:solidFill>
                <a:schemeClr val="bg1"/>
              </a:solidFill>
              <a:latin typeface="Garamond" panose="02020404030301010803" pitchFamily="18" charset="0"/>
            </a:endParaRPr>
          </a:p>
          <a:p>
            <a:pPr marL="457200" lvl="1" indent="0">
              <a:buNone/>
            </a:pPr>
            <a:r>
              <a:rPr lang="en-GB" dirty="0">
                <a:solidFill>
                  <a:schemeClr val="bg1"/>
                </a:solidFill>
                <a:latin typeface="Garamond" panose="02020404030301010803" pitchFamily="18" charset="0"/>
              </a:rPr>
              <a:t> </a:t>
            </a:r>
          </a:p>
        </p:txBody>
      </p:sp>
      <p:grpSp>
        <p:nvGrpSpPr>
          <p:cNvPr id="19" name="Group 18">
            <a:extLst>
              <a:ext uri="{FF2B5EF4-FFF2-40B4-BE49-F238E27FC236}">
                <a16:creationId xmlns:a16="http://schemas.microsoft.com/office/drawing/2014/main" id="{7619574F-FB5D-4B21-8874-A90A79487103}"/>
              </a:ext>
            </a:extLst>
          </p:cNvPr>
          <p:cNvGrpSpPr/>
          <p:nvPr/>
        </p:nvGrpSpPr>
        <p:grpSpPr>
          <a:xfrm>
            <a:off x="-848078" y="-1691556"/>
            <a:ext cx="1087090" cy="4964124"/>
            <a:chOff x="9749417" y="1852759"/>
            <a:chExt cx="1087090" cy="4964124"/>
          </a:xfrm>
          <a:solidFill>
            <a:srgbClr val="2BC7C0"/>
          </a:solidFill>
        </p:grpSpPr>
        <p:grpSp>
          <p:nvGrpSpPr>
            <p:cNvPr id="20" name="Group 19">
              <a:extLst>
                <a:ext uri="{FF2B5EF4-FFF2-40B4-BE49-F238E27FC236}">
                  <a16:creationId xmlns:a16="http://schemas.microsoft.com/office/drawing/2014/main" id="{8AADBED2-6876-43F6-9704-4877BD4BC992}"/>
                </a:ext>
              </a:extLst>
            </p:cNvPr>
            <p:cNvGrpSpPr/>
            <p:nvPr/>
          </p:nvGrpSpPr>
          <p:grpSpPr>
            <a:xfrm>
              <a:off x="9749417" y="1852759"/>
              <a:ext cx="691707" cy="4964124"/>
              <a:chOff x="9720283" y="1852759"/>
              <a:chExt cx="934846" cy="4964124"/>
            </a:xfrm>
            <a:grpFill/>
          </p:grpSpPr>
          <p:sp>
            <p:nvSpPr>
              <p:cNvPr id="22" name="Rectangle: Rounded Corners 21">
                <a:extLst>
                  <a:ext uri="{FF2B5EF4-FFF2-40B4-BE49-F238E27FC236}">
                    <a16:creationId xmlns:a16="http://schemas.microsoft.com/office/drawing/2014/main" id="{6E43DFC2-57B4-4302-994D-9361D0B356B9}"/>
                  </a:ext>
                </a:extLst>
              </p:cNvPr>
              <p:cNvSpPr/>
              <p:nvPr/>
            </p:nvSpPr>
            <p:spPr>
              <a:xfrm rot="18494990">
                <a:off x="7463480" y="4109562"/>
                <a:ext cx="4964124" cy="450517"/>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Rounded Corners 22">
                <a:extLst>
                  <a:ext uri="{FF2B5EF4-FFF2-40B4-BE49-F238E27FC236}">
                    <a16:creationId xmlns:a16="http://schemas.microsoft.com/office/drawing/2014/main" id="{D4A6331A-4615-4C8E-93B3-EA90B1FEDFCC}"/>
                  </a:ext>
                </a:extLst>
              </p:cNvPr>
              <p:cNvSpPr/>
              <p:nvPr/>
            </p:nvSpPr>
            <p:spPr>
              <a:xfrm rot="18494990">
                <a:off x="8286884" y="4324457"/>
                <a:ext cx="4285974" cy="450516"/>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21" name="Rectangle: Rounded Corners 20">
              <a:extLst>
                <a:ext uri="{FF2B5EF4-FFF2-40B4-BE49-F238E27FC236}">
                  <a16:creationId xmlns:a16="http://schemas.microsoft.com/office/drawing/2014/main" id="{53AF841C-08FA-4A62-ADBD-AE4F31AE986B}"/>
                </a:ext>
              </a:extLst>
            </p:cNvPr>
            <p:cNvSpPr/>
            <p:nvPr/>
          </p:nvSpPr>
          <p:spPr>
            <a:xfrm rot="18494990">
              <a:off x="8752538" y="4545033"/>
              <a:ext cx="3834594" cy="333344"/>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pic>
        <p:nvPicPr>
          <p:cNvPr id="38" name="Picture 37">
            <a:extLst>
              <a:ext uri="{FF2B5EF4-FFF2-40B4-BE49-F238E27FC236}">
                <a16:creationId xmlns:a16="http://schemas.microsoft.com/office/drawing/2014/main" id="{BEDFE58F-144E-47B1-945B-B91ED06DAACC}"/>
              </a:ext>
            </a:extLst>
          </p:cNvPr>
          <p:cNvPicPr>
            <a:picLocks noChangeAspect="1"/>
          </p:cNvPicPr>
          <p:nvPr/>
        </p:nvPicPr>
        <p:blipFill rotWithShape="1">
          <a:blip r:embed="rId2">
            <a:extLst>
              <a:ext uri="{28A0092B-C50C-407E-A947-70E740481C1C}">
                <a14:useLocalDpi xmlns:a14="http://schemas.microsoft.com/office/drawing/2010/main" val="0"/>
              </a:ext>
            </a:extLst>
          </a:blip>
          <a:srcRect t="31174" b="16737"/>
          <a:stretch/>
        </p:blipFill>
        <p:spPr>
          <a:xfrm>
            <a:off x="5915405" y="681037"/>
            <a:ext cx="5366014" cy="4969023"/>
          </a:xfrm>
          <a:prstGeom prst="rect">
            <a:avLst/>
          </a:prstGeom>
        </p:spPr>
      </p:pic>
    </p:spTree>
    <p:extLst>
      <p:ext uri="{BB962C8B-B14F-4D97-AF65-F5344CB8AC3E}">
        <p14:creationId xmlns:p14="http://schemas.microsoft.com/office/powerpoint/2010/main" val="360032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42" presetClass="entr" presetSubtype="0" fill="hold"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1000"/>
                                        <p:tgtEl>
                                          <p:spTgt spid="38"/>
                                        </p:tgtEl>
                                      </p:cBhvr>
                                    </p:animEffect>
                                    <p:anim calcmode="lin" valueType="num">
                                      <p:cBhvr>
                                        <p:cTn id="46" dur="1000" fill="hold"/>
                                        <p:tgtEl>
                                          <p:spTgt spid="38"/>
                                        </p:tgtEl>
                                        <p:attrNameLst>
                                          <p:attrName>ppt_x</p:attrName>
                                        </p:attrNameLst>
                                      </p:cBhvr>
                                      <p:tavLst>
                                        <p:tav tm="0">
                                          <p:val>
                                            <p:strVal val="#ppt_x"/>
                                          </p:val>
                                        </p:tav>
                                        <p:tav tm="100000">
                                          <p:val>
                                            <p:strVal val="#ppt_x"/>
                                          </p:val>
                                        </p:tav>
                                      </p:tavLst>
                                    </p:anim>
                                    <p:anim calcmode="lin" valueType="num">
                                      <p:cBhvr>
                                        <p:cTn id="4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31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1ACF-F0C1-4557-99E4-911F468208AB}"/>
              </a:ext>
            </a:extLst>
          </p:cNvPr>
          <p:cNvSpPr>
            <a:spLocks noGrp="1"/>
          </p:cNvSpPr>
          <p:nvPr>
            <p:ph type="title"/>
          </p:nvPr>
        </p:nvSpPr>
        <p:spPr/>
        <p:txBody>
          <a:bodyPr/>
          <a:lstStyle/>
          <a:p>
            <a:r>
              <a:rPr lang="en-GB" dirty="0">
                <a:solidFill>
                  <a:schemeClr val="bg1"/>
                </a:solidFill>
                <a:latin typeface="Garamond" panose="02020404030301010803" pitchFamily="18" charset="0"/>
              </a:rPr>
              <a:t>The technology(main unit)</a:t>
            </a:r>
            <a:endParaRPr lang="el-GR" dirty="0">
              <a:solidFill>
                <a:schemeClr val="bg1"/>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9DB1C23B-A81B-4AB5-8D9E-2184844892DA}"/>
              </a:ext>
            </a:extLst>
          </p:cNvPr>
          <p:cNvSpPr>
            <a:spLocks noGrp="1"/>
          </p:cNvSpPr>
          <p:nvPr>
            <p:ph idx="1"/>
          </p:nvPr>
        </p:nvSpPr>
        <p:spPr>
          <a:xfrm>
            <a:off x="838200" y="1825625"/>
            <a:ext cx="6477000" cy="4351338"/>
          </a:xfrm>
        </p:spPr>
        <p:txBody>
          <a:bodyPr>
            <a:normAutofit/>
          </a:bodyPr>
          <a:lstStyle/>
          <a:p>
            <a:pPr marL="0" indent="0">
              <a:buNone/>
            </a:pPr>
            <a:r>
              <a:rPr lang="en-GB" dirty="0">
                <a:solidFill>
                  <a:schemeClr val="bg1"/>
                </a:solidFill>
                <a:latin typeface="Garamond" panose="02020404030301010803" pitchFamily="18" charset="0"/>
              </a:rPr>
              <a:t>NXT Brick:</a:t>
            </a:r>
          </a:p>
          <a:p>
            <a:pPr lvl="1"/>
            <a:r>
              <a:rPr lang="en-GB" dirty="0">
                <a:solidFill>
                  <a:schemeClr val="bg1"/>
                </a:solidFill>
                <a:latin typeface="Garamond" panose="02020404030301010803" pitchFamily="18" charset="0"/>
              </a:rPr>
              <a:t>32-bit ARM microcontroller</a:t>
            </a:r>
          </a:p>
          <a:p>
            <a:pPr lvl="1"/>
            <a:r>
              <a:rPr lang="en-GB" dirty="0">
                <a:solidFill>
                  <a:schemeClr val="bg1"/>
                </a:solidFill>
                <a:latin typeface="Garamond" panose="02020404030301010803" pitchFamily="18" charset="0"/>
              </a:rPr>
              <a:t>8-bit AVR microcontroller</a:t>
            </a:r>
          </a:p>
          <a:p>
            <a:pPr lvl="1"/>
            <a:r>
              <a:rPr lang="en-US" dirty="0">
                <a:solidFill>
                  <a:schemeClr val="bg1"/>
                </a:solidFill>
                <a:latin typeface="Garamond" panose="02020404030301010803" pitchFamily="18" charset="0"/>
              </a:rPr>
              <a:t>256 KB of FLASH memory and 64 KB of RAM</a:t>
            </a:r>
            <a:endParaRPr lang="en-GB" dirty="0">
              <a:solidFill>
                <a:schemeClr val="bg1"/>
              </a:solidFill>
              <a:latin typeface="Garamond" panose="02020404030301010803" pitchFamily="18" charset="0"/>
            </a:endParaRPr>
          </a:p>
          <a:p>
            <a:pPr lvl="1"/>
            <a:r>
              <a:rPr lang="en-GB" dirty="0">
                <a:solidFill>
                  <a:schemeClr val="bg1"/>
                </a:solidFill>
                <a:latin typeface="Garamond" panose="02020404030301010803" pitchFamily="18" charset="0"/>
              </a:rPr>
              <a:t>Bluetooth support</a:t>
            </a:r>
          </a:p>
          <a:p>
            <a:pPr lvl="1"/>
            <a:r>
              <a:rPr lang="en-GB" dirty="0">
                <a:solidFill>
                  <a:schemeClr val="bg1"/>
                </a:solidFill>
                <a:latin typeface="Garamond" panose="02020404030301010803" pitchFamily="18" charset="0"/>
              </a:rPr>
              <a:t>Power is supplied by 6 AA (1.5V each) batteries</a:t>
            </a:r>
          </a:p>
          <a:p>
            <a:pPr marL="0" indent="0">
              <a:buNone/>
            </a:pPr>
            <a:endParaRPr lang="en-GB" dirty="0">
              <a:solidFill>
                <a:schemeClr val="bg1"/>
              </a:solidFill>
              <a:latin typeface="Garamond" panose="02020404030301010803" pitchFamily="18" charset="0"/>
            </a:endParaRPr>
          </a:p>
          <a:p>
            <a:pPr marL="0" indent="0">
              <a:buNone/>
            </a:pPr>
            <a:endParaRPr lang="en-GB" dirty="0">
              <a:solidFill>
                <a:schemeClr val="bg1"/>
              </a:solidFill>
              <a:latin typeface="Garamond" panose="02020404030301010803" pitchFamily="18" charset="0"/>
            </a:endParaRPr>
          </a:p>
          <a:p>
            <a:pPr marL="0" indent="0">
              <a:buNone/>
            </a:pPr>
            <a:endParaRPr lang="en-GB" dirty="0">
              <a:solidFill>
                <a:schemeClr val="bg1"/>
              </a:solidFill>
              <a:latin typeface="Garamond" panose="02020404030301010803" pitchFamily="18" charset="0"/>
            </a:endParaRPr>
          </a:p>
          <a:p>
            <a:pPr marL="0" indent="0">
              <a:buNone/>
            </a:pPr>
            <a:endParaRPr lang="el-GR" dirty="0">
              <a:solidFill>
                <a:schemeClr val="bg1"/>
              </a:solidFill>
              <a:latin typeface="Garamond" panose="02020404030301010803" pitchFamily="18" charset="0"/>
            </a:endParaRPr>
          </a:p>
        </p:txBody>
      </p:sp>
      <p:pic>
        <p:nvPicPr>
          <p:cNvPr id="5" name="Content Placeholder 4">
            <a:extLst>
              <a:ext uri="{FF2B5EF4-FFF2-40B4-BE49-F238E27FC236}">
                <a16:creationId xmlns:a16="http://schemas.microsoft.com/office/drawing/2014/main" id="{A94D82FC-E325-4E87-9A9D-F474D5F92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653" y="1474891"/>
            <a:ext cx="5210955" cy="3908217"/>
          </a:xfrm>
          <a:prstGeom prst="rect">
            <a:avLst/>
          </a:prstGeom>
        </p:spPr>
      </p:pic>
      <p:grpSp>
        <p:nvGrpSpPr>
          <p:cNvPr id="11" name="Group 10">
            <a:extLst>
              <a:ext uri="{FF2B5EF4-FFF2-40B4-BE49-F238E27FC236}">
                <a16:creationId xmlns:a16="http://schemas.microsoft.com/office/drawing/2014/main" id="{3DC16BC3-9E3C-4917-80EB-4127224F60F8}"/>
              </a:ext>
            </a:extLst>
          </p:cNvPr>
          <p:cNvGrpSpPr/>
          <p:nvPr/>
        </p:nvGrpSpPr>
        <p:grpSpPr>
          <a:xfrm>
            <a:off x="10756384" y="2785165"/>
            <a:ext cx="1087090" cy="4964124"/>
            <a:chOff x="9749417" y="1852759"/>
            <a:chExt cx="1087090" cy="4964124"/>
          </a:xfrm>
          <a:solidFill>
            <a:srgbClr val="2BC7C0"/>
          </a:solidFill>
        </p:grpSpPr>
        <p:grpSp>
          <p:nvGrpSpPr>
            <p:cNvPr id="12" name="Group 11">
              <a:extLst>
                <a:ext uri="{FF2B5EF4-FFF2-40B4-BE49-F238E27FC236}">
                  <a16:creationId xmlns:a16="http://schemas.microsoft.com/office/drawing/2014/main" id="{8023E5BA-D75D-4723-971E-6F18F361BDA3}"/>
                </a:ext>
              </a:extLst>
            </p:cNvPr>
            <p:cNvGrpSpPr/>
            <p:nvPr/>
          </p:nvGrpSpPr>
          <p:grpSpPr>
            <a:xfrm>
              <a:off x="9749417" y="1852759"/>
              <a:ext cx="691707" cy="4964124"/>
              <a:chOff x="9720283" y="1852759"/>
              <a:chExt cx="934846" cy="4964124"/>
            </a:xfrm>
            <a:grpFill/>
          </p:grpSpPr>
          <p:sp>
            <p:nvSpPr>
              <p:cNvPr id="14" name="Rectangle: Rounded Corners 13">
                <a:extLst>
                  <a:ext uri="{FF2B5EF4-FFF2-40B4-BE49-F238E27FC236}">
                    <a16:creationId xmlns:a16="http://schemas.microsoft.com/office/drawing/2014/main" id="{7B3BBAC9-87F9-4358-A6AE-44C156C50745}"/>
                  </a:ext>
                </a:extLst>
              </p:cNvPr>
              <p:cNvSpPr/>
              <p:nvPr/>
            </p:nvSpPr>
            <p:spPr>
              <a:xfrm rot="18494990">
                <a:off x="7463480" y="4109562"/>
                <a:ext cx="4964124" cy="450517"/>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Rectangle: Rounded Corners 14">
                <a:extLst>
                  <a:ext uri="{FF2B5EF4-FFF2-40B4-BE49-F238E27FC236}">
                    <a16:creationId xmlns:a16="http://schemas.microsoft.com/office/drawing/2014/main" id="{60F90EA2-8568-42F2-B0B9-F3DC7FB08EE2}"/>
                  </a:ext>
                </a:extLst>
              </p:cNvPr>
              <p:cNvSpPr/>
              <p:nvPr/>
            </p:nvSpPr>
            <p:spPr>
              <a:xfrm rot="18494990">
                <a:off x="8286884" y="4324457"/>
                <a:ext cx="4285974" cy="450516"/>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3" name="Rectangle: Rounded Corners 12">
              <a:extLst>
                <a:ext uri="{FF2B5EF4-FFF2-40B4-BE49-F238E27FC236}">
                  <a16:creationId xmlns:a16="http://schemas.microsoft.com/office/drawing/2014/main" id="{858B1AC0-CEA6-40C1-A292-E2D8EA7E9464}"/>
                </a:ext>
              </a:extLst>
            </p:cNvPr>
            <p:cNvSpPr/>
            <p:nvPr/>
          </p:nvSpPr>
          <p:spPr>
            <a:xfrm rot="18494990">
              <a:off x="8752538" y="4545033"/>
              <a:ext cx="3834594" cy="333344"/>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6" name="Group 15">
            <a:extLst>
              <a:ext uri="{FF2B5EF4-FFF2-40B4-BE49-F238E27FC236}">
                <a16:creationId xmlns:a16="http://schemas.microsoft.com/office/drawing/2014/main" id="{8F05366E-8A86-4C81-862F-91D694C3F517}"/>
              </a:ext>
            </a:extLst>
          </p:cNvPr>
          <p:cNvGrpSpPr/>
          <p:nvPr/>
        </p:nvGrpSpPr>
        <p:grpSpPr>
          <a:xfrm>
            <a:off x="-848078" y="-1691556"/>
            <a:ext cx="1087090" cy="4964124"/>
            <a:chOff x="9749417" y="1852759"/>
            <a:chExt cx="1087090" cy="4964124"/>
          </a:xfrm>
          <a:solidFill>
            <a:srgbClr val="2BC7C0"/>
          </a:solidFill>
        </p:grpSpPr>
        <p:grpSp>
          <p:nvGrpSpPr>
            <p:cNvPr id="17" name="Group 16">
              <a:extLst>
                <a:ext uri="{FF2B5EF4-FFF2-40B4-BE49-F238E27FC236}">
                  <a16:creationId xmlns:a16="http://schemas.microsoft.com/office/drawing/2014/main" id="{9171AE4F-C198-415E-8755-AE3F1F6B16FE}"/>
                </a:ext>
              </a:extLst>
            </p:cNvPr>
            <p:cNvGrpSpPr/>
            <p:nvPr/>
          </p:nvGrpSpPr>
          <p:grpSpPr>
            <a:xfrm>
              <a:off x="9749417" y="1852759"/>
              <a:ext cx="691707" cy="4964124"/>
              <a:chOff x="9720283" y="1852759"/>
              <a:chExt cx="934846" cy="4964124"/>
            </a:xfrm>
            <a:grpFill/>
          </p:grpSpPr>
          <p:sp>
            <p:nvSpPr>
              <p:cNvPr id="19" name="Rectangle: Rounded Corners 18">
                <a:extLst>
                  <a:ext uri="{FF2B5EF4-FFF2-40B4-BE49-F238E27FC236}">
                    <a16:creationId xmlns:a16="http://schemas.microsoft.com/office/drawing/2014/main" id="{222C015A-D12C-49B9-9B1D-D82AECF8E4F7}"/>
                  </a:ext>
                </a:extLst>
              </p:cNvPr>
              <p:cNvSpPr/>
              <p:nvPr/>
            </p:nvSpPr>
            <p:spPr>
              <a:xfrm rot="18494990">
                <a:off x="7463480" y="4109562"/>
                <a:ext cx="4964124" cy="450517"/>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Rectangle: Rounded Corners 19">
                <a:extLst>
                  <a:ext uri="{FF2B5EF4-FFF2-40B4-BE49-F238E27FC236}">
                    <a16:creationId xmlns:a16="http://schemas.microsoft.com/office/drawing/2014/main" id="{83286BE0-E70E-4111-95B1-422DF16B04B1}"/>
                  </a:ext>
                </a:extLst>
              </p:cNvPr>
              <p:cNvSpPr/>
              <p:nvPr/>
            </p:nvSpPr>
            <p:spPr>
              <a:xfrm rot="18494990">
                <a:off x="8286884" y="4324457"/>
                <a:ext cx="4285974" cy="450516"/>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8" name="Rectangle: Rounded Corners 17">
              <a:extLst>
                <a:ext uri="{FF2B5EF4-FFF2-40B4-BE49-F238E27FC236}">
                  <a16:creationId xmlns:a16="http://schemas.microsoft.com/office/drawing/2014/main" id="{79A845FA-8EA4-46C0-A650-7984865294E7}"/>
                </a:ext>
              </a:extLst>
            </p:cNvPr>
            <p:cNvSpPr/>
            <p:nvPr/>
          </p:nvSpPr>
          <p:spPr>
            <a:xfrm rot="18494990">
              <a:off x="8752538" y="4545033"/>
              <a:ext cx="3834594" cy="333344"/>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Tree>
    <p:extLst>
      <p:ext uri="{BB962C8B-B14F-4D97-AF65-F5344CB8AC3E}">
        <p14:creationId xmlns:p14="http://schemas.microsoft.com/office/powerpoint/2010/main" val="78699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1" fill="hold">
                            <p:stCondLst>
                              <p:cond delay="2000"/>
                            </p:stCondLst>
                            <p:childTnLst>
                              <p:par>
                                <p:cTn id="42" presetID="42"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000"/>
                                        <p:tgtEl>
                                          <p:spTgt spid="5"/>
                                        </p:tgtEl>
                                      </p:cBhvr>
                                    </p:animEffect>
                                    <p:anim calcmode="lin" valueType="num">
                                      <p:cBhvr>
                                        <p:cTn id="45" dur="1000" fill="hold"/>
                                        <p:tgtEl>
                                          <p:spTgt spid="5"/>
                                        </p:tgtEl>
                                        <p:attrNameLst>
                                          <p:attrName>ppt_x</p:attrName>
                                        </p:attrNameLst>
                                      </p:cBhvr>
                                      <p:tavLst>
                                        <p:tav tm="0">
                                          <p:val>
                                            <p:strVal val="#ppt_x"/>
                                          </p:val>
                                        </p:tav>
                                        <p:tav tm="100000">
                                          <p:val>
                                            <p:strVal val="#ppt_x"/>
                                          </p:val>
                                        </p:tav>
                                      </p:tavLst>
                                    </p:anim>
                                    <p:anim calcmode="lin" valueType="num">
                                      <p:cBhvr>
                                        <p:cTn id="4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31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C1077-0313-4462-8426-251F9CC16E45}"/>
              </a:ext>
            </a:extLst>
          </p:cNvPr>
          <p:cNvSpPr>
            <a:spLocks noGrp="1"/>
          </p:cNvSpPr>
          <p:nvPr>
            <p:ph type="title"/>
          </p:nvPr>
        </p:nvSpPr>
        <p:spPr/>
        <p:txBody>
          <a:bodyPr/>
          <a:lstStyle/>
          <a:p>
            <a:r>
              <a:rPr lang="en-GB" dirty="0">
                <a:solidFill>
                  <a:schemeClr val="bg1"/>
                </a:solidFill>
                <a:latin typeface="Garamond" panose="02020404030301010803" pitchFamily="18" charset="0"/>
              </a:rPr>
              <a:t>The robot</a:t>
            </a:r>
            <a:endParaRPr lang="el-GR" dirty="0">
              <a:solidFill>
                <a:schemeClr val="bg1"/>
              </a:solidFill>
              <a:latin typeface="Garamond" panose="02020404030301010803" pitchFamily="18" charset="0"/>
            </a:endParaRPr>
          </a:p>
        </p:txBody>
      </p:sp>
      <p:sp>
        <p:nvSpPr>
          <p:cNvPr id="7" name="TextBox 6">
            <a:extLst>
              <a:ext uri="{FF2B5EF4-FFF2-40B4-BE49-F238E27FC236}">
                <a16:creationId xmlns:a16="http://schemas.microsoft.com/office/drawing/2014/main" id="{8000F1AF-8176-4924-8699-71E09EC5EC2F}"/>
              </a:ext>
            </a:extLst>
          </p:cNvPr>
          <p:cNvSpPr txBox="1"/>
          <p:nvPr/>
        </p:nvSpPr>
        <p:spPr>
          <a:xfrm>
            <a:off x="838200" y="1690688"/>
            <a:ext cx="6082019" cy="892552"/>
          </a:xfrm>
          <a:prstGeom prst="rect">
            <a:avLst/>
          </a:prstGeom>
          <a:noFill/>
        </p:spPr>
        <p:txBody>
          <a:bodyPr wrap="square" rtlCol="0">
            <a:spAutoFit/>
          </a:bodyPr>
          <a:lstStyle/>
          <a:p>
            <a:r>
              <a:rPr lang="en-GB" sz="2800" dirty="0">
                <a:solidFill>
                  <a:schemeClr val="bg1"/>
                </a:solidFill>
                <a:latin typeface="Garamond" panose="02020404030301010803" pitchFamily="18" charset="0"/>
              </a:rPr>
              <a:t>Sensors: </a:t>
            </a:r>
          </a:p>
          <a:p>
            <a:pPr marL="800100" lvl="1" indent="-342900">
              <a:buFont typeface="Arial" panose="020B0604020202020204" pitchFamily="34" charset="0"/>
              <a:buChar char="•"/>
            </a:pPr>
            <a:r>
              <a:rPr lang="en-GB" sz="2400" dirty="0">
                <a:solidFill>
                  <a:schemeClr val="bg1"/>
                </a:solidFill>
                <a:latin typeface="Garamond" panose="02020404030301010803" pitchFamily="18" charset="0"/>
              </a:rPr>
              <a:t>Ultrasonic sensor    </a:t>
            </a:r>
          </a:p>
        </p:txBody>
      </p:sp>
      <p:pic>
        <p:nvPicPr>
          <p:cNvPr id="13" name="Content Placeholder 12">
            <a:extLst>
              <a:ext uri="{FF2B5EF4-FFF2-40B4-BE49-F238E27FC236}">
                <a16:creationId xmlns:a16="http://schemas.microsoft.com/office/drawing/2014/main" id="{D08257CE-1C49-4D35-8B83-A04FCA5BD9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71514" y="1101197"/>
            <a:ext cx="2632762" cy="1996408"/>
          </a:xfrm>
        </p:spPr>
      </p:pic>
      <p:sp>
        <p:nvSpPr>
          <p:cNvPr id="14" name="TextBox 13">
            <a:extLst>
              <a:ext uri="{FF2B5EF4-FFF2-40B4-BE49-F238E27FC236}">
                <a16:creationId xmlns:a16="http://schemas.microsoft.com/office/drawing/2014/main" id="{36F08124-677E-487A-AB42-751F9F3ACBD2}"/>
              </a:ext>
            </a:extLst>
          </p:cNvPr>
          <p:cNvSpPr txBox="1"/>
          <p:nvPr/>
        </p:nvSpPr>
        <p:spPr>
          <a:xfrm>
            <a:off x="838200" y="3890039"/>
            <a:ext cx="6355139" cy="2400657"/>
          </a:xfrm>
          <a:prstGeom prst="rect">
            <a:avLst/>
          </a:prstGeom>
          <a:noFill/>
        </p:spPr>
        <p:txBody>
          <a:bodyPr wrap="square" rtlCol="0">
            <a:spAutoFit/>
          </a:bodyPr>
          <a:lstStyle/>
          <a:p>
            <a:r>
              <a:rPr lang="en-GB" sz="2800" dirty="0">
                <a:solidFill>
                  <a:schemeClr val="bg1"/>
                </a:solidFill>
                <a:latin typeface="Garamond" panose="02020404030301010803" pitchFamily="18" charset="0"/>
              </a:rPr>
              <a:t>Motors: </a:t>
            </a:r>
          </a:p>
          <a:p>
            <a:pPr marL="800100" lvl="1" indent="-342900">
              <a:buFont typeface="Arial" panose="020B0604020202020204" pitchFamily="34" charset="0"/>
              <a:buChar char="•"/>
            </a:pPr>
            <a:r>
              <a:rPr lang="en-GB" sz="2000" dirty="0">
                <a:solidFill>
                  <a:schemeClr val="bg1"/>
                </a:solidFill>
                <a:latin typeface="Garamond" panose="02020404030301010803" pitchFamily="18" charset="0"/>
              </a:rPr>
              <a:t>Movement motor</a:t>
            </a:r>
          </a:p>
          <a:p>
            <a:pPr marL="800100" lvl="1" indent="-342900">
              <a:buFont typeface="Arial" panose="020B0604020202020204" pitchFamily="34" charset="0"/>
              <a:buChar char="•"/>
            </a:pPr>
            <a:r>
              <a:rPr lang="en-GB" sz="2000" dirty="0">
                <a:solidFill>
                  <a:schemeClr val="bg1"/>
                </a:solidFill>
                <a:latin typeface="Garamond" panose="02020404030301010803" pitchFamily="18" charset="0"/>
              </a:rPr>
              <a:t>Sensor rotation motor</a:t>
            </a:r>
          </a:p>
          <a:p>
            <a:pPr marL="800100" lvl="1" indent="-342900">
              <a:buFont typeface="Arial" panose="020B0604020202020204" pitchFamily="34" charset="0"/>
              <a:buChar char="•"/>
            </a:pPr>
            <a:r>
              <a:rPr lang="en-GB" sz="2000" dirty="0">
                <a:solidFill>
                  <a:schemeClr val="bg1"/>
                </a:solidFill>
                <a:latin typeface="Garamond" panose="02020404030301010803" pitchFamily="18" charset="0"/>
              </a:rPr>
              <a:t>Wheels rotation motor</a:t>
            </a:r>
          </a:p>
          <a:p>
            <a:pPr lvl="1"/>
            <a:endParaRPr lang="el-GR" sz="2400" dirty="0">
              <a:solidFill>
                <a:schemeClr val="bg1"/>
              </a:solidFill>
              <a:latin typeface="Garamond" panose="02020404030301010803" pitchFamily="18" charset="0"/>
            </a:endParaRPr>
          </a:p>
          <a:p>
            <a:r>
              <a:rPr lang="en-GB" sz="2000" dirty="0">
                <a:solidFill>
                  <a:schemeClr val="bg1"/>
                </a:solidFill>
                <a:latin typeface="Garamond" panose="02020404030301010803" pitchFamily="18" charset="0"/>
              </a:rPr>
              <a:t>Have build-in internal rotary encoders of one-degree accuracy</a:t>
            </a:r>
          </a:p>
          <a:p>
            <a:endParaRPr lang="el-GR" dirty="0">
              <a:solidFill>
                <a:schemeClr val="bg1"/>
              </a:solidFill>
              <a:latin typeface="Garamond" panose="02020404030301010803" pitchFamily="18" charset="0"/>
            </a:endParaRPr>
          </a:p>
        </p:txBody>
      </p:sp>
      <p:pic>
        <p:nvPicPr>
          <p:cNvPr id="24" name="Picture 23">
            <a:extLst>
              <a:ext uri="{FF2B5EF4-FFF2-40B4-BE49-F238E27FC236}">
                <a16:creationId xmlns:a16="http://schemas.microsoft.com/office/drawing/2014/main" id="{2BF04E6D-338C-4B08-8F35-29513D1060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005" y="3733121"/>
            <a:ext cx="3411018" cy="1686971"/>
          </a:xfrm>
          <a:prstGeom prst="rect">
            <a:avLst/>
          </a:prstGeom>
        </p:spPr>
      </p:pic>
      <p:grpSp>
        <p:nvGrpSpPr>
          <p:cNvPr id="12" name="Group 11">
            <a:extLst>
              <a:ext uri="{FF2B5EF4-FFF2-40B4-BE49-F238E27FC236}">
                <a16:creationId xmlns:a16="http://schemas.microsoft.com/office/drawing/2014/main" id="{6B34CABC-5FEA-45EC-8315-F9200702496C}"/>
              </a:ext>
            </a:extLst>
          </p:cNvPr>
          <p:cNvGrpSpPr/>
          <p:nvPr/>
        </p:nvGrpSpPr>
        <p:grpSpPr>
          <a:xfrm>
            <a:off x="10756384" y="2785165"/>
            <a:ext cx="1087090" cy="4964124"/>
            <a:chOff x="9749417" y="1852759"/>
            <a:chExt cx="1087090" cy="4964124"/>
          </a:xfrm>
          <a:solidFill>
            <a:srgbClr val="2BC7C0"/>
          </a:solidFill>
        </p:grpSpPr>
        <p:grpSp>
          <p:nvGrpSpPr>
            <p:cNvPr id="15" name="Group 14">
              <a:extLst>
                <a:ext uri="{FF2B5EF4-FFF2-40B4-BE49-F238E27FC236}">
                  <a16:creationId xmlns:a16="http://schemas.microsoft.com/office/drawing/2014/main" id="{DF66AEF4-A7E1-43DB-B024-6E0D366BCD8E}"/>
                </a:ext>
              </a:extLst>
            </p:cNvPr>
            <p:cNvGrpSpPr/>
            <p:nvPr/>
          </p:nvGrpSpPr>
          <p:grpSpPr>
            <a:xfrm>
              <a:off x="9749417" y="1852759"/>
              <a:ext cx="691707" cy="4964124"/>
              <a:chOff x="9720283" y="1852759"/>
              <a:chExt cx="934846" cy="4964124"/>
            </a:xfrm>
            <a:grpFill/>
          </p:grpSpPr>
          <p:sp>
            <p:nvSpPr>
              <p:cNvPr id="22" name="Rectangle: Rounded Corners 21">
                <a:extLst>
                  <a:ext uri="{FF2B5EF4-FFF2-40B4-BE49-F238E27FC236}">
                    <a16:creationId xmlns:a16="http://schemas.microsoft.com/office/drawing/2014/main" id="{03A1461F-1139-43CC-BC04-381F202FECE5}"/>
                  </a:ext>
                </a:extLst>
              </p:cNvPr>
              <p:cNvSpPr/>
              <p:nvPr/>
            </p:nvSpPr>
            <p:spPr>
              <a:xfrm rot="18494990">
                <a:off x="7463480" y="4109562"/>
                <a:ext cx="4964124" cy="450517"/>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Rounded Corners 22">
                <a:extLst>
                  <a:ext uri="{FF2B5EF4-FFF2-40B4-BE49-F238E27FC236}">
                    <a16:creationId xmlns:a16="http://schemas.microsoft.com/office/drawing/2014/main" id="{8924F64F-8C77-4706-9318-3B4A360A1120}"/>
                  </a:ext>
                </a:extLst>
              </p:cNvPr>
              <p:cNvSpPr/>
              <p:nvPr/>
            </p:nvSpPr>
            <p:spPr>
              <a:xfrm rot="18494990">
                <a:off x="8286884" y="4324457"/>
                <a:ext cx="4285974" cy="450516"/>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21" name="Rectangle: Rounded Corners 20">
              <a:extLst>
                <a:ext uri="{FF2B5EF4-FFF2-40B4-BE49-F238E27FC236}">
                  <a16:creationId xmlns:a16="http://schemas.microsoft.com/office/drawing/2014/main" id="{7340B441-A651-41CB-9988-87070AB6608F}"/>
                </a:ext>
              </a:extLst>
            </p:cNvPr>
            <p:cNvSpPr/>
            <p:nvPr/>
          </p:nvSpPr>
          <p:spPr>
            <a:xfrm rot="18494990">
              <a:off x="8752538" y="4545033"/>
              <a:ext cx="3834594" cy="333344"/>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25" name="Group 24">
            <a:extLst>
              <a:ext uri="{FF2B5EF4-FFF2-40B4-BE49-F238E27FC236}">
                <a16:creationId xmlns:a16="http://schemas.microsoft.com/office/drawing/2014/main" id="{F857508C-CBEA-4E12-8D08-DA7EB7B5F8B1}"/>
              </a:ext>
            </a:extLst>
          </p:cNvPr>
          <p:cNvGrpSpPr/>
          <p:nvPr/>
        </p:nvGrpSpPr>
        <p:grpSpPr>
          <a:xfrm>
            <a:off x="-848078" y="-1691556"/>
            <a:ext cx="1087090" cy="4964124"/>
            <a:chOff x="9749417" y="1852759"/>
            <a:chExt cx="1087090" cy="4964124"/>
          </a:xfrm>
          <a:solidFill>
            <a:srgbClr val="2BC7C0"/>
          </a:solidFill>
        </p:grpSpPr>
        <p:grpSp>
          <p:nvGrpSpPr>
            <p:cNvPr id="26" name="Group 25">
              <a:extLst>
                <a:ext uri="{FF2B5EF4-FFF2-40B4-BE49-F238E27FC236}">
                  <a16:creationId xmlns:a16="http://schemas.microsoft.com/office/drawing/2014/main" id="{EFDBF7DF-825B-4616-9662-20BF7416F187}"/>
                </a:ext>
              </a:extLst>
            </p:cNvPr>
            <p:cNvGrpSpPr/>
            <p:nvPr/>
          </p:nvGrpSpPr>
          <p:grpSpPr>
            <a:xfrm>
              <a:off x="9749417" y="1852759"/>
              <a:ext cx="691707" cy="4964124"/>
              <a:chOff x="9720283" y="1852759"/>
              <a:chExt cx="934846" cy="4964124"/>
            </a:xfrm>
            <a:grpFill/>
          </p:grpSpPr>
          <p:sp>
            <p:nvSpPr>
              <p:cNvPr id="28" name="Rectangle: Rounded Corners 27">
                <a:extLst>
                  <a:ext uri="{FF2B5EF4-FFF2-40B4-BE49-F238E27FC236}">
                    <a16:creationId xmlns:a16="http://schemas.microsoft.com/office/drawing/2014/main" id="{45BA2D34-38EA-48C1-AD71-24F10CB9177C}"/>
                  </a:ext>
                </a:extLst>
              </p:cNvPr>
              <p:cNvSpPr/>
              <p:nvPr/>
            </p:nvSpPr>
            <p:spPr>
              <a:xfrm rot="18494990">
                <a:off x="7463480" y="4109562"/>
                <a:ext cx="4964124" cy="450517"/>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9" name="Rectangle: Rounded Corners 28">
                <a:extLst>
                  <a:ext uri="{FF2B5EF4-FFF2-40B4-BE49-F238E27FC236}">
                    <a16:creationId xmlns:a16="http://schemas.microsoft.com/office/drawing/2014/main" id="{AAEC201E-44DB-447B-8AEE-7DABEF723989}"/>
                  </a:ext>
                </a:extLst>
              </p:cNvPr>
              <p:cNvSpPr/>
              <p:nvPr/>
            </p:nvSpPr>
            <p:spPr>
              <a:xfrm rot="18494990">
                <a:off x="8286884" y="4324457"/>
                <a:ext cx="4285974" cy="450516"/>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27" name="Rectangle: Rounded Corners 26">
              <a:extLst>
                <a:ext uri="{FF2B5EF4-FFF2-40B4-BE49-F238E27FC236}">
                  <a16:creationId xmlns:a16="http://schemas.microsoft.com/office/drawing/2014/main" id="{B43F47B5-E0F4-4A8B-83CD-001DD18545F4}"/>
                </a:ext>
              </a:extLst>
            </p:cNvPr>
            <p:cNvSpPr/>
            <p:nvPr/>
          </p:nvSpPr>
          <p:spPr>
            <a:xfrm rot="18494990">
              <a:off x="8752538" y="4545033"/>
              <a:ext cx="3834594" cy="333344"/>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4" name="TextBox 3">
            <a:extLst>
              <a:ext uri="{FF2B5EF4-FFF2-40B4-BE49-F238E27FC236}">
                <a16:creationId xmlns:a16="http://schemas.microsoft.com/office/drawing/2014/main" id="{B84B07FC-9AC5-42B9-9F18-A7128242201B}"/>
              </a:ext>
            </a:extLst>
          </p:cNvPr>
          <p:cNvSpPr txBox="1"/>
          <p:nvPr/>
        </p:nvSpPr>
        <p:spPr>
          <a:xfrm>
            <a:off x="72340" y="2535678"/>
            <a:ext cx="10356916" cy="984885"/>
          </a:xfrm>
          <a:prstGeom prst="rect">
            <a:avLst/>
          </a:prstGeom>
          <a:noFill/>
        </p:spPr>
        <p:txBody>
          <a:bodyPr wrap="square" rtlCol="0">
            <a:spAutoFit/>
          </a:bodyPr>
          <a:lstStyle/>
          <a:p>
            <a:pPr lvl="4">
              <a:buFont typeface="Wingdings" panose="05000000000000000000" pitchFamily="2" charset="2"/>
              <a:buChar char="§"/>
            </a:pPr>
            <a:r>
              <a:rPr lang="en-GB" sz="2000" dirty="0">
                <a:solidFill>
                  <a:schemeClr val="bg1"/>
                </a:solidFill>
                <a:latin typeface="Garamond" panose="02020404030301010803" pitchFamily="18" charset="0"/>
              </a:rPr>
              <a:t>Measures distance within range from 0 to 253cm with 3cm precision.</a:t>
            </a:r>
          </a:p>
          <a:p>
            <a:pPr lvl="4">
              <a:buFont typeface="Wingdings" panose="05000000000000000000" pitchFamily="2" charset="2"/>
              <a:buChar char="§"/>
            </a:pPr>
            <a:r>
              <a:rPr lang="en-GB" sz="2000" dirty="0">
                <a:solidFill>
                  <a:schemeClr val="bg1"/>
                </a:solidFill>
                <a:latin typeface="Garamond" panose="02020404030301010803" pitchFamily="18" charset="0"/>
              </a:rPr>
              <a:t>Detects objects and movement in a straight line in front of it.</a:t>
            </a:r>
          </a:p>
          <a:p>
            <a:endParaRPr lang="en-US" dirty="0">
              <a:solidFill>
                <a:schemeClr val="bg1"/>
              </a:solidFill>
            </a:endParaRPr>
          </a:p>
        </p:txBody>
      </p:sp>
    </p:spTree>
    <p:extLst>
      <p:ext uri="{BB962C8B-B14F-4D97-AF65-F5344CB8AC3E}">
        <p14:creationId xmlns:p14="http://schemas.microsoft.com/office/powerpoint/2010/main" val="293222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4"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31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532CE-2BF7-4CD8-B951-C05F49FEB14F}"/>
              </a:ext>
            </a:extLst>
          </p:cNvPr>
          <p:cNvSpPr>
            <a:spLocks noGrp="1"/>
          </p:cNvSpPr>
          <p:nvPr>
            <p:ph type="title"/>
          </p:nvPr>
        </p:nvSpPr>
        <p:spPr/>
        <p:txBody>
          <a:bodyPr/>
          <a:lstStyle/>
          <a:p>
            <a:r>
              <a:rPr lang="en-GB" dirty="0">
                <a:solidFill>
                  <a:schemeClr val="bg1"/>
                </a:solidFill>
                <a:latin typeface="Garamond" panose="02020404030301010803" pitchFamily="18" charset="0"/>
              </a:rPr>
              <a:t>Programming environment</a:t>
            </a:r>
            <a:endParaRPr lang="el-GR" dirty="0">
              <a:solidFill>
                <a:schemeClr val="bg1"/>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8EE6133E-F6B2-4404-9D17-3F0409939908}"/>
              </a:ext>
            </a:extLst>
          </p:cNvPr>
          <p:cNvSpPr>
            <a:spLocks noGrp="1"/>
          </p:cNvSpPr>
          <p:nvPr>
            <p:ph idx="1"/>
          </p:nvPr>
        </p:nvSpPr>
        <p:spPr>
          <a:xfrm>
            <a:off x="838200" y="1825625"/>
            <a:ext cx="10515600" cy="4351338"/>
          </a:xfrm>
        </p:spPr>
        <p:txBody>
          <a:bodyPr/>
          <a:lstStyle/>
          <a:p>
            <a:pPr marL="0" indent="0">
              <a:buNone/>
            </a:pPr>
            <a:r>
              <a:rPr lang="en-GB" dirty="0">
                <a:solidFill>
                  <a:schemeClr val="bg1"/>
                </a:solidFill>
                <a:latin typeface="Garamond" panose="02020404030301010803" pitchFamily="18" charset="0"/>
              </a:rPr>
              <a:t>We used </a:t>
            </a:r>
            <a:r>
              <a:rPr lang="en-GB" dirty="0" err="1">
                <a:solidFill>
                  <a:schemeClr val="bg1"/>
                </a:solidFill>
                <a:latin typeface="Garamond" panose="02020404030301010803" pitchFamily="18" charset="0"/>
              </a:rPr>
              <a:t>RobotC</a:t>
            </a:r>
            <a:r>
              <a:rPr lang="en-GB" dirty="0">
                <a:solidFill>
                  <a:schemeClr val="bg1"/>
                </a:solidFill>
                <a:latin typeface="Garamond" panose="02020404030301010803" pitchFamily="18" charset="0"/>
              </a:rPr>
              <a:t> instead of the original platform</a:t>
            </a:r>
          </a:p>
          <a:p>
            <a:pPr marL="0" indent="0">
              <a:buNone/>
            </a:pPr>
            <a:endParaRPr lang="en-GB" dirty="0">
              <a:solidFill>
                <a:schemeClr val="bg1"/>
              </a:solidFill>
              <a:latin typeface="Garamond" panose="02020404030301010803" pitchFamily="18" charset="0"/>
            </a:endParaRPr>
          </a:p>
          <a:p>
            <a:pPr marL="0" indent="0">
              <a:buNone/>
            </a:pPr>
            <a:r>
              <a:rPr lang="en-GB" dirty="0" err="1">
                <a:solidFill>
                  <a:schemeClr val="bg1"/>
                </a:solidFill>
                <a:latin typeface="Garamond" panose="02020404030301010803" pitchFamily="18" charset="0"/>
              </a:rPr>
              <a:t>RobotC</a:t>
            </a:r>
            <a:r>
              <a:rPr lang="en-GB" dirty="0">
                <a:solidFill>
                  <a:schemeClr val="bg1"/>
                </a:solidFill>
                <a:latin typeface="Garamond" panose="02020404030301010803" pitchFamily="18" charset="0"/>
              </a:rPr>
              <a:t>:</a:t>
            </a:r>
          </a:p>
          <a:p>
            <a:pPr lvl="1"/>
            <a:r>
              <a:rPr lang="en-GB" dirty="0">
                <a:solidFill>
                  <a:schemeClr val="bg1"/>
                </a:solidFill>
                <a:latin typeface="Garamond" panose="02020404030301010803" pitchFamily="18" charset="0"/>
              </a:rPr>
              <a:t>C-based programming language</a:t>
            </a:r>
          </a:p>
          <a:p>
            <a:pPr lvl="1"/>
            <a:r>
              <a:rPr lang="en-GB" dirty="0">
                <a:solidFill>
                  <a:schemeClr val="bg1"/>
                </a:solidFill>
                <a:latin typeface="Garamond" panose="02020404030301010803" pitchFamily="18" charset="0"/>
              </a:rPr>
              <a:t>Includes special instruction sets to control the peripherals</a:t>
            </a:r>
          </a:p>
          <a:p>
            <a:pPr lvl="1"/>
            <a:r>
              <a:rPr lang="en-GB" dirty="0">
                <a:solidFill>
                  <a:schemeClr val="bg1"/>
                </a:solidFill>
                <a:latin typeface="Garamond" panose="02020404030301010803" pitchFamily="18" charset="0"/>
              </a:rPr>
              <a:t>Allows on-screen depiction of sensor values</a:t>
            </a:r>
          </a:p>
          <a:p>
            <a:pPr lvl="1"/>
            <a:r>
              <a:rPr lang="en-GB" dirty="0">
                <a:solidFill>
                  <a:schemeClr val="bg1"/>
                </a:solidFill>
                <a:latin typeface="Garamond" panose="02020404030301010803" pitchFamily="18" charset="0"/>
              </a:rPr>
              <a:t>Gives access to </a:t>
            </a:r>
            <a:r>
              <a:rPr lang="en-GB">
                <a:solidFill>
                  <a:schemeClr val="bg1"/>
                </a:solidFill>
                <a:latin typeface="Garamond" panose="02020404030301010803" pitchFamily="18" charset="0"/>
              </a:rPr>
              <a:t>multiple small sample </a:t>
            </a:r>
            <a:r>
              <a:rPr lang="en-GB" dirty="0">
                <a:solidFill>
                  <a:schemeClr val="bg1"/>
                </a:solidFill>
                <a:latin typeface="Garamond" panose="02020404030301010803" pitchFamily="18" charset="0"/>
              </a:rPr>
              <a:t>projects</a:t>
            </a:r>
          </a:p>
          <a:p>
            <a:pPr marL="0" indent="0">
              <a:buNone/>
            </a:pPr>
            <a:r>
              <a:rPr lang="en-GB" dirty="0">
                <a:solidFill>
                  <a:schemeClr val="bg1"/>
                </a:solidFill>
                <a:latin typeface="Garamond" panose="02020404030301010803" pitchFamily="18" charset="0"/>
              </a:rPr>
              <a:t>	</a:t>
            </a:r>
          </a:p>
        </p:txBody>
      </p:sp>
      <p:grpSp>
        <p:nvGrpSpPr>
          <p:cNvPr id="11" name="Group 10">
            <a:extLst>
              <a:ext uri="{FF2B5EF4-FFF2-40B4-BE49-F238E27FC236}">
                <a16:creationId xmlns:a16="http://schemas.microsoft.com/office/drawing/2014/main" id="{4A5C7498-B3F6-4FFA-8DFD-9075DC42FC08}"/>
              </a:ext>
            </a:extLst>
          </p:cNvPr>
          <p:cNvGrpSpPr/>
          <p:nvPr/>
        </p:nvGrpSpPr>
        <p:grpSpPr>
          <a:xfrm>
            <a:off x="10756384" y="2785165"/>
            <a:ext cx="1087090" cy="4964124"/>
            <a:chOff x="9749417" y="1852759"/>
            <a:chExt cx="1087090" cy="4964124"/>
          </a:xfrm>
          <a:solidFill>
            <a:srgbClr val="2BC7C0"/>
          </a:solidFill>
        </p:grpSpPr>
        <p:grpSp>
          <p:nvGrpSpPr>
            <p:cNvPr id="12" name="Group 11">
              <a:extLst>
                <a:ext uri="{FF2B5EF4-FFF2-40B4-BE49-F238E27FC236}">
                  <a16:creationId xmlns:a16="http://schemas.microsoft.com/office/drawing/2014/main" id="{2363269F-63A3-4A9E-9DC8-F67CB571FA1A}"/>
                </a:ext>
              </a:extLst>
            </p:cNvPr>
            <p:cNvGrpSpPr/>
            <p:nvPr/>
          </p:nvGrpSpPr>
          <p:grpSpPr>
            <a:xfrm>
              <a:off x="9749417" y="1852759"/>
              <a:ext cx="691707" cy="4964124"/>
              <a:chOff x="9720283" y="1852759"/>
              <a:chExt cx="934846" cy="4964124"/>
            </a:xfrm>
            <a:grpFill/>
          </p:grpSpPr>
          <p:sp>
            <p:nvSpPr>
              <p:cNvPr id="14" name="Rectangle: Rounded Corners 13">
                <a:extLst>
                  <a:ext uri="{FF2B5EF4-FFF2-40B4-BE49-F238E27FC236}">
                    <a16:creationId xmlns:a16="http://schemas.microsoft.com/office/drawing/2014/main" id="{EE91AA0D-334F-4308-803E-9276D8EF088B}"/>
                  </a:ext>
                </a:extLst>
              </p:cNvPr>
              <p:cNvSpPr/>
              <p:nvPr/>
            </p:nvSpPr>
            <p:spPr>
              <a:xfrm rot="18494990">
                <a:off x="7463480" y="4109562"/>
                <a:ext cx="4964124" cy="450517"/>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Rectangle: Rounded Corners 14">
                <a:extLst>
                  <a:ext uri="{FF2B5EF4-FFF2-40B4-BE49-F238E27FC236}">
                    <a16:creationId xmlns:a16="http://schemas.microsoft.com/office/drawing/2014/main" id="{B2268575-2F96-4607-9905-BB8AD82C5512}"/>
                  </a:ext>
                </a:extLst>
              </p:cNvPr>
              <p:cNvSpPr/>
              <p:nvPr/>
            </p:nvSpPr>
            <p:spPr>
              <a:xfrm rot="18494990">
                <a:off x="8286884" y="4324457"/>
                <a:ext cx="4285974" cy="450516"/>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3" name="Rectangle: Rounded Corners 12">
              <a:extLst>
                <a:ext uri="{FF2B5EF4-FFF2-40B4-BE49-F238E27FC236}">
                  <a16:creationId xmlns:a16="http://schemas.microsoft.com/office/drawing/2014/main" id="{97DA03C0-13DB-48B7-B895-D36EF8834673}"/>
                </a:ext>
              </a:extLst>
            </p:cNvPr>
            <p:cNvSpPr/>
            <p:nvPr/>
          </p:nvSpPr>
          <p:spPr>
            <a:xfrm rot="18494990">
              <a:off x="8752538" y="4545033"/>
              <a:ext cx="3834594" cy="333344"/>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6" name="Group 15">
            <a:extLst>
              <a:ext uri="{FF2B5EF4-FFF2-40B4-BE49-F238E27FC236}">
                <a16:creationId xmlns:a16="http://schemas.microsoft.com/office/drawing/2014/main" id="{6028F57C-4872-4DBB-AF18-41CBE2B4876A}"/>
              </a:ext>
            </a:extLst>
          </p:cNvPr>
          <p:cNvGrpSpPr/>
          <p:nvPr/>
        </p:nvGrpSpPr>
        <p:grpSpPr>
          <a:xfrm>
            <a:off x="-848078" y="-1691556"/>
            <a:ext cx="1087090" cy="4964124"/>
            <a:chOff x="9749417" y="1852759"/>
            <a:chExt cx="1087090" cy="4964124"/>
          </a:xfrm>
          <a:solidFill>
            <a:srgbClr val="2BC7C0"/>
          </a:solidFill>
        </p:grpSpPr>
        <p:grpSp>
          <p:nvGrpSpPr>
            <p:cNvPr id="17" name="Group 16">
              <a:extLst>
                <a:ext uri="{FF2B5EF4-FFF2-40B4-BE49-F238E27FC236}">
                  <a16:creationId xmlns:a16="http://schemas.microsoft.com/office/drawing/2014/main" id="{55683F9A-DBBF-4484-9054-65F0F6DC8029}"/>
                </a:ext>
              </a:extLst>
            </p:cNvPr>
            <p:cNvGrpSpPr/>
            <p:nvPr/>
          </p:nvGrpSpPr>
          <p:grpSpPr>
            <a:xfrm>
              <a:off x="9749417" y="1852759"/>
              <a:ext cx="691707" cy="4964124"/>
              <a:chOff x="9720283" y="1852759"/>
              <a:chExt cx="934846" cy="4964124"/>
            </a:xfrm>
            <a:grpFill/>
          </p:grpSpPr>
          <p:sp>
            <p:nvSpPr>
              <p:cNvPr id="19" name="Rectangle: Rounded Corners 18">
                <a:extLst>
                  <a:ext uri="{FF2B5EF4-FFF2-40B4-BE49-F238E27FC236}">
                    <a16:creationId xmlns:a16="http://schemas.microsoft.com/office/drawing/2014/main" id="{1AD0C969-7383-4642-A162-7F19EAF0AF24}"/>
                  </a:ext>
                </a:extLst>
              </p:cNvPr>
              <p:cNvSpPr/>
              <p:nvPr/>
            </p:nvSpPr>
            <p:spPr>
              <a:xfrm rot="18494990">
                <a:off x="7463480" y="4109562"/>
                <a:ext cx="4964124" cy="450517"/>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Rectangle: Rounded Corners 19">
                <a:extLst>
                  <a:ext uri="{FF2B5EF4-FFF2-40B4-BE49-F238E27FC236}">
                    <a16:creationId xmlns:a16="http://schemas.microsoft.com/office/drawing/2014/main" id="{C0B43340-84B6-4BCE-8FF4-AB81DC3BB8F9}"/>
                  </a:ext>
                </a:extLst>
              </p:cNvPr>
              <p:cNvSpPr/>
              <p:nvPr/>
            </p:nvSpPr>
            <p:spPr>
              <a:xfrm rot="18494990">
                <a:off x="8286884" y="4324457"/>
                <a:ext cx="4285974" cy="450516"/>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8" name="Rectangle: Rounded Corners 17">
              <a:extLst>
                <a:ext uri="{FF2B5EF4-FFF2-40B4-BE49-F238E27FC236}">
                  <a16:creationId xmlns:a16="http://schemas.microsoft.com/office/drawing/2014/main" id="{0C12E57E-FE39-4059-AB16-90E369110FA4}"/>
                </a:ext>
              </a:extLst>
            </p:cNvPr>
            <p:cNvSpPr/>
            <p:nvPr/>
          </p:nvSpPr>
          <p:spPr>
            <a:xfrm rot="18494990">
              <a:off x="8752538" y="4545033"/>
              <a:ext cx="3834594" cy="333344"/>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Tree>
    <p:extLst>
      <p:ext uri="{BB962C8B-B14F-4D97-AF65-F5344CB8AC3E}">
        <p14:creationId xmlns:p14="http://schemas.microsoft.com/office/powerpoint/2010/main" val="47154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31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2D82-4202-401A-9BEA-F8BBB5C26D77}"/>
              </a:ext>
            </a:extLst>
          </p:cNvPr>
          <p:cNvSpPr>
            <a:spLocks noGrp="1"/>
          </p:cNvSpPr>
          <p:nvPr>
            <p:ph type="title"/>
          </p:nvPr>
        </p:nvSpPr>
        <p:spPr/>
        <p:txBody>
          <a:bodyPr/>
          <a:lstStyle/>
          <a:p>
            <a:r>
              <a:rPr lang="en-GB" dirty="0">
                <a:solidFill>
                  <a:schemeClr val="bg1"/>
                </a:solidFill>
                <a:latin typeface="Garamond" panose="02020404030301010803" pitchFamily="18" charset="0"/>
              </a:rPr>
              <a:t>Software</a:t>
            </a:r>
            <a:endParaRPr lang="el-GR" dirty="0">
              <a:solidFill>
                <a:schemeClr val="bg1"/>
              </a:solidFill>
              <a:latin typeface="Garamond" panose="02020404030301010803" pitchFamily="18" charset="0"/>
            </a:endParaRPr>
          </a:p>
        </p:txBody>
      </p:sp>
      <p:sp>
        <p:nvSpPr>
          <p:cNvPr id="6" name="Content Placeholder 5">
            <a:extLst>
              <a:ext uri="{FF2B5EF4-FFF2-40B4-BE49-F238E27FC236}">
                <a16:creationId xmlns:a16="http://schemas.microsoft.com/office/drawing/2014/main" id="{24BBF5FD-31A9-4172-81C4-9CFF24E6C41E}"/>
              </a:ext>
            </a:extLst>
          </p:cNvPr>
          <p:cNvSpPr>
            <a:spLocks noGrp="1"/>
          </p:cNvSpPr>
          <p:nvPr>
            <p:ph idx="1"/>
          </p:nvPr>
        </p:nvSpPr>
        <p:spPr/>
        <p:txBody>
          <a:bodyPr/>
          <a:lstStyle/>
          <a:p>
            <a:r>
              <a:rPr lang="en-GB" dirty="0">
                <a:solidFill>
                  <a:schemeClr val="bg1"/>
                </a:solidFill>
                <a:latin typeface="Garamond" panose="02020404030301010803" pitchFamily="18" charset="0"/>
              </a:rPr>
              <a:t>Benefited from the characteristics of Structured Programming</a:t>
            </a:r>
          </a:p>
          <a:p>
            <a:r>
              <a:rPr lang="en-GB" dirty="0">
                <a:solidFill>
                  <a:schemeClr val="bg1"/>
                </a:solidFill>
                <a:latin typeface="Garamond" panose="02020404030301010803" pitchFamily="18" charset="0"/>
              </a:rPr>
              <a:t>Main functions refer mostly to handling Motors</a:t>
            </a:r>
          </a:p>
          <a:p>
            <a:r>
              <a:rPr lang="en-GB" dirty="0">
                <a:solidFill>
                  <a:schemeClr val="bg1"/>
                </a:solidFill>
                <a:latin typeface="Garamond" panose="02020404030301010803" pitchFamily="18" charset="0"/>
              </a:rPr>
              <a:t>Most significant functions:</a:t>
            </a:r>
          </a:p>
          <a:p>
            <a:pPr lvl="2"/>
            <a:r>
              <a:rPr lang="en-GB" dirty="0" err="1">
                <a:solidFill>
                  <a:schemeClr val="bg1"/>
                </a:solidFill>
                <a:latin typeface="Garamond" panose="02020404030301010803" pitchFamily="18" charset="0"/>
              </a:rPr>
              <a:t>writeDebugStreamLine</a:t>
            </a:r>
            <a:r>
              <a:rPr lang="en-GB" dirty="0">
                <a:solidFill>
                  <a:schemeClr val="bg1"/>
                </a:solidFill>
                <a:latin typeface="Garamond" panose="02020404030301010803" pitchFamily="18" charset="0"/>
              </a:rPr>
              <a:t>()</a:t>
            </a:r>
          </a:p>
          <a:p>
            <a:pPr lvl="2"/>
            <a:r>
              <a:rPr lang="en-GB" dirty="0" err="1">
                <a:solidFill>
                  <a:schemeClr val="bg1"/>
                </a:solidFill>
                <a:latin typeface="Garamond" panose="02020404030301010803" pitchFamily="18" charset="0"/>
              </a:rPr>
              <a:t>MotorEncoder</a:t>
            </a:r>
            <a:r>
              <a:rPr lang="en-GB" dirty="0">
                <a:solidFill>
                  <a:schemeClr val="bg1"/>
                </a:solidFill>
                <a:latin typeface="Garamond" panose="02020404030301010803" pitchFamily="18" charset="0"/>
              </a:rPr>
              <a:t>() – </a:t>
            </a:r>
            <a:r>
              <a:rPr lang="en-GB" dirty="0" err="1">
                <a:solidFill>
                  <a:schemeClr val="bg1"/>
                </a:solidFill>
                <a:latin typeface="Garamond" panose="02020404030301010803" pitchFamily="18" charset="0"/>
              </a:rPr>
              <a:t>MotorEncoderTarget</a:t>
            </a:r>
            <a:r>
              <a:rPr lang="en-GB" dirty="0">
                <a:solidFill>
                  <a:schemeClr val="bg1"/>
                </a:solidFill>
                <a:latin typeface="Garamond" panose="02020404030301010803" pitchFamily="18" charset="0"/>
              </a:rPr>
              <a:t>()</a:t>
            </a:r>
          </a:p>
          <a:p>
            <a:pPr lvl="2"/>
            <a:r>
              <a:rPr lang="en-GB" dirty="0">
                <a:solidFill>
                  <a:schemeClr val="bg1"/>
                </a:solidFill>
                <a:latin typeface="Garamond" panose="02020404030301010803" pitchFamily="18" charset="0"/>
              </a:rPr>
              <a:t>Guide()</a:t>
            </a:r>
          </a:p>
          <a:p>
            <a:pPr lvl="2"/>
            <a:r>
              <a:rPr lang="en-GB" dirty="0">
                <a:solidFill>
                  <a:schemeClr val="bg1"/>
                </a:solidFill>
                <a:latin typeface="Garamond" panose="02020404030301010803" pitchFamily="18" charset="0"/>
              </a:rPr>
              <a:t>Check()</a:t>
            </a:r>
          </a:p>
          <a:p>
            <a:pPr lvl="2"/>
            <a:endParaRPr lang="en-GB" dirty="0">
              <a:solidFill>
                <a:schemeClr val="bg1"/>
              </a:solidFill>
              <a:latin typeface="Garamond" panose="02020404030301010803" pitchFamily="18" charset="0"/>
            </a:endParaRPr>
          </a:p>
          <a:p>
            <a:r>
              <a:rPr lang="en-GB" dirty="0">
                <a:solidFill>
                  <a:schemeClr val="bg1"/>
                </a:solidFill>
                <a:latin typeface="Garamond" panose="02020404030301010803" pitchFamily="18" charset="0"/>
              </a:rPr>
              <a:t>Most important problem: time administration inside the code</a:t>
            </a:r>
          </a:p>
          <a:p>
            <a:pPr lvl="2"/>
            <a:endParaRPr lang="en-GB" dirty="0">
              <a:solidFill>
                <a:schemeClr val="bg1"/>
              </a:solidFill>
              <a:latin typeface="Garamond" panose="02020404030301010803" pitchFamily="18" charset="0"/>
            </a:endParaRPr>
          </a:p>
          <a:p>
            <a:pPr marL="914400" lvl="2" indent="0">
              <a:buNone/>
            </a:pPr>
            <a:endParaRPr lang="en-GB" dirty="0">
              <a:solidFill>
                <a:schemeClr val="bg1"/>
              </a:solidFill>
              <a:latin typeface="Garamond" panose="02020404030301010803" pitchFamily="18" charset="0"/>
            </a:endParaRPr>
          </a:p>
        </p:txBody>
      </p:sp>
      <p:grpSp>
        <p:nvGrpSpPr>
          <p:cNvPr id="12" name="Group 11">
            <a:extLst>
              <a:ext uri="{FF2B5EF4-FFF2-40B4-BE49-F238E27FC236}">
                <a16:creationId xmlns:a16="http://schemas.microsoft.com/office/drawing/2014/main" id="{578F2407-A50E-451A-A329-56EACF8FEAF0}"/>
              </a:ext>
            </a:extLst>
          </p:cNvPr>
          <p:cNvGrpSpPr/>
          <p:nvPr/>
        </p:nvGrpSpPr>
        <p:grpSpPr>
          <a:xfrm>
            <a:off x="10756384" y="2785165"/>
            <a:ext cx="1087090" cy="4964124"/>
            <a:chOff x="9749417" y="1852759"/>
            <a:chExt cx="1087090" cy="4964124"/>
          </a:xfrm>
          <a:solidFill>
            <a:srgbClr val="2BC7C0"/>
          </a:solidFill>
        </p:grpSpPr>
        <p:grpSp>
          <p:nvGrpSpPr>
            <p:cNvPr id="13" name="Group 12">
              <a:extLst>
                <a:ext uri="{FF2B5EF4-FFF2-40B4-BE49-F238E27FC236}">
                  <a16:creationId xmlns:a16="http://schemas.microsoft.com/office/drawing/2014/main" id="{8EDA989F-3670-4CDC-9F40-16291E01F97E}"/>
                </a:ext>
              </a:extLst>
            </p:cNvPr>
            <p:cNvGrpSpPr/>
            <p:nvPr/>
          </p:nvGrpSpPr>
          <p:grpSpPr>
            <a:xfrm>
              <a:off x="9749417" y="1852759"/>
              <a:ext cx="691707" cy="4964124"/>
              <a:chOff x="9720283" y="1852759"/>
              <a:chExt cx="934846" cy="4964124"/>
            </a:xfrm>
            <a:grpFill/>
          </p:grpSpPr>
          <p:sp>
            <p:nvSpPr>
              <p:cNvPr id="15" name="Rectangle: Rounded Corners 14">
                <a:extLst>
                  <a:ext uri="{FF2B5EF4-FFF2-40B4-BE49-F238E27FC236}">
                    <a16:creationId xmlns:a16="http://schemas.microsoft.com/office/drawing/2014/main" id="{238D386B-0CD1-4323-AF99-FAB1442B1CAD}"/>
                  </a:ext>
                </a:extLst>
              </p:cNvPr>
              <p:cNvSpPr/>
              <p:nvPr/>
            </p:nvSpPr>
            <p:spPr>
              <a:xfrm rot="18494990">
                <a:off x="7463480" y="4109562"/>
                <a:ext cx="4964124" cy="450517"/>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Rectangle: Rounded Corners 15">
                <a:extLst>
                  <a:ext uri="{FF2B5EF4-FFF2-40B4-BE49-F238E27FC236}">
                    <a16:creationId xmlns:a16="http://schemas.microsoft.com/office/drawing/2014/main" id="{BB78370E-5B3A-46A4-AF62-047C8CE1BE6F}"/>
                  </a:ext>
                </a:extLst>
              </p:cNvPr>
              <p:cNvSpPr/>
              <p:nvPr/>
            </p:nvSpPr>
            <p:spPr>
              <a:xfrm rot="18494990">
                <a:off x="8286884" y="4324457"/>
                <a:ext cx="4285974" cy="450516"/>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4" name="Rectangle: Rounded Corners 13">
              <a:extLst>
                <a:ext uri="{FF2B5EF4-FFF2-40B4-BE49-F238E27FC236}">
                  <a16:creationId xmlns:a16="http://schemas.microsoft.com/office/drawing/2014/main" id="{4CC6F59F-A468-4430-B0E3-45B01BE676E3}"/>
                </a:ext>
              </a:extLst>
            </p:cNvPr>
            <p:cNvSpPr/>
            <p:nvPr/>
          </p:nvSpPr>
          <p:spPr>
            <a:xfrm rot="18494990">
              <a:off x="8752538" y="4545033"/>
              <a:ext cx="3834594" cy="333344"/>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7" name="Group 16">
            <a:extLst>
              <a:ext uri="{FF2B5EF4-FFF2-40B4-BE49-F238E27FC236}">
                <a16:creationId xmlns:a16="http://schemas.microsoft.com/office/drawing/2014/main" id="{B12D59FD-33CF-401C-B790-381D139DB67E}"/>
              </a:ext>
            </a:extLst>
          </p:cNvPr>
          <p:cNvGrpSpPr/>
          <p:nvPr/>
        </p:nvGrpSpPr>
        <p:grpSpPr>
          <a:xfrm>
            <a:off x="-848078" y="-1691556"/>
            <a:ext cx="1087090" cy="4964124"/>
            <a:chOff x="9749417" y="1852759"/>
            <a:chExt cx="1087090" cy="4964124"/>
          </a:xfrm>
          <a:solidFill>
            <a:srgbClr val="2BC7C0"/>
          </a:solidFill>
        </p:grpSpPr>
        <p:grpSp>
          <p:nvGrpSpPr>
            <p:cNvPr id="18" name="Group 17">
              <a:extLst>
                <a:ext uri="{FF2B5EF4-FFF2-40B4-BE49-F238E27FC236}">
                  <a16:creationId xmlns:a16="http://schemas.microsoft.com/office/drawing/2014/main" id="{93445776-B345-4802-A414-F7CC0DBD0111}"/>
                </a:ext>
              </a:extLst>
            </p:cNvPr>
            <p:cNvGrpSpPr/>
            <p:nvPr/>
          </p:nvGrpSpPr>
          <p:grpSpPr>
            <a:xfrm>
              <a:off x="9749417" y="1852759"/>
              <a:ext cx="691707" cy="4964124"/>
              <a:chOff x="9720283" y="1852759"/>
              <a:chExt cx="934846" cy="4964124"/>
            </a:xfrm>
            <a:grpFill/>
          </p:grpSpPr>
          <p:sp>
            <p:nvSpPr>
              <p:cNvPr id="20" name="Rectangle: Rounded Corners 19">
                <a:extLst>
                  <a:ext uri="{FF2B5EF4-FFF2-40B4-BE49-F238E27FC236}">
                    <a16:creationId xmlns:a16="http://schemas.microsoft.com/office/drawing/2014/main" id="{1A2571FF-31E1-4BB7-8BF7-CAED06099386}"/>
                  </a:ext>
                </a:extLst>
              </p:cNvPr>
              <p:cNvSpPr/>
              <p:nvPr/>
            </p:nvSpPr>
            <p:spPr>
              <a:xfrm rot="18494990">
                <a:off x="7463480" y="4109562"/>
                <a:ext cx="4964124" cy="450517"/>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Rectangle: Rounded Corners 20">
                <a:extLst>
                  <a:ext uri="{FF2B5EF4-FFF2-40B4-BE49-F238E27FC236}">
                    <a16:creationId xmlns:a16="http://schemas.microsoft.com/office/drawing/2014/main" id="{036C5260-F87E-46B2-ACB5-9BD5659AA4D1}"/>
                  </a:ext>
                </a:extLst>
              </p:cNvPr>
              <p:cNvSpPr/>
              <p:nvPr/>
            </p:nvSpPr>
            <p:spPr>
              <a:xfrm rot="18494990">
                <a:off x="8286884" y="4324457"/>
                <a:ext cx="4285974" cy="450516"/>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9" name="Rectangle: Rounded Corners 18">
              <a:extLst>
                <a:ext uri="{FF2B5EF4-FFF2-40B4-BE49-F238E27FC236}">
                  <a16:creationId xmlns:a16="http://schemas.microsoft.com/office/drawing/2014/main" id="{340E9F24-80D3-4EC9-883B-A070AEB52C71}"/>
                </a:ext>
              </a:extLst>
            </p:cNvPr>
            <p:cNvSpPr/>
            <p:nvPr/>
          </p:nvSpPr>
          <p:spPr>
            <a:xfrm rot="18494990">
              <a:off x="8752538" y="4545033"/>
              <a:ext cx="3834594" cy="333344"/>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Tree>
    <p:extLst>
      <p:ext uri="{BB962C8B-B14F-4D97-AF65-F5344CB8AC3E}">
        <p14:creationId xmlns:p14="http://schemas.microsoft.com/office/powerpoint/2010/main" val="354895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1000"/>
                                        <p:tgtEl>
                                          <p:spTgt spid="6">
                                            <p:txEl>
                                              <p:pRg st="2" end="2"/>
                                            </p:txEl>
                                          </p:spTgt>
                                        </p:tgtEl>
                                      </p:cBhvr>
                                    </p:animEffect>
                                    <p:anim calcmode="lin" valueType="num">
                                      <p:cBhvr>
                                        <p:cTn id="2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fade">
                                      <p:cBhvr>
                                        <p:cTn id="33" dur="1000"/>
                                        <p:tgtEl>
                                          <p:spTgt spid="6">
                                            <p:txEl>
                                              <p:pRg st="4" end="4"/>
                                            </p:txEl>
                                          </p:spTgt>
                                        </p:tgtEl>
                                      </p:cBhvr>
                                    </p:animEffect>
                                    <p:anim calcmode="lin" valueType="num">
                                      <p:cBhvr>
                                        <p:cTn id="3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fade">
                                      <p:cBhvr>
                                        <p:cTn id="38" dur="1000"/>
                                        <p:tgtEl>
                                          <p:spTgt spid="6">
                                            <p:txEl>
                                              <p:pRg st="5" end="5"/>
                                            </p:txEl>
                                          </p:spTgt>
                                        </p:tgtEl>
                                      </p:cBhvr>
                                    </p:animEffect>
                                    <p:anim calcmode="lin" valueType="num">
                                      <p:cBhvr>
                                        <p:cTn id="39"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fade">
                                      <p:cBhvr>
                                        <p:cTn id="43" dur="1000"/>
                                        <p:tgtEl>
                                          <p:spTgt spid="6">
                                            <p:txEl>
                                              <p:pRg st="6" end="6"/>
                                            </p:txEl>
                                          </p:spTgt>
                                        </p:tgtEl>
                                      </p:cBhvr>
                                    </p:animEffect>
                                    <p:anim calcmode="lin" valueType="num">
                                      <p:cBhvr>
                                        <p:cTn id="44"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
                                            <p:txEl>
                                              <p:pRg st="8" end="8"/>
                                            </p:txEl>
                                          </p:spTgt>
                                        </p:tgtEl>
                                        <p:attrNameLst>
                                          <p:attrName>style.visibility</p:attrName>
                                        </p:attrNameLst>
                                      </p:cBhvr>
                                      <p:to>
                                        <p:strVal val="visible"/>
                                      </p:to>
                                    </p:set>
                                    <p:animEffect transition="in" filter="fade">
                                      <p:cBhvr>
                                        <p:cTn id="48" dur="1000"/>
                                        <p:tgtEl>
                                          <p:spTgt spid="6">
                                            <p:txEl>
                                              <p:pRg st="8" end="8"/>
                                            </p:txEl>
                                          </p:spTgt>
                                        </p:tgtEl>
                                      </p:cBhvr>
                                    </p:animEffect>
                                    <p:anim calcmode="lin" valueType="num">
                                      <p:cBhvr>
                                        <p:cTn id="49"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63136"/>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A1245EE-CF46-4618-AB89-9CBF663001C1}"/>
              </a:ext>
            </a:extLst>
          </p:cNvPr>
          <p:cNvGrpSpPr/>
          <p:nvPr/>
        </p:nvGrpSpPr>
        <p:grpSpPr>
          <a:xfrm>
            <a:off x="10756384" y="2785165"/>
            <a:ext cx="1087090" cy="4964124"/>
            <a:chOff x="9749417" y="1852759"/>
            <a:chExt cx="1087090" cy="4964124"/>
          </a:xfrm>
          <a:solidFill>
            <a:srgbClr val="2BC7C0"/>
          </a:solidFill>
        </p:grpSpPr>
        <p:grpSp>
          <p:nvGrpSpPr>
            <p:cNvPr id="11" name="Group 10">
              <a:extLst>
                <a:ext uri="{FF2B5EF4-FFF2-40B4-BE49-F238E27FC236}">
                  <a16:creationId xmlns:a16="http://schemas.microsoft.com/office/drawing/2014/main" id="{DE1DF95E-9E0F-433B-8A58-F52A29F0AD62}"/>
                </a:ext>
              </a:extLst>
            </p:cNvPr>
            <p:cNvGrpSpPr/>
            <p:nvPr/>
          </p:nvGrpSpPr>
          <p:grpSpPr>
            <a:xfrm>
              <a:off x="9749417" y="1852759"/>
              <a:ext cx="691707" cy="4964124"/>
              <a:chOff x="9720283" y="1852759"/>
              <a:chExt cx="934846" cy="4964124"/>
            </a:xfrm>
            <a:grpFill/>
          </p:grpSpPr>
          <p:sp>
            <p:nvSpPr>
              <p:cNvPr id="14" name="Rectangle: Rounded Corners 13">
                <a:extLst>
                  <a:ext uri="{FF2B5EF4-FFF2-40B4-BE49-F238E27FC236}">
                    <a16:creationId xmlns:a16="http://schemas.microsoft.com/office/drawing/2014/main" id="{ADB3BFF6-5F25-40A6-82B0-F35008ED6D85}"/>
                  </a:ext>
                </a:extLst>
              </p:cNvPr>
              <p:cNvSpPr/>
              <p:nvPr/>
            </p:nvSpPr>
            <p:spPr>
              <a:xfrm rot="18494990">
                <a:off x="7463480" y="4109562"/>
                <a:ext cx="4964124" cy="450517"/>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Rectangle: Rounded Corners 14">
                <a:extLst>
                  <a:ext uri="{FF2B5EF4-FFF2-40B4-BE49-F238E27FC236}">
                    <a16:creationId xmlns:a16="http://schemas.microsoft.com/office/drawing/2014/main" id="{735B7EEF-786F-4E6B-842E-4DFC3E6279D8}"/>
                  </a:ext>
                </a:extLst>
              </p:cNvPr>
              <p:cNvSpPr/>
              <p:nvPr/>
            </p:nvSpPr>
            <p:spPr>
              <a:xfrm rot="18494990">
                <a:off x="8286884" y="4324457"/>
                <a:ext cx="4285974" cy="450516"/>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2" name="Rectangle: Rounded Corners 11">
              <a:extLst>
                <a:ext uri="{FF2B5EF4-FFF2-40B4-BE49-F238E27FC236}">
                  <a16:creationId xmlns:a16="http://schemas.microsoft.com/office/drawing/2014/main" id="{B6F91AC6-E1C9-4108-A619-90DD577801D9}"/>
                </a:ext>
              </a:extLst>
            </p:cNvPr>
            <p:cNvSpPr/>
            <p:nvPr/>
          </p:nvSpPr>
          <p:spPr>
            <a:xfrm rot="18494990">
              <a:off x="8752538" y="4545033"/>
              <a:ext cx="3834594" cy="333344"/>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2" name="Title 1">
            <a:extLst>
              <a:ext uri="{FF2B5EF4-FFF2-40B4-BE49-F238E27FC236}">
                <a16:creationId xmlns:a16="http://schemas.microsoft.com/office/drawing/2014/main" id="{8254277A-7057-489A-8DCF-26C0CE3089F1}"/>
              </a:ext>
            </a:extLst>
          </p:cNvPr>
          <p:cNvSpPr>
            <a:spLocks noGrp="1"/>
          </p:cNvSpPr>
          <p:nvPr>
            <p:ph type="title"/>
          </p:nvPr>
        </p:nvSpPr>
        <p:spPr>
          <a:xfrm>
            <a:off x="838200" y="365125"/>
            <a:ext cx="10515600" cy="1325563"/>
          </a:xfrm>
        </p:spPr>
        <p:txBody>
          <a:bodyPr/>
          <a:lstStyle/>
          <a:p>
            <a:r>
              <a:rPr lang="en-GB" dirty="0">
                <a:solidFill>
                  <a:schemeClr val="bg1"/>
                </a:solidFill>
                <a:latin typeface="Garamond" panose="02020404030301010803" pitchFamily="18" charset="0"/>
              </a:rPr>
              <a:t>Autonomous movement</a:t>
            </a:r>
            <a:endParaRPr lang="el-GR" dirty="0">
              <a:solidFill>
                <a:schemeClr val="bg1"/>
              </a:solidFill>
              <a:latin typeface="Garamond" panose="02020404030301010803" pitchFamily="18" charset="0"/>
            </a:endParaRPr>
          </a:p>
        </p:txBody>
      </p:sp>
      <p:grpSp>
        <p:nvGrpSpPr>
          <p:cNvPr id="18" name="Group 17">
            <a:extLst>
              <a:ext uri="{FF2B5EF4-FFF2-40B4-BE49-F238E27FC236}">
                <a16:creationId xmlns:a16="http://schemas.microsoft.com/office/drawing/2014/main" id="{CEBB7023-F7F8-4E63-8CCF-D48EAA9F5A67}"/>
              </a:ext>
            </a:extLst>
          </p:cNvPr>
          <p:cNvGrpSpPr/>
          <p:nvPr/>
        </p:nvGrpSpPr>
        <p:grpSpPr>
          <a:xfrm>
            <a:off x="-848078" y="-1691556"/>
            <a:ext cx="1087090" cy="4964124"/>
            <a:chOff x="9749417" y="1852759"/>
            <a:chExt cx="1087090" cy="4964124"/>
          </a:xfrm>
          <a:solidFill>
            <a:srgbClr val="2BC7C0"/>
          </a:solidFill>
        </p:grpSpPr>
        <p:grpSp>
          <p:nvGrpSpPr>
            <p:cNvPr id="19" name="Group 18">
              <a:extLst>
                <a:ext uri="{FF2B5EF4-FFF2-40B4-BE49-F238E27FC236}">
                  <a16:creationId xmlns:a16="http://schemas.microsoft.com/office/drawing/2014/main" id="{28F831A8-440A-47E5-8394-B858F7E7B5C2}"/>
                </a:ext>
              </a:extLst>
            </p:cNvPr>
            <p:cNvGrpSpPr/>
            <p:nvPr/>
          </p:nvGrpSpPr>
          <p:grpSpPr>
            <a:xfrm>
              <a:off x="9749417" y="1852759"/>
              <a:ext cx="691707" cy="4964124"/>
              <a:chOff x="9720283" y="1852759"/>
              <a:chExt cx="934846" cy="4964124"/>
            </a:xfrm>
            <a:grpFill/>
          </p:grpSpPr>
          <p:sp>
            <p:nvSpPr>
              <p:cNvPr id="21" name="Rectangle: Rounded Corners 20">
                <a:extLst>
                  <a:ext uri="{FF2B5EF4-FFF2-40B4-BE49-F238E27FC236}">
                    <a16:creationId xmlns:a16="http://schemas.microsoft.com/office/drawing/2014/main" id="{8B7E509C-F4AA-46B4-951F-6A97A725E00B}"/>
                  </a:ext>
                </a:extLst>
              </p:cNvPr>
              <p:cNvSpPr/>
              <p:nvPr/>
            </p:nvSpPr>
            <p:spPr>
              <a:xfrm rot="18494990">
                <a:off x="7463480" y="4109562"/>
                <a:ext cx="4964124" cy="450517"/>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Rectangle: Rounded Corners 21">
                <a:extLst>
                  <a:ext uri="{FF2B5EF4-FFF2-40B4-BE49-F238E27FC236}">
                    <a16:creationId xmlns:a16="http://schemas.microsoft.com/office/drawing/2014/main" id="{25D03B1D-A845-44C3-904E-0FA4E001561C}"/>
                  </a:ext>
                </a:extLst>
              </p:cNvPr>
              <p:cNvSpPr/>
              <p:nvPr/>
            </p:nvSpPr>
            <p:spPr>
              <a:xfrm rot="18494990">
                <a:off x="8286884" y="4324457"/>
                <a:ext cx="4285974" cy="450516"/>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20" name="Rectangle: Rounded Corners 19">
              <a:extLst>
                <a:ext uri="{FF2B5EF4-FFF2-40B4-BE49-F238E27FC236}">
                  <a16:creationId xmlns:a16="http://schemas.microsoft.com/office/drawing/2014/main" id="{8BFCA49E-9EAC-426A-B0F6-04940D222150}"/>
                </a:ext>
              </a:extLst>
            </p:cNvPr>
            <p:cNvSpPr/>
            <p:nvPr/>
          </p:nvSpPr>
          <p:spPr>
            <a:xfrm rot="18494990">
              <a:off x="8752538" y="4545033"/>
              <a:ext cx="3834594" cy="333344"/>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pic>
        <p:nvPicPr>
          <p:cNvPr id="5" name="Picture 4">
            <a:extLst>
              <a:ext uri="{FF2B5EF4-FFF2-40B4-BE49-F238E27FC236}">
                <a16:creationId xmlns:a16="http://schemas.microsoft.com/office/drawing/2014/main" id="{1F597851-36D0-4E63-9DC7-0F351B910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214" y="1389640"/>
            <a:ext cx="8182810" cy="5291191"/>
          </a:xfrm>
          <a:prstGeom prst="rect">
            <a:avLst/>
          </a:prstGeom>
        </p:spPr>
      </p:pic>
    </p:spTree>
    <p:extLst>
      <p:ext uri="{BB962C8B-B14F-4D97-AF65-F5344CB8AC3E}">
        <p14:creationId xmlns:p14="http://schemas.microsoft.com/office/powerpoint/2010/main" val="123183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3136"/>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2940E9DD-E6B5-4EDD-B33A-95D495FD11DA}"/>
              </a:ext>
            </a:extLst>
          </p:cNvPr>
          <p:cNvGrpSpPr/>
          <p:nvPr/>
        </p:nvGrpSpPr>
        <p:grpSpPr>
          <a:xfrm>
            <a:off x="10756384" y="2785165"/>
            <a:ext cx="1087090" cy="4964124"/>
            <a:chOff x="9749417" y="1852759"/>
            <a:chExt cx="1087090" cy="4964124"/>
          </a:xfrm>
          <a:solidFill>
            <a:srgbClr val="2BC7C0"/>
          </a:solidFill>
        </p:grpSpPr>
        <p:grpSp>
          <p:nvGrpSpPr>
            <p:cNvPr id="18" name="Group 17">
              <a:extLst>
                <a:ext uri="{FF2B5EF4-FFF2-40B4-BE49-F238E27FC236}">
                  <a16:creationId xmlns:a16="http://schemas.microsoft.com/office/drawing/2014/main" id="{C7A6FB84-12B7-49FB-94C5-CC2ED461C5A8}"/>
                </a:ext>
              </a:extLst>
            </p:cNvPr>
            <p:cNvGrpSpPr/>
            <p:nvPr/>
          </p:nvGrpSpPr>
          <p:grpSpPr>
            <a:xfrm>
              <a:off x="9749417" y="1852759"/>
              <a:ext cx="691707" cy="4964124"/>
              <a:chOff x="9720283" y="1852759"/>
              <a:chExt cx="934846" cy="4964124"/>
            </a:xfrm>
            <a:grpFill/>
          </p:grpSpPr>
          <p:sp>
            <p:nvSpPr>
              <p:cNvPr id="20" name="Rectangle: Rounded Corners 19">
                <a:extLst>
                  <a:ext uri="{FF2B5EF4-FFF2-40B4-BE49-F238E27FC236}">
                    <a16:creationId xmlns:a16="http://schemas.microsoft.com/office/drawing/2014/main" id="{1FA74318-8E7F-4938-8B64-0543D71C6E95}"/>
                  </a:ext>
                </a:extLst>
              </p:cNvPr>
              <p:cNvSpPr/>
              <p:nvPr/>
            </p:nvSpPr>
            <p:spPr>
              <a:xfrm rot="18494990">
                <a:off x="7463480" y="4109562"/>
                <a:ext cx="4964124" cy="450517"/>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Rectangle: Rounded Corners 20">
                <a:extLst>
                  <a:ext uri="{FF2B5EF4-FFF2-40B4-BE49-F238E27FC236}">
                    <a16:creationId xmlns:a16="http://schemas.microsoft.com/office/drawing/2014/main" id="{84AE6ABF-9390-4732-B006-1EFD3243467B}"/>
                  </a:ext>
                </a:extLst>
              </p:cNvPr>
              <p:cNvSpPr/>
              <p:nvPr/>
            </p:nvSpPr>
            <p:spPr>
              <a:xfrm rot="18494990">
                <a:off x="8286884" y="4324457"/>
                <a:ext cx="4285974" cy="450516"/>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9" name="Rectangle: Rounded Corners 18">
              <a:extLst>
                <a:ext uri="{FF2B5EF4-FFF2-40B4-BE49-F238E27FC236}">
                  <a16:creationId xmlns:a16="http://schemas.microsoft.com/office/drawing/2014/main" id="{52C291BA-ABCD-47F0-8E72-BF7F3A6AAF30}"/>
                </a:ext>
              </a:extLst>
            </p:cNvPr>
            <p:cNvSpPr/>
            <p:nvPr/>
          </p:nvSpPr>
          <p:spPr>
            <a:xfrm rot="18494990">
              <a:off x="8752538" y="4545033"/>
              <a:ext cx="3834594" cy="333344"/>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2" name="Title 1">
            <a:extLst>
              <a:ext uri="{FF2B5EF4-FFF2-40B4-BE49-F238E27FC236}">
                <a16:creationId xmlns:a16="http://schemas.microsoft.com/office/drawing/2014/main" id="{E6867287-C9A2-41B9-9EFF-1A557533896E}"/>
              </a:ext>
            </a:extLst>
          </p:cNvPr>
          <p:cNvSpPr>
            <a:spLocks noGrp="1"/>
          </p:cNvSpPr>
          <p:nvPr>
            <p:ph type="title"/>
          </p:nvPr>
        </p:nvSpPr>
        <p:spPr/>
        <p:txBody>
          <a:bodyPr/>
          <a:lstStyle/>
          <a:p>
            <a:r>
              <a:rPr lang="en-GB" dirty="0">
                <a:solidFill>
                  <a:schemeClr val="bg1"/>
                </a:solidFill>
                <a:latin typeface="Garamond" panose="02020404030301010803" pitchFamily="18" charset="0"/>
              </a:rPr>
              <a:t>Happening right now…</a:t>
            </a:r>
            <a:endParaRPr lang="el-GR" dirty="0">
              <a:solidFill>
                <a:schemeClr val="bg1"/>
              </a:solidFill>
              <a:latin typeface="Garamond" panose="02020404030301010803" pitchFamily="18" charset="0"/>
            </a:endParaRPr>
          </a:p>
        </p:txBody>
      </p:sp>
      <p:pic>
        <p:nvPicPr>
          <p:cNvPr id="4" name="Picture 3">
            <a:extLst>
              <a:ext uri="{FF2B5EF4-FFF2-40B4-BE49-F238E27FC236}">
                <a16:creationId xmlns:a16="http://schemas.microsoft.com/office/drawing/2014/main" id="{300876E4-C023-4F10-8816-DC2989B27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168" y="1922963"/>
            <a:ext cx="4812632" cy="3609474"/>
          </a:xfrm>
          <a:prstGeom prst="roundRect">
            <a:avLst>
              <a:gd name="adj" fmla="val 3316"/>
            </a:avLst>
          </a:prstGeom>
          <a:solidFill>
            <a:srgbClr val="FFFFFF">
              <a:shade val="85000"/>
            </a:srgbClr>
          </a:solidFill>
          <a:ln>
            <a:noFill/>
          </a:ln>
          <a:effectLst/>
        </p:spPr>
      </p:pic>
      <p:sp>
        <p:nvSpPr>
          <p:cNvPr id="5" name="TextBox 4">
            <a:extLst>
              <a:ext uri="{FF2B5EF4-FFF2-40B4-BE49-F238E27FC236}">
                <a16:creationId xmlns:a16="http://schemas.microsoft.com/office/drawing/2014/main" id="{7AEC80F7-82D3-4D2B-9636-78BDA132DBA5}"/>
              </a:ext>
            </a:extLst>
          </p:cNvPr>
          <p:cNvSpPr txBox="1"/>
          <p:nvPr/>
        </p:nvSpPr>
        <p:spPr>
          <a:xfrm>
            <a:off x="385010" y="1922963"/>
            <a:ext cx="5710989" cy="461665"/>
          </a:xfrm>
          <a:prstGeom prst="rect">
            <a:avLst/>
          </a:prstGeom>
          <a:noFill/>
        </p:spPr>
        <p:txBody>
          <a:bodyPr wrap="square" rtlCol="0">
            <a:spAutoFit/>
          </a:bodyPr>
          <a:lstStyle/>
          <a:p>
            <a:pPr algn="ctr"/>
            <a:r>
              <a:rPr lang="en-GB" sz="2400" dirty="0">
                <a:solidFill>
                  <a:schemeClr val="bg1"/>
                </a:solidFill>
                <a:latin typeface="Garamond" panose="02020404030301010803" pitchFamily="18" charset="0"/>
              </a:rPr>
              <a:t>Second milestone: free movement in space	 </a:t>
            </a:r>
            <a:endParaRPr lang="el-GR" sz="2400" dirty="0">
              <a:solidFill>
                <a:schemeClr val="bg1"/>
              </a:solidFill>
              <a:latin typeface="Garamond" panose="02020404030301010803" pitchFamily="18" charset="0"/>
            </a:endParaRPr>
          </a:p>
        </p:txBody>
      </p:sp>
      <p:sp>
        <p:nvSpPr>
          <p:cNvPr id="7" name="Arrow: Down 6">
            <a:extLst>
              <a:ext uri="{FF2B5EF4-FFF2-40B4-BE49-F238E27FC236}">
                <a16:creationId xmlns:a16="http://schemas.microsoft.com/office/drawing/2014/main" id="{3441BA93-47F3-45A0-9F34-0F72BC5DE3F7}"/>
              </a:ext>
            </a:extLst>
          </p:cNvPr>
          <p:cNvSpPr/>
          <p:nvPr/>
        </p:nvSpPr>
        <p:spPr>
          <a:xfrm>
            <a:off x="2759240" y="2618943"/>
            <a:ext cx="737937" cy="461665"/>
          </a:xfrm>
          <a:prstGeom prst="downArrow">
            <a:avLst/>
          </a:prstGeom>
          <a:solidFill>
            <a:srgbClr val="2BC7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latin typeface="Garamond" panose="02020404030301010803" pitchFamily="18" charset="0"/>
            </a:endParaRPr>
          </a:p>
        </p:txBody>
      </p:sp>
      <p:sp>
        <p:nvSpPr>
          <p:cNvPr id="8" name="TextBox 7">
            <a:extLst>
              <a:ext uri="{FF2B5EF4-FFF2-40B4-BE49-F238E27FC236}">
                <a16:creationId xmlns:a16="http://schemas.microsoft.com/office/drawing/2014/main" id="{EB2D452E-8F23-45A2-A85F-9349EE92EF4E}"/>
              </a:ext>
            </a:extLst>
          </p:cNvPr>
          <p:cNvSpPr txBox="1"/>
          <p:nvPr/>
        </p:nvSpPr>
        <p:spPr>
          <a:xfrm>
            <a:off x="385010" y="3450701"/>
            <a:ext cx="5490413" cy="646331"/>
          </a:xfrm>
          <a:prstGeom prst="rect">
            <a:avLst/>
          </a:prstGeom>
          <a:noFill/>
        </p:spPr>
        <p:txBody>
          <a:bodyPr wrap="square" rtlCol="0">
            <a:spAutoFit/>
          </a:bodyPr>
          <a:lstStyle/>
          <a:p>
            <a:pPr algn="ctr"/>
            <a:r>
              <a:rPr lang="en-GB" dirty="0">
                <a:solidFill>
                  <a:schemeClr val="bg1"/>
                </a:solidFill>
                <a:latin typeface="Garamond" panose="02020404030301010803" pitchFamily="18" charset="0"/>
              </a:rPr>
              <a:t>Unlocks potential of exploiting these functions for every other movement</a:t>
            </a:r>
            <a:endParaRPr lang="el-GR" dirty="0">
              <a:solidFill>
                <a:schemeClr val="bg1"/>
              </a:solidFill>
              <a:latin typeface="Garamond" panose="02020404030301010803" pitchFamily="18" charset="0"/>
            </a:endParaRPr>
          </a:p>
        </p:txBody>
      </p:sp>
      <p:sp>
        <p:nvSpPr>
          <p:cNvPr id="10" name="TextBox 9">
            <a:extLst>
              <a:ext uri="{FF2B5EF4-FFF2-40B4-BE49-F238E27FC236}">
                <a16:creationId xmlns:a16="http://schemas.microsoft.com/office/drawing/2014/main" id="{B350C5C7-90A2-4DD0-93F0-50248143C460}"/>
              </a:ext>
            </a:extLst>
          </p:cNvPr>
          <p:cNvSpPr txBox="1"/>
          <p:nvPr/>
        </p:nvSpPr>
        <p:spPr>
          <a:xfrm>
            <a:off x="495297" y="5298883"/>
            <a:ext cx="5490413" cy="369332"/>
          </a:xfrm>
          <a:prstGeom prst="rect">
            <a:avLst/>
          </a:prstGeom>
          <a:noFill/>
        </p:spPr>
        <p:txBody>
          <a:bodyPr wrap="square" rtlCol="0">
            <a:spAutoFit/>
          </a:bodyPr>
          <a:lstStyle/>
          <a:p>
            <a:pPr algn="ctr"/>
            <a:r>
              <a:rPr lang="en-GB" dirty="0">
                <a:solidFill>
                  <a:schemeClr val="bg1"/>
                </a:solidFill>
                <a:latin typeface="Garamond" panose="02020404030301010803" pitchFamily="18" charset="0"/>
              </a:rPr>
              <a:t>Allows us to work on automatic parallel parking </a:t>
            </a:r>
            <a:endParaRPr lang="el-GR" dirty="0">
              <a:solidFill>
                <a:schemeClr val="bg1"/>
              </a:solidFill>
              <a:latin typeface="Garamond" panose="02020404030301010803" pitchFamily="18" charset="0"/>
            </a:endParaRPr>
          </a:p>
        </p:txBody>
      </p:sp>
      <p:sp>
        <p:nvSpPr>
          <p:cNvPr id="16" name="Arrow: Down 15">
            <a:extLst>
              <a:ext uri="{FF2B5EF4-FFF2-40B4-BE49-F238E27FC236}">
                <a16:creationId xmlns:a16="http://schemas.microsoft.com/office/drawing/2014/main" id="{8A7A018F-41A4-448F-A420-F1E6BC29B07D}"/>
              </a:ext>
            </a:extLst>
          </p:cNvPr>
          <p:cNvSpPr/>
          <p:nvPr/>
        </p:nvSpPr>
        <p:spPr>
          <a:xfrm>
            <a:off x="2759240" y="4467125"/>
            <a:ext cx="737937" cy="461665"/>
          </a:xfrm>
          <a:prstGeom prst="downArrow">
            <a:avLst/>
          </a:prstGeom>
          <a:solidFill>
            <a:srgbClr val="2BC7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latin typeface="Garamond" panose="02020404030301010803" pitchFamily="18" charset="0"/>
            </a:endParaRPr>
          </a:p>
        </p:txBody>
      </p:sp>
      <p:grpSp>
        <p:nvGrpSpPr>
          <p:cNvPr id="22" name="Group 21">
            <a:extLst>
              <a:ext uri="{FF2B5EF4-FFF2-40B4-BE49-F238E27FC236}">
                <a16:creationId xmlns:a16="http://schemas.microsoft.com/office/drawing/2014/main" id="{B57DC785-7CCA-4AE4-9A27-059A0F19ABF4}"/>
              </a:ext>
            </a:extLst>
          </p:cNvPr>
          <p:cNvGrpSpPr/>
          <p:nvPr/>
        </p:nvGrpSpPr>
        <p:grpSpPr>
          <a:xfrm>
            <a:off x="-848078" y="-1691556"/>
            <a:ext cx="1087090" cy="4964124"/>
            <a:chOff x="9749417" y="1852759"/>
            <a:chExt cx="1087090" cy="4964124"/>
          </a:xfrm>
          <a:solidFill>
            <a:srgbClr val="2BC7C0"/>
          </a:solidFill>
        </p:grpSpPr>
        <p:grpSp>
          <p:nvGrpSpPr>
            <p:cNvPr id="23" name="Group 22">
              <a:extLst>
                <a:ext uri="{FF2B5EF4-FFF2-40B4-BE49-F238E27FC236}">
                  <a16:creationId xmlns:a16="http://schemas.microsoft.com/office/drawing/2014/main" id="{547326C1-6E34-40C2-86C4-35843BF1303B}"/>
                </a:ext>
              </a:extLst>
            </p:cNvPr>
            <p:cNvGrpSpPr/>
            <p:nvPr/>
          </p:nvGrpSpPr>
          <p:grpSpPr>
            <a:xfrm>
              <a:off x="9749417" y="1852759"/>
              <a:ext cx="691707" cy="4964124"/>
              <a:chOff x="9720283" y="1852759"/>
              <a:chExt cx="934846" cy="4964124"/>
            </a:xfrm>
            <a:grpFill/>
          </p:grpSpPr>
          <p:sp>
            <p:nvSpPr>
              <p:cNvPr id="25" name="Rectangle: Rounded Corners 24">
                <a:extLst>
                  <a:ext uri="{FF2B5EF4-FFF2-40B4-BE49-F238E27FC236}">
                    <a16:creationId xmlns:a16="http://schemas.microsoft.com/office/drawing/2014/main" id="{BAA80E4B-DCFA-43A0-A827-76554B6392DE}"/>
                  </a:ext>
                </a:extLst>
              </p:cNvPr>
              <p:cNvSpPr/>
              <p:nvPr/>
            </p:nvSpPr>
            <p:spPr>
              <a:xfrm rot="18494990">
                <a:off x="7463480" y="4109562"/>
                <a:ext cx="4964124" cy="450517"/>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Rectangle: Rounded Corners 25">
                <a:extLst>
                  <a:ext uri="{FF2B5EF4-FFF2-40B4-BE49-F238E27FC236}">
                    <a16:creationId xmlns:a16="http://schemas.microsoft.com/office/drawing/2014/main" id="{32275432-8971-40B2-BC55-E49B518B43B5}"/>
                  </a:ext>
                </a:extLst>
              </p:cNvPr>
              <p:cNvSpPr/>
              <p:nvPr/>
            </p:nvSpPr>
            <p:spPr>
              <a:xfrm rot="18494990">
                <a:off x="8286884" y="4324457"/>
                <a:ext cx="4285974" cy="450516"/>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24" name="Rectangle: Rounded Corners 23">
              <a:extLst>
                <a:ext uri="{FF2B5EF4-FFF2-40B4-BE49-F238E27FC236}">
                  <a16:creationId xmlns:a16="http://schemas.microsoft.com/office/drawing/2014/main" id="{3796203E-BBE0-400B-9E6F-420CF1BCE4E4}"/>
                </a:ext>
              </a:extLst>
            </p:cNvPr>
            <p:cNvSpPr/>
            <p:nvPr/>
          </p:nvSpPr>
          <p:spPr>
            <a:xfrm rot="18494990">
              <a:off x="8752538" y="4545033"/>
              <a:ext cx="3834594" cy="333344"/>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Tree>
    <p:extLst>
      <p:ext uri="{BB962C8B-B14F-4D97-AF65-F5344CB8AC3E}">
        <p14:creationId xmlns:p14="http://schemas.microsoft.com/office/powerpoint/2010/main" val="4130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animBg="1"/>
      <p:bldP spid="8" grpId="0"/>
      <p:bldP spid="10"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31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6447-ABE3-4EA6-A50E-31769085CA7B}"/>
              </a:ext>
            </a:extLst>
          </p:cNvPr>
          <p:cNvSpPr>
            <a:spLocks noGrp="1"/>
          </p:cNvSpPr>
          <p:nvPr>
            <p:ph type="title"/>
          </p:nvPr>
        </p:nvSpPr>
        <p:spPr>
          <a:xfrm>
            <a:off x="838200" y="2766218"/>
            <a:ext cx="10515600" cy="1325563"/>
          </a:xfrm>
        </p:spPr>
        <p:txBody>
          <a:bodyPr/>
          <a:lstStyle/>
          <a:p>
            <a:pPr algn="ctr"/>
            <a:r>
              <a:rPr lang="en-US" dirty="0">
                <a:solidFill>
                  <a:schemeClr val="bg1"/>
                </a:solidFill>
                <a:latin typeface="Garamond" panose="02020404030301010803" pitchFamily="18" charset="0"/>
              </a:rPr>
              <a:t>Thank you</a:t>
            </a:r>
            <a:r>
              <a:rPr lang="el-GR" dirty="0">
                <a:solidFill>
                  <a:schemeClr val="bg1"/>
                </a:solidFill>
                <a:latin typeface="Garamond" panose="02020404030301010803" pitchFamily="18" charset="0"/>
              </a:rPr>
              <a:t> </a:t>
            </a:r>
            <a:r>
              <a:rPr lang="en-US" dirty="0">
                <a:solidFill>
                  <a:schemeClr val="bg1"/>
                </a:solidFill>
                <a:latin typeface="Garamond" panose="02020404030301010803" pitchFamily="18" charset="0"/>
              </a:rPr>
              <a:t>for your attention</a:t>
            </a:r>
            <a:br>
              <a:rPr lang="en-US" dirty="0">
                <a:solidFill>
                  <a:schemeClr val="bg1"/>
                </a:solidFill>
                <a:latin typeface="Garamond" panose="02020404030301010803" pitchFamily="18" charset="0"/>
              </a:rPr>
            </a:br>
            <a:r>
              <a:rPr lang="en-US" dirty="0">
                <a:solidFill>
                  <a:schemeClr val="bg1"/>
                </a:solidFill>
                <a:latin typeface="Garamond" panose="02020404030301010803" pitchFamily="18" charset="0"/>
              </a:rPr>
              <a:t>Good luck to all of you!</a:t>
            </a:r>
          </a:p>
        </p:txBody>
      </p:sp>
      <p:grpSp>
        <p:nvGrpSpPr>
          <p:cNvPr id="8" name="Group 7">
            <a:extLst>
              <a:ext uri="{FF2B5EF4-FFF2-40B4-BE49-F238E27FC236}">
                <a16:creationId xmlns:a16="http://schemas.microsoft.com/office/drawing/2014/main" id="{B887953E-5C57-448E-8B18-4CEDD7CF83A5}"/>
              </a:ext>
            </a:extLst>
          </p:cNvPr>
          <p:cNvGrpSpPr/>
          <p:nvPr/>
        </p:nvGrpSpPr>
        <p:grpSpPr>
          <a:xfrm>
            <a:off x="10756384" y="2785165"/>
            <a:ext cx="1087090" cy="4964124"/>
            <a:chOff x="9749417" y="1852759"/>
            <a:chExt cx="1087090" cy="4964124"/>
          </a:xfrm>
          <a:solidFill>
            <a:srgbClr val="2BC7C0"/>
          </a:solidFill>
        </p:grpSpPr>
        <p:grpSp>
          <p:nvGrpSpPr>
            <p:cNvPr id="9" name="Group 8">
              <a:extLst>
                <a:ext uri="{FF2B5EF4-FFF2-40B4-BE49-F238E27FC236}">
                  <a16:creationId xmlns:a16="http://schemas.microsoft.com/office/drawing/2014/main" id="{E60A5829-17F0-4D33-8E5C-0AB257226BEC}"/>
                </a:ext>
              </a:extLst>
            </p:cNvPr>
            <p:cNvGrpSpPr/>
            <p:nvPr/>
          </p:nvGrpSpPr>
          <p:grpSpPr>
            <a:xfrm>
              <a:off x="9749417" y="1852759"/>
              <a:ext cx="691707" cy="4964124"/>
              <a:chOff x="9720283" y="1852759"/>
              <a:chExt cx="934846" cy="4964124"/>
            </a:xfrm>
            <a:grpFill/>
          </p:grpSpPr>
          <p:sp>
            <p:nvSpPr>
              <p:cNvPr id="11" name="Rectangle: Rounded Corners 10">
                <a:extLst>
                  <a:ext uri="{FF2B5EF4-FFF2-40B4-BE49-F238E27FC236}">
                    <a16:creationId xmlns:a16="http://schemas.microsoft.com/office/drawing/2014/main" id="{EBC764D8-3986-4350-8940-CCBCC3AE1EEF}"/>
                  </a:ext>
                </a:extLst>
              </p:cNvPr>
              <p:cNvSpPr/>
              <p:nvPr/>
            </p:nvSpPr>
            <p:spPr>
              <a:xfrm rot="18494990">
                <a:off x="7463480" y="4109562"/>
                <a:ext cx="4964124" cy="450517"/>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Rectangle: Rounded Corners 11">
                <a:extLst>
                  <a:ext uri="{FF2B5EF4-FFF2-40B4-BE49-F238E27FC236}">
                    <a16:creationId xmlns:a16="http://schemas.microsoft.com/office/drawing/2014/main" id="{DCD307F9-4511-4AF2-AE72-2F381BFDDD97}"/>
                  </a:ext>
                </a:extLst>
              </p:cNvPr>
              <p:cNvSpPr/>
              <p:nvPr/>
            </p:nvSpPr>
            <p:spPr>
              <a:xfrm rot="18494990">
                <a:off x="8286884" y="4324457"/>
                <a:ext cx="4285974" cy="450516"/>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0" name="Rectangle: Rounded Corners 9">
              <a:extLst>
                <a:ext uri="{FF2B5EF4-FFF2-40B4-BE49-F238E27FC236}">
                  <a16:creationId xmlns:a16="http://schemas.microsoft.com/office/drawing/2014/main" id="{C4F4DC58-F7A4-4432-A2C0-FAC4B515F211}"/>
                </a:ext>
              </a:extLst>
            </p:cNvPr>
            <p:cNvSpPr/>
            <p:nvPr/>
          </p:nvSpPr>
          <p:spPr>
            <a:xfrm rot="18494990">
              <a:off x="8752538" y="4545033"/>
              <a:ext cx="3834594" cy="333344"/>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3" name="Group 12">
            <a:extLst>
              <a:ext uri="{FF2B5EF4-FFF2-40B4-BE49-F238E27FC236}">
                <a16:creationId xmlns:a16="http://schemas.microsoft.com/office/drawing/2014/main" id="{16F8E4FC-4E7A-4452-AEF7-73D1AA9AA904}"/>
              </a:ext>
            </a:extLst>
          </p:cNvPr>
          <p:cNvGrpSpPr/>
          <p:nvPr/>
        </p:nvGrpSpPr>
        <p:grpSpPr>
          <a:xfrm>
            <a:off x="-848078" y="-1691556"/>
            <a:ext cx="1087090" cy="4964124"/>
            <a:chOff x="9749417" y="1852759"/>
            <a:chExt cx="1087090" cy="4964124"/>
          </a:xfrm>
          <a:solidFill>
            <a:srgbClr val="2BC7C0"/>
          </a:solidFill>
        </p:grpSpPr>
        <p:grpSp>
          <p:nvGrpSpPr>
            <p:cNvPr id="14" name="Group 13">
              <a:extLst>
                <a:ext uri="{FF2B5EF4-FFF2-40B4-BE49-F238E27FC236}">
                  <a16:creationId xmlns:a16="http://schemas.microsoft.com/office/drawing/2014/main" id="{D057BC76-9E05-4DE1-B9A9-88387AA75031}"/>
                </a:ext>
              </a:extLst>
            </p:cNvPr>
            <p:cNvGrpSpPr/>
            <p:nvPr/>
          </p:nvGrpSpPr>
          <p:grpSpPr>
            <a:xfrm>
              <a:off x="9749417" y="1852759"/>
              <a:ext cx="691707" cy="4964124"/>
              <a:chOff x="9720283" y="1852759"/>
              <a:chExt cx="934846" cy="4964124"/>
            </a:xfrm>
            <a:grpFill/>
          </p:grpSpPr>
          <p:sp>
            <p:nvSpPr>
              <p:cNvPr id="16" name="Rectangle: Rounded Corners 15">
                <a:extLst>
                  <a:ext uri="{FF2B5EF4-FFF2-40B4-BE49-F238E27FC236}">
                    <a16:creationId xmlns:a16="http://schemas.microsoft.com/office/drawing/2014/main" id="{7EFE7EE8-9A11-4B8E-943F-746A4A2FDF69}"/>
                  </a:ext>
                </a:extLst>
              </p:cNvPr>
              <p:cNvSpPr/>
              <p:nvPr/>
            </p:nvSpPr>
            <p:spPr>
              <a:xfrm rot="18494990">
                <a:off x="7463480" y="4109562"/>
                <a:ext cx="4964124" cy="450517"/>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Rectangle: Rounded Corners 16">
                <a:extLst>
                  <a:ext uri="{FF2B5EF4-FFF2-40B4-BE49-F238E27FC236}">
                    <a16:creationId xmlns:a16="http://schemas.microsoft.com/office/drawing/2014/main" id="{2C71DA5B-7ADC-47EB-A3A9-2BEEA7D0F4DB}"/>
                  </a:ext>
                </a:extLst>
              </p:cNvPr>
              <p:cNvSpPr/>
              <p:nvPr/>
            </p:nvSpPr>
            <p:spPr>
              <a:xfrm rot="18494990">
                <a:off x="8286884" y="4324457"/>
                <a:ext cx="4285974" cy="450516"/>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5" name="Rectangle: Rounded Corners 14">
              <a:extLst>
                <a:ext uri="{FF2B5EF4-FFF2-40B4-BE49-F238E27FC236}">
                  <a16:creationId xmlns:a16="http://schemas.microsoft.com/office/drawing/2014/main" id="{187D705E-982A-4C89-9A9B-E5A3AFDDE27C}"/>
                </a:ext>
              </a:extLst>
            </p:cNvPr>
            <p:cNvSpPr/>
            <p:nvPr/>
          </p:nvSpPr>
          <p:spPr>
            <a:xfrm rot="18494990">
              <a:off x="8752538" y="4545033"/>
              <a:ext cx="3834594" cy="333344"/>
            </a:xfrm>
            <a:prstGeom prst="roundRect">
              <a:avLst>
                <a:gd name="adj" fmla="val 50000"/>
              </a:avLst>
            </a:prstGeom>
            <a:grpFill/>
            <a:ln>
              <a:solidFill>
                <a:srgbClr val="263136">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Tree>
    <p:extLst>
      <p:ext uri="{BB962C8B-B14F-4D97-AF65-F5344CB8AC3E}">
        <p14:creationId xmlns:p14="http://schemas.microsoft.com/office/powerpoint/2010/main" val="2508607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697</TotalTime>
  <Words>232</Words>
  <Application>Microsoft Office PowerPoint</Application>
  <PresentationFormat>Widescreen</PresentationFormat>
  <Paragraphs>76</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Garamond</vt:lpstr>
      <vt:lpstr>Wingdings</vt:lpstr>
      <vt:lpstr>Office Theme</vt:lpstr>
      <vt:lpstr>Autonomous Car</vt:lpstr>
      <vt:lpstr>The project</vt:lpstr>
      <vt:lpstr>The technology(main unit)</vt:lpstr>
      <vt:lpstr>The robot</vt:lpstr>
      <vt:lpstr>Programming environment</vt:lpstr>
      <vt:lpstr>Software</vt:lpstr>
      <vt:lpstr>Autonomous movement</vt:lpstr>
      <vt:lpstr>Happening right now…</vt:lpstr>
      <vt:lpstr>Thank you for your attention Good luck to all of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car</dc:title>
  <dc:creator>Thodoris</dc:creator>
  <cp:lastModifiedBy>Jarvis</cp:lastModifiedBy>
  <cp:revision>55</cp:revision>
  <dcterms:created xsi:type="dcterms:W3CDTF">2017-12-06T14:55:34Z</dcterms:created>
  <dcterms:modified xsi:type="dcterms:W3CDTF">2017-12-08T18:19:38Z</dcterms:modified>
</cp:coreProperties>
</file>