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D164BF-7B5C-47EB-9929-1EA93DA95489}">
  <a:tblStyle styleId="{C0D164BF-7B5C-47EB-9929-1EA93DA954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8d7dccfc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8d7dccfc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8d7dccfc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8d7dccfc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8df5d5a1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8df5d5a1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8df5d5a1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8df5d5a1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9b8b2858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9b8b2858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9b8b2858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9b8b2858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hyperlink" Target="https://atlas.cern/discover/detecto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9.png"/><Relationship Id="rId8" Type="http://schemas.openxmlformats.org/officeDocument/2006/relationships/hyperlink" Target="https://github.com/gdialektakis/Deep-autoencoders-for-ATLAS-data-compress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Data Compression with Deep Autoencoders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25"/>
            <a:ext cx="8123100" cy="9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l" sz="2240"/>
              <a:t>George Dialektakis</a:t>
            </a:r>
            <a:endParaRPr sz="22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22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el" sz="2240"/>
              <a:t>Evaluation exercise for Google Summer of Code / ATLAS autoencoders</a:t>
            </a:r>
            <a:endParaRPr sz="22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2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rgbClr val="434343"/>
                </a:solidFill>
              </a:rPr>
              <a:t>Motivation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936350"/>
            <a:ext cx="4685700" cy="3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l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At CERN’s Large Hadron Collider (LHC), proton collisions are performed to examine the fundamental particles and their interactions. 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l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 ATLAS detector is a general purpose detector at the LHC, used to detect and record the outcome of these collisions.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l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Every second, ATLAS is handling 1.7 billions events or collisions, which occupy huge volume of storage, restricting the amount of information that can be recorded from the events.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l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Τhe ATLAS experiment uses trigger systems to filter out irrelevant information by picking and sending only interesting events to the data storage system.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l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 reduction of the event size can allow for explorations that were not previously possible due to the limited storage.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5175" y="1082450"/>
            <a:ext cx="3841798" cy="268750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5634975" y="3813775"/>
            <a:ext cx="284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The ATLAS Detector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42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rgbClr val="434343"/>
                </a:solidFill>
              </a:rPr>
              <a:t>Data Compression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059550"/>
            <a:ext cx="8645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This project aims to investigate the use of autoencoders (AEs) to compress event-level data generated by the HEP detector. 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rPr lang="el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 specific, an AE is used to compress the “four-momentum” of jet particles from 4 to 3 variables.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6766" r="2899" t="0"/>
          <a:stretch/>
        </p:blipFill>
        <p:spPr>
          <a:xfrm>
            <a:off x="4303275" y="1897675"/>
            <a:ext cx="4778299" cy="26120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5172763" y="4244800"/>
            <a:ext cx="28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 common Autoencoder Network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11700" y="3392075"/>
            <a:ext cx="449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 goal is to learn the distribution of the </a:t>
            </a:r>
            <a:r>
              <a:rPr lang="el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“four-momentum” of jet particles</a:t>
            </a:r>
            <a:r>
              <a:rPr lang="el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by projecting them to a 3-dimensional space and then reprojecting it back to 4.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11700" y="2110050"/>
            <a:ext cx="4208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l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 AE is a neural network that tries to implement an approximation of the identity function.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It consists of an Encoder, a latent space, and a Decoder.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11700" y="4130975"/>
            <a:ext cx="420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 latent space can then be used as a compressed representation of the input.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35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rgbClr val="434343"/>
                </a:solidFill>
              </a:rPr>
              <a:t>Data preparation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999150"/>
            <a:ext cx="85206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First we apply some data preprocessing on the initial given dataset which has the following format: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888" y="1333100"/>
            <a:ext cx="5736326" cy="3994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324588" y="1811925"/>
            <a:ext cx="675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 specific, we filter out the unnecessary information in 2 steps: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l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Remove event ID, process ID, event weight, MET, METphi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l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We keep only the jet (j) particles, and discard the rest as shown in the image on the right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975" y="1611888"/>
            <a:ext cx="1738875" cy="13262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311700" y="2550825"/>
            <a:ext cx="6451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l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hen, we normalize the by removing the mean and scaling to unit variance as follows: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3800" y="2907450"/>
            <a:ext cx="899675" cy="3994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2668400" y="2907450"/>
            <a:ext cx="486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where </a:t>
            </a:r>
            <a:r>
              <a:rPr i="1" lang="el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x </a:t>
            </a:r>
            <a:r>
              <a:rPr lang="el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is the 4-dimensional data containing the parameters </a:t>
            </a:r>
            <a:r>
              <a:rPr i="1" lang="el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E, pt, eta, phi</a:t>
            </a:r>
            <a:endParaRPr i="1"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3550" y="3645750"/>
            <a:ext cx="2084050" cy="138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13974" y="3641911"/>
            <a:ext cx="2084050" cy="1401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85400" y="3642128"/>
            <a:ext cx="2084050" cy="1396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69149" y="3641900"/>
            <a:ext cx="2124713" cy="14019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3390050" y="3261450"/>
            <a:ext cx="2023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Distribution of our data</a:t>
            </a:r>
            <a:endParaRPr b="1"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350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rgbClr val="434343"/>
                </a:solidFill>
              </a:rPr>
              <a:t>Experiments - Setup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267875" y="1123225"/>
            <a:ext cx="4407900" cy="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l" sz="121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We considered two AE variants with </a:t>
            </a:r>
            <a:r>
              <a:rPr lang="el" sz="121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7 fully-connected layers</a:t>
            </a:r>
            <a:r>
              <a:rPr lang="el" sz="121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21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5435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210"/>
              <a:buFont typeface="Roboto"/>
              <a:buChar char="●"/>
            </a:pPr>
            <a:r>
              <a:rPr lang="el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200-200-20-3-20-200-200</a:t>
            </a:r>
            <a:r>
              <a:rPr lang="el" sz="121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neurons</a:t>
            </a:r>
            <a:endParaRPr sz="121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543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10"/>
              <a:buFont typeface="Roboto"/>
              <a:buChar char="●"/>
            </a:pPr>
            <a:r>
              <a:rPr lang="el" sz="121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100, 50, 10, 3, 10, 50, 100 neurons</a:t>
            </a:r>
            <a:endParaRPr sz="121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21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311700" y="2097313"/>
            <a:ext cx="402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And two different activation functions after each layer: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l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Tanh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l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LeakyRelu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311700" y="2933388"/>
            <a:ext cx="412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We split the data into train (80%) and test (20%) set.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-306850" y="2177225"/>
            <a:ext cx="8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311700" y="3497050"/>
            <a:ext cx="8148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We train the AE using the Mean squared error (MSE) as the optimization loss function, as we want the decompressed 4D data should be same as the input data: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7775" y="4097125"/>
            <a:ext cx="2074100" cy="53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5344800" y="1123225"/>
            <a:ext cx="379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Hardware for computation: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l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Intel Core i5 4690 @ 3.50GHz, 8 cores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l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16 GB RAM DDR3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5344800" y="2748450"/>
            <a:ext cx="3148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Data size: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l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Train : 16292 samples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l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Test: 4073 samples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350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rgbClr val="434343"/>
                </a:solidFill>
              </a:rPr>
              <a:t>Experiments - Results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260400" y="1147100"/>
            <a:ext cx="4311600" cy="14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 total, 4 models applied: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l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Big AE: </a:t>
            </a:r>
            <a:r>
              <a:rPr lang="el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200-200-20-3-20-200-200, with tanh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l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Big AE: 200-200-20-3-20-200-200, with LeakyRelu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l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Small AE: </a:t>
            </a:r>
            <a:r>
              <a:rPr lang="el" sz="121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100-50-10-3-10-50-100</a:t>
            </a:r>
            <a:r>
              <a:rPr lang="el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, with tanh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l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Small AE: </a:t>
            </a:r>
            <a:r>
              <a:rPr lang="el" sz="121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100-50-10-3-10-50-100</a:t>
            </a:r>
            <a:r>
              <a:rPr lang="el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, with LeakyRelu</a:t>
            </a:r>
            <a:endParaRPr sz="1200">
              <a:solidFill>
                <a:srgbClr val="434343"/>
              </a:solidFill>
            </a:endParaRPr>
          </a:p>
        </p:txBody>
      </p:sp>
      <p:graphicFrame>
        <p:nvGraphicFramePr>
          <p:cNvPr id="116" name="Google Shape;116;p18"/>
          <p:cNvGraphicFramePr/>
          <p:nvPr/>
        </p:nvGraphicFramePr>
        <p:xfrm>
          <a:off x="4416338" y="14783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{C0D164BF-7B5C-47EB-9929-1EA93DA95489}</a:tableStyleId>
              </a:tblPr>
              <a:tblGrid>
                <a:gridCol w="1647625"/>
                <a:gridCol w="1098600"/>
                <a:gridCol w="1722250"/>
              </a:tblGrid>
              <a:tr h="270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 sz="13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</a:t>
                      </a:r>
                      <a:endParaRPr b="1" sz="13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0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 sz="13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MSE</a:t>
                      </a:r>
                      <a:endParaRPr b="1" sz="13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0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 sz="13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Execution Time (s)</a:t>
                      </a:r>
                      <a:endParaRPr b="1" sz="13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0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88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 sz="12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Big AE - Tanh</a:t>
                      </a:r>
                      <a:endParaRPr b="1" sz="12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0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2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0.000081</a:t>
                      </a:r>
                      <a:endParaRPr sz="12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0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2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87.75</a:t>
                      </a:r>
                      <a:endParaRPr sz="12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0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88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 sz="12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Big AE - LeakyRelu</a:t>
                      </a:r>
                      <a:endParaRPr b="1" sz="12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0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2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0.000040</a:t>
                      </a:r>
                      <a:endParaRPr sz="12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0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2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98.98</a:t>
                      </a:r>
                      <a:endParaRPr sz="12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0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88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 sz="12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Small </a:t>
                      </a:r>
                      <a:r>
                        <a:rPr b="1" lang="el" sz="12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AE - Tanh</a:t>
                      </a:r>
                      <a:endParaRPr b="1" sz="12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0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2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0.000084</a:t>
                      </a:r>
                      <a:endParaRPr sz="12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0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2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73.80</a:t>
                      </a:r>
                      <a:endParaRPr sz="12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0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9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 sz="12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Small </a:t>
                      </a:r>
                      <a:r>
                        <a:rPr b="1" lang="el" sz="12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AE - LeakyRelu</a:t>
                      </a:r>
                      <a:endParaRPr b="1" sz="12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0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2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0.000064</a:t>
                      </a:r>
                      <a:endParaRPr sz="12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0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2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81.94</a:t>
                      </a:r>
                      <a:endParaRPr sz="12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0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17" name="Google Shape;117;p18"/>
          <p:cNvSpPr txBox="1"/>
          <p:nvPr/>
        </p:nvSpPr>
        <p:spPr>
          <a:xfrm>
            <a:off x="370150" y="2404300"/>
            <a:ext cx="3692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-"/>
            </a:pPr>
            <a:r>
              <a:rPr lang="el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Train over 100 epochs. 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-"/>
            </a:pPr>
            <a:r>
              <a:rPr lang="el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Learning rate with the steepest gradient.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5695375" y="1034963"/>
            <a:ext cx="1910400" cy="384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Evaluation on test set</a:t>
            </a:r>
            <a:endParaRPr b="1"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518725" y="3331575"/>
            <a:ext cx="739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300">
                <a:latin typeface="Roboto"/>
                <a:ea typeface="Roboto"/>
                <a:cs typeface="Roboto"/>
                <a:sym typeface="Roboto"/>
              </a:rPr>
              <a:t>Observations</a:t>
            </a:r>
            <a:r>
              <a:rPr lang="el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518725" y="3777250"/>
            <a:ext cx="62322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l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 autoencoders that use the LeakyRelu achieve lower reconstruction error.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l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However, their training is more time consuming than those applying the tanh.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l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We observe that the big models, with the most neurons, perform the best in terms of MSE, but they require more training time.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350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rgbClr val="434343"/>
                </a:solidFill>
              </a:rPr>
              <a:t>Experiments - Results</a:t>
            </a:r>
            <a:endParaRPr b="1">
              <a:solidFill>
                <a:srgbClr val="434343"/>
              </a:solidFill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0" l="2351" r="7550" t="10833"/>
          <a:stretch/>
        </p:blipFill>
        <p:spPr>
          <a:xfrm>
            <a:off x="311700" y="1824099"/>
            <a:ext cx="2436200" cy="153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 rotWithShape="1">
          <a:blip r:embed="rId4">
            <a:alphaModFix/>
          </a:blip>
          <a:srcRect b="0" l="2339" r="8358" t="11863"/>
          <a:stretch/>
        </p:blipFill>
        <p:spPr>
          <a:xfrm>
            <a:off x="2955525" y="1844126"/>
            <a:ext cx="2442950" cy="153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 rotWithShape="1">
          <a:blip r:embed="rId5">
            <a:alphaModFix/>
          </a:blip>
          <a:srcRect b="0" l="2265" r="8201" t="10833"/>
          <a:stretch/>
        </p:blipFill>
        <p:spPr>
          <a:xfrm>
            <a:off x="311700" y="3374850"/>
            <a:ext cx="2421000" cy="153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 rotWithShape="1">
          <a:blip r:embed="rId6">
            <a:alphaModFix/>
          </a:blip>
          <a:srcRect b="0" l="0" r="7578" t="11284"/>
          <a:stretch/>
        </p:blipFill>
        <p:spPr>
          <a:xfrm>
            <a:off x="2905250" y="3374850"/>
            <a:ext cx="2528301" cy="154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23153" y="1910590"/>
            <a:ext cx="539107" cy="256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12331" y="1910590"/>
            <a:ext cx="539107" cy="256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41281" y="3445769"/>
            <a:ext cx="539107" cy="256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03061" y="3445769"/>
            <a:ext cx="539107" cy="25670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311700" y="979150"/>
            <a:ext cx="784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Plots of the compressed representation for each variable generated by the AE vs their real value</a:t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5530750" y="2048388"/>
            <a:ext cx="3404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l">
                <a:latin typeface="Proxima Nova"/>
                <a:ea typeface="Proxima Nova"/>
                <a:cs typeface="Proxima Nova"/>
                <a:sym typeface="Proxima Nova"/>
              </a:rPr>
              <a:t>We observe that the model can construct robust and accurate compressed representations which are very close to the input values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311700" y="1257075"/>
            <a:ext cx="813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For the sake of brevity, we present only the plots that correspond to the </a:t>
            </a:r>
            <a:r>
              <a:rPr i="1" lang="el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200-200-20-3-20-200-200</a:t>
            </a:r>
            <a:r>
              <a:rPr lang="el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model using the LeakyRelu activation function.</a:t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5530750" y="4074275"/>
            <a:ext cx="349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Proxima Nova"/>
                <a:ea typeface="Proxima Nova"/>
                <a:cs typeface="Proxima Nova"/>
                <a:sym typeface="Proxima Nova"/>
              </a:rPr>
              <a:t>Code: </a:t>
            </a:r>
            <a:r>
              <a:rPr lang="el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8"/>
              </a:rPr>
              <a:t>https://github.com/gdialektakis/Deep-autoencoders-for-ATLAS-data-compression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