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Nixie One"/>
      <p:regular r:id="rId41"/>
    </p:embeddedFont>
    <p:embeddedFont>
      <p:font typeface="Helvetica Neue"/>
      <p:regular r:id="rId42"/>
      <p:bold r:id="rId43"/>
      <p:italic r:id="rId44"/>
      <p:boldItalic r:id="rId45"/>
    </p:embeddedFont>
    <p:embeddedFont>
      <p:font typeface="Questrial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184BB8-173A-4B9B-BAC4-0D7F817EF14D}">
  <a:tblStyle styleId="{51184BB8-173A-4B9B-BAC4-0D7F817EF14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C4D9BA2-9B44-40DE-8308-81E12773309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HelveticaNeue-regular.fntdata"/><Relationship Id="rId41" Type="http://schemas.openxmlformats.org/officeDocument/2006/relationships/font" Target="fonts/NixieOne-regular.fntdata"/><Relationship Id="rId22" Type="http://schemas.openxmlformats.org/officeDocument/2006/relationships/slide" Target="slides/slide16.xml"/><Relationship Id="rId44" Type="http://schemas.openxmlformats.org/officeDocument/2006/relationships/font" Target="fonts/HelveticaNeue-italic.fntdata"/><Relationship Id="rId21" Type="http://schemas.openxmlformats.org/officeDocument/2006/relationships/slide" Target="slides/slide15.xml"/><Relationship Id="rId43" Type="http://schemas.openxmlformats.org/officeDocument/2006/relationships/font" Target="fonts/HelveticaNeue-bold.fntdata"/><Relationship Id="rId24" Type="http://schemas.openxmlformats.org/officeDocument/2006/relationships/slide" Target="slides/slide18.xml"/><Relationship Id="rId46" Type="http://schemas.openxmlformats.org/officeDocument/2006/relationships/font" Target="fonts/Questrial-regular.fntdata"/><Relationship Id="rId23" Type="http://schemas.openxmlformats.org/officeDocument/2006/relationships/slide" Target="slides/slide17.xml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bcd0e496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dbcd0e49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ded33b5bbc_4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ded33b5bbc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ded33b5bbc_2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ded33b5bb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transformation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Relevance -&gt; One VS 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 that combines labels -&gt; Rakel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 that uses output variables as input variables -&gt; Classifier Chains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Algorithm adaptation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Neural networks -&gt; LSTM Neural Networks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dbcd0e49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dbcd0e49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Desnse = arithmos twn labels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dbcd0e496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dbcd0e496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defdd3d0f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defdd3d0f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ed33b5bbc_4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ded33b5bbc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df366a7c3e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df366a7c3e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df366a7c3e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df366a7c3e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f366a7c3e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f366a7c3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ed33b5bbc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ed33b5bb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dbcd0e4960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dbcd0e496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f366a7c3e_3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df366a7c3e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df366a7c3e_3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df366a7c3e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df366a7c3e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df366a7c3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df366a7c3e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df366a7c3e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ed33b5bbc_4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ed33b5bbc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e02fdd154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e02fdd15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e02fdd15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e02fdd15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e036f012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e036f012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e02fdd154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e02fdd154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ed33b5bbc_3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ded33b5bbc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e02fdd154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e02fdd154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e02fdd154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e02fdd15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ded33b5bbc_4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ded33b5bbc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e02fdd154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e02fdd154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Συνδυασμοι labels = 190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ed33b5bbc_4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ed33b5bbc_4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f366a7c3e_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f366a7c3e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ded33b5bbc_4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ded33b5bbc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bcd0e4960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dbcd0e496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bcd0e496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dbcd0e49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dbcd0e496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dbcd0e496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efdd3d0f9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efdd3d0f9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dk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p11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p1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8" name="Google Shape;338;p1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9" name="Google Shape;339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1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p12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1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5" name="Google Shape;345;p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◇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￭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￮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6" name="Google Shape;346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georgSquared/Multi-genre-Classification-on-Literary-Books" TargetMode="External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>
            <p:ph type="ctrTitle"/>
          </p:nvPr>
        </p:nvSpPr>
        <p:spPr>
          <a:xfrm>
            <a:off x="5195450" y="46075"/>
            <a:ext cx="3881700" cy="12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Advanced Machine Learning</a:t>
            </a:r>
            <a:endParaRPr b="1" sz="2200"/>
          </a:p>
        </p:txBody>
      </p:sp>
      <p:sp>
        <p:nvSpPr>
          <p:cNvPr id="352" name="Google Shape;352;p13"/>
          <p:cNvSpPr txBox="1"/>
          <p:nvPr/>
        </p:nvSpPr>
        <p:spPr>
          <a:xfrm>
            <a:off x="373550" y="3448150"/>
            <a:ext cx="2550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Nixie One"/>
                <a:ea typeface="Nixie One"/>
                <a:cs typeface="Nixie One"/>
                <a:sym typeface="Nixie One"/>
              </a:rPr>
              <a:t>George Georgiou</a:t>
            </a:r>
            <a:endParaRPr b="1" sz="1900">
              <a:solidFill>
                <a:schemeClr val="accent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Nixie One"/>
                <a:ea typeface="Nixie One"/>
                <a:cs typeface="Nixie One"/>
                <a:sym typeface="Nixie One"/>
              </a:rPr>
              <a:t>George Dialektakis</a:t>
            </a:r>
            <a:endParaRPr b="1" sz="1900">
              <a:solidFill>
                <a:schemeClr val="accent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Nixie One"/>
                <a:ea typeface="Nixie One"/>
                <a:cs typeface="Nixie One"/>
                <a:sym typeface="Nixie One"/>
              </a:rPr>
              <a:t>Zisis Flokas</a:t>
            </a:r>
            <a:endParaRPr b="1" sz="1900">
              <a:solidFill>
                <a:schemeClr val="accent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53" name="Google Shape;353;p13"/>
          <p:cNvSpPr txBox="1"/>
          <p:nvPr>
            <p:ph type="ctrTitle"/>
          </p:nvPr>
        </p:nvSpPr>
        <p:spPr>
          <a:xfrm>
            <a:off x="373550" y="2119975"/>
            <a:ext cx="8510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</a:rPr>
              <a:t>Multi-genre Classification on Literary Books</a:t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"/>
          <p:cNvSpPr txBox="1"/>
          <p:nvPr>
            <p:ph type="title"/>
          </p:nvPr>
        </p:nvSpPr>
        <p:spPr>
          <a:xfrm>
            <a:off x="1770025" y="832325"/>
            <a:ext cx="6001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description text</a:t>
            </a:r>
            <a:endParaRPr/>
          </a:p>
        </p:txBody>
      </p:sp>
      <p:pic>
        <p:nvPicPr>
          <p:cNvPr id="465" name="Google Shape;465;p22"/>
          <p:cNvPicPr preferRelativeResize="0"/>
          <p:nvPr/>
        </p:nvPicPr>
        <p:blipFill rotWithShape="1">
          <a:blip r:embed="rId3">
            <a:alphaModFix/>
          </a:blip>
          <a:srcRect b="1827" l="787" r="826" t="2000"/>
          <a:stretch/>
        </p:blipFill>
        <p:spPr>
          <a:xfrm>
            <a:off x="1580900" y="1721925"/>
            <a:ext cx="5403274" cy="29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/>
          <p:nvPr>
            <p:ph type="ctrTitle"/>
          </p:nvPr>
        </p:nvSpPr>
        <p:spPr>
          <a:xfrm>
            <a:off x="2743200" y="1735750"/>
            <a:ext cx="6141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Multi-label Classification</a:t>
            </a:r>
            <a:endParaRPr/>
          </a:p>
        </p:txBody>
      </p:sp>
      <p:sp>
        <p:nvSpPr>
          <p:cNvPr id="472" name="Google Shape;472;p2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4"/>
          <p:cNvSpPr txBox="1"/>
          <p:nvPr>
            <p:ph type="title"/>
          </p:nvPr>
        </p:nvSpPr>
        <p:spPr>
          <a:xfrm>
            <a:off x="1844675" y="847250"/>
            <a:ext cx="6366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478" name="Google Shape;478;p24"/>
          <p:cNvSpPr txBox="1"/>
          <p:nvPr>
            <p:ph idx="1" type="body"/>
          </p:nvPr>
        </p:nvSpPr>
        <p:spPr>
          <a:xfrm>
            <a:off x="1777500" y="1740050"/>
            <a:ext cx="4944300" cy="28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Classification output</a:t>
            </a:r>
            <a:r>
              <a:rPr lang="en" sz="1200"/>
              <a:t> -&gt; </a:t>
            </a:r>
            <a:r>
              <a:rPr b="1" lang="en" sz="1200"/>
              <a:t>Bipartition</a:t>
            </a:r>
            <a:endParaRPr b="1"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Problem transformation methods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￭"/>
            </a:pPr>
            <a:r>
              <a:rPr b="1" lang="en" sz="1200"/>
              <a:t>One VS Rest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￭"/>
            </a:pPr>
            <a:r>
              <a:rPr b="1" lang="en" sz="1200"/>
              <a:t>Classifier Chains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￭"/>
            </a:pPr>
            <a:r>
              <a:rPr b="1" lang="en" sz="1200"/>
              <a:t>Rakel</a:t>
            </a:r>
            <a:endParaRPr b="1" sz="12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Algorithm adaptation method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￭"/>
            </a:pPr>
            <a:r>
              <a:rPr b="1" lang="en" sz="1200"/>
              <a:t>Bi-LSTM Neural Networks</a:t>
            </a:r>
            <a:endParaRPr b="1" sz="12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Frameworks used: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￭"/>
            </a:pPr>
            <a:r>
              <a:rPr lang="en" sz="1200"/>
              <a:t>scikit-learn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￭"/>
            </a:pPr>
            <a:r>
              <a:rPr lang="en" sz="1200"/>
              <a:t>scikit-multilearn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￭"/>
            </a:pPr>
            <a:r>
              <a:rPr lang="en" sz="1200"/>
              <a:t>TensorFlow</a:t>
            </a:r>
            <a:endParaRPr sz="1200"/>
          </a:p>
        </p:txBody>
      </p:sp>
      <p:sp>
        <p:nvSpPr>
          <p:cNvPr id="479" name="Google Shape;479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5"/>
          <p:cNvSpPr txBox="1"/>
          <p:nvPr>
            <p:ph type="title"/>
          </p:nvPr>
        </p:nvSpPr>
        <p:spPr>
          <a:xfrm>
            <a:off x="1882000" y="8547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485" name="Google Shape;485;p25"/>
          <p:cNvSpPr txBox="1"/>
          <p:nvPr>
            <p:ph idx="1" type="body"/>
          </p:nvPr>
        </p:nvSpPr>
        <p:spPr>
          <a:xfrm>
            <a:off x="1882000" y="1696100"/>
            <a:ext cx="49443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T</a:t>
            </a:r>
            <a:r>
              <a:rPr lang="en" sz="1200"/>
              <a:t>ransformation methods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￭"/>
            </a:pPr>
            <a:r>
              <a:rPr lang="en" sz="1200"/>
              <a:t>Sparse r</a:t>
            </a:r>
            <a:r>
              <a:rPr lang="en" sz="1200"/>
              <a:t>epresentations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￮"/>
            </a:pPr>
            <a:r>
              <a:rPr b="1" lang="en" sz="1200"/>
              <a:t>BoW</a:t>
            </a:r>
            <a:endParaRPr b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￮"/>
            </a:pPr>
            <a:r>
              <a:rPr b="1" lang="en" sz="1200"/>
              <a:t>TF-IDF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￭"/>
            </a:pPr>
            <a:r>
              <a:rPr lang="en" sz="1200"/>
              <a:t>Estimators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￮"/>
            </a:pPr>
            <a:r>
              <a:rPr b="1" lang="en" sz="1200"/>
              <a:t>Logistic Regression</a:t>
            </a:r>
            <a:endParaRPr b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￮"/>
            </a:pPr>
            <a:r>
              <a:rPr b="1" lang="en" sz="1200"/>
              <a:t>Multinomial Naive Bayes</a:t>
            </a:r>
            <a:endParaRPr b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￮"/>
            </a:pPr>
            <a:r>
              <a:rPr b="1" lang="en" sz="1200"/>
              <a:t>Random Forest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Evaluation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￭"/>
            </a:pPr>
            <a:r>
              <a:rPr b="1" lang="en" sz="1200"/>
              <a:t>Sample based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￭"/>
            </a:pPr>
            <a:r>
              <a:rPr b="1" lang="en" sz="1200"/>
              <a:t>Label based</a:t>
            </a:r>
            <a:endParaRPr b="1" sz="1200"/>
          </a:p>
        </p:txBody>
      </p:sp>
      <p:pic>
        <p:nvPicPr>
          <p:cNvPr id="486" name="Google Shape;4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925" y="2361250"/>
            <a:ext cx="872575" cy="23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5"/>
          <p:cNvSpPr txBox="1"/>
          <p:nvPr/>
        </p:nvSpPr>
        <p:spPr>
          <a:xfrm>
            <a:off x="5906270" y="1787075"/>
            <a:ext cx="17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Bi-LSTM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8" name="Google Shape;488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6"/>
          <p:cNvSpPr txBox="1"/>
          <p:nvPr/>
        </p:nvSpPr>
        <p:spPr>
          <a:xfrm>
            <a:off x="1821500" y="716625"/>
            <a:ext cx="750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  <a:latin typeface="Nixie One"/>
                <a:ea typeface="Nixie One"/>
                <a:cs typeface="Nixie One"/>
                <a:sym typeface="Nixie One"/>
              </a:rPr>
              <a:t>Classifiers Comparison</a:t>
            </a:r>
            <a:endParaRPr sz="4000">
              <a:solidFill>
                <a:schemeClr val="accent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94" name="Google Shape;494;p26"/>
          <p:cNvSpPr txBox="1"/>
          <p:nvPr/>
        </p:nvSpPr>
        <p:spPr>
          <a:xfrm>
            <a:off x="1821500" y="1425850"/>
            <a:ext cx="43971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li"/>
              <a:buChar char="◇"/>
            </a:pPr>
            <a:r>
              <a:rPr b="1"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Bi-LSTM overfitted</a:t>
            </a:r>
            <a:endParaRPr b="1"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li"/>
              <a:buChar char="◇"/>
            </a:pPr>
            <a:r>
              <a:rPr b="1"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Transformation methods</a:t>
            </a:r>
            <a:endParaRPr b="1"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li"/>
              <a:buChar char="￭"/>
            </a:pPr>
            <a:r>
              <a:rPr b="1"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Rakel memory hungry!</a:t>
            </a:r>
            <a:endParaRPr b="1"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li"/>
              <a:buChar char="￭"/>
            </a:pPr>
            <a:r>
              <a:rPr b="1"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Random forest performed worst as a base estimator</a:t>
            </a:r>
            <a:endParaRPr b="1"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li"/>
              <a:buChar char="￭"/>
            </a:pPr>
            <a:r>
              <a:rPr b="1"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BoW outperformed TF-IDF in all cases</a:t>
            </a:r>
            <a:endParaRPr b="1"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495" name="Google Shape;495;p26"/>
          <p:cNvGraphicFramePr/>
          <p:nvPr/>
        </p:nvGraphicFramePr>
        <p:xfrm>
          <a:off x="1638538" y="341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{51184BB8-173A-4B9B-BAC4-0D7F817EF14D}</a:tableStyleId>
              </a:tblPr>
              <a:tblGrid>
                <a:gridCol w="3003800"/>
                <a:gridCol w="1361325"/>
                <a:gridCol w="1282550"/>
              </a:tblGrid>
              <a:tr h="276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Best Models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F1 score (micro)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Hamming Loss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One Vs Rest, Multinomial NB [BoW]</a:t>
                      </a:r>
                      <a:endParaRPr b="1"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0.8436</a:t>
                      </a:r>
                      <a:endParaRPr b="1"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0.0707</a:t>
                      </a:r>
                      <a:endParaRPr b="1"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Classifier chains, Multinomial NB [BoW]</a:t>
                      </a:r>
                      <a:endParaRPr b="1"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0.8430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0.0710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Rakel, Logistic Regression [BoW 10k]</a:t>
                      </a:r>
                      <a:endParaRPr b="1"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0.8037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0.0890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Bi-</a:t>
                      </a:r>
                      <a:r>
                        <a:rPr b="1"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LSTM</a:t>
                      </a:r>
                      <a:endParaRPr b="1"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0.7965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0.0972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6" name="Google Shape;496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/>
          <p:nvPr>
            <p:ph type="title"/>
          </p:nvPr>
        </p:nvSpPr>
        <p:spPr>
          <a:xfrm>
            <a:off x="1852150" y="832300"/>
            <a:ext cx="62550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Label based evaluation</a:t>
            </a:r>
            <a:endParaRPr/>
          </a:p>
        </p:txBody>
      </p:sp>
      <p:sp>
        <p:nvSpPr>
          <p:cNvPr id="502" name="Google Shape;502;p27"/>
          <p:cNvSpPr txBox="1"/>
          <p:nvPr/>
        </p:nvSpPr>
        <p:spPr>
          <a:xfrm>
            <a:off x="1679675" y="1575150"/>
            <a:ext cx="5292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uli"/>
              <a:buChar char="◇"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Best model One Vs Rest, Multinomial NB [BoW]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03" name="Google Shape;503;p27"/>
          <p:cNvPicPr preferRelativeResize="0"/>
          <p:nvPr/>
        </p:nvPicPr>
        <p:blipFill rotWithShape="1">
          <a:blip r:embed="rId3">
            <a:alphaModFix/>
          </a:blip>
          <a:srcRect b="1524" l="784" r="1186" t="1968"/>
          <a:stretch/>
        </p:blipFill>
        <p:spPr>
          <a:xfrm>
            <a:off x="1892625" y="2144975"/>
            <a:ext cx="5079950" cy="28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8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Imbalance</a:t>
            </a:r>
            <a:endParaRPr/>
          </a:p>
        </p:txBody>
      </p:sp>
      <p:sp>
        <p:nvSpPr>
          <p:cNvPr id="510" name="Google Shape;510;p2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/>
          <p:nvPr>
            <p:ph type="title"/>
          </p:nvPr>
        </p:nvSpPr>
        <p:spPr>
          <a:xfrm>
            <a:off x="1784950" y="832325"/>
            <a:ext cx="6673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Class Distribution</a:t>
            </a:r>
            <a:endParaRPr/>
          </a:p>
        </p:txBody>
      </p:sp>
      <p:sp>
        <p:nvSpPr>
          <p:cNvPr id="516" name="Google Shape;516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7" name="Google Shape;517;p29"/>
          <p:cNvPicPr preferRelativeResize="0"/>
          <p:nvPr/>
        </p:nvPicPr>
        <p:blipFill rotWithShape="1">
          <a:blip r:embed="rId3">
            <a:alphaModFix/>
          </a:blip>
          <a:srcRect b="1997" l="1038" r="1008" t="2863"/>
          <a:stretch/>
        </p:blipFill>
        <p:spPr>
          <a:xfrm>
            <a:off x="2247050" y="1881350"/>
            <a:ext cx="4649900" cy="27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"/>
          <p:cNvSpPr txBox="1"/>
          <p:nvPr>
            <p:ph type="title"/>
          </p:nvPr>
        </p:nvSpPr>
        <p:spPr>
          <a:xfrm>
            <a:off x="1784950" y="832325"/>
            <a:ext cx="6673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Error</a:t>
            </a:r>
            <a:endParaRPr/>
          </a:p>
        </p:txBody>
      </p:sp>
      <p:pic>
        <p:nvPicPr>
          <p:cNvPr id="523" name="Google Shape;5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700" y="1614650"/>
            <a:ext cx="5773026" cy="33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125" y="2840275"/>
            <a:ext cx="3507875" cy="23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1"/>
          <p:cNvSpPr txBox="1"/>
          <p:nvPr>
            <p:ph type="title"/>
          </p:nvPr>
        </p:nvSpPr>
        <p:spPr>
          <a:xfrm>
            <a:off x="1858875" y="867250"/>
            <a:ext cx="6243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Employed</a:t>
            </a:r>
            <a:endParaRPr/>
          </a:p>
        </p:txBody>
      </p:sp>
      <p:sp>
        <p:nvSpPr>
          <p:cNvPr id="531" name="Google Shape;531;p31"/>
          <p:cNvSpPr txBox="1"/>
          <p:nvPr>
            <p:ph idx="1" type="body"/>
          </p:nvPr>
        </p:nvSpPr>
        <p:spPr>
          <a:xfrm>
            <a:off x="335500" y="2247850"/>
            <a:ext cx="2313000" cy="21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◇"/>
            </a:pPr>
            <a:r>
              <a:rPr b="1" lang="en" sz="1600"/>
              <a:t>SMOTE</a:t>
            </a:r>
            <a:br>
              <a:rPr b="1" lang="en" sz="1600"/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◇"/>
            </a:pPr>
            <a:r>
              <a:rPr b="1" lang="en" sz="1600"/>
              <a:t>ADASYN</a:t>
            </a:r>
            <a:br>
              <a:rPr b="1" lang="en" sz="1600"/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◇"/>
            </a:pPr>
            <a:r>
              <a:rPr b="1" lang="en" sz="1600"/>
              <a:t>Easy Ensemble</a:t>
            </a:r>
            <a:br>
              <a:rPr b="1" lang="en" sz="1600"/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◇"/>
            </a:pPr>
            <a:r>
              <a:rPr b="1" lang="en" sz="1600"/>
              <a:t>Custom Text Augmentation</a:t>
            </a:r>
            <a:endParaRPr b="1" sz="1600"/>
          </a:p>
        </p:txBody>
      </p:sp>
      <p:sp>
        <p:nvSpPr>
          <p:cNvPr id="532" name="Google Shape;532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3" name="Google Shape;533;p31"/>
          <p:cNvPicPr preferRelativeResize="0"/>
          <p:nvPr/>
        </p:nvPicPr>
        <p:blipFill rotWithShape="1">
          <a:blip r:embed="rId4">
            <a:alphaModFix/>
          </a:blip>
          <a:srcRect b="1607" l="856" r="718" t="1559"/>
          <a:stretch/>
        </p:blipFill>
        <p:spPr>
          <a:xfrm>
            <a:off x="2840075" y="1841000"/>
            <a:ext cx="5903425" cy="299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/>
          <p:nvPr>
            <p:ph type="title"/>
          </p:nvPr>
        </p:nvSpPr>
        <p:spPr>
          <a:xfrm>
            <a:off x="1688175" y="586475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359" name="Google Shape;359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0" y="26758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4"/>
          <p:cNvSpPr/>
          <p:nvPr/>
        </p:nvSpPr>
        <p:spPr>
          <a:xfrm>
            <a:off x="0" y="26758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2" name="Google Shape;362;p14"/>
          <p:cNvGrpSpPr/>
          <p:nvPr/>
        </p:nvGrpSpPr>
        <p:grpSpPr>
          <a:xfrm>
            <a:off x="1786339" y="2008201"/>
            <a:ext cx="473400" cy="473400"/>
            <a:chOff x="1786339" y="1703401"/>
            <a:chExt cx="473400" cy="473400"/>
          </a:xfrm>
        </p:grpSpPr>
        <p:sp>
          <p:nvSpPr>
            <p:cNvPr id="363" name="Google Shape;363;p14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365" name="Google Shape;365;p14"/>
          <p:cNvGrpSpPr/>
          <p:nvPr/>
        </p:nvGrpSpPr>
        <p:grpSpPr>
          <a:xfrm>
            <a:off x="3814414" y="2008201"/>
            <a:ext cx="473400" cy="473400"/>
            <a:chOff x="3814414" y="1703401"/>
            <a:chExt cx="473400" cy="473400"/>
          </a:xfrm>
        </p:grpSpPr>
        <p:sp>
          <p:nvSpPr>
            <p:cNvPr id="366" name="Google Shape;366;p14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368" name="Google Shape;368;p14"/>
          <p:cNvGrpSpPr/>
          <p:nvPr/>
        </p:nvGrpSpPr>
        <p:grpSpPr>
          <a:xfrm>
            <a:off x="5842489" y="2008201"/>
            <a:ext cx="473400" cy="473400"/>
            <a:chOff x="5842489" y="1703401"/>
            <a:chExt cx="473400" cy="473400"/>
          </a:xfrm>
        </p:grpSpPr>
        <p:sp>
          <p:nvSpPr>
            <p:cNvPr id="369" name="Google Shape;369;p14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371" name="Google Shape;371;p14"/>
          <p:cNvGrpSpPr/>
          <p:nvPr/>
        </p:nvGrpSpPr>
        <p:grpSpPr>
          <a:xfrm>
            <a:off x="6880814" y="3881100"/>
            <a:ext cx="473400" cy="473400"/>
            <a:chOff x="6880814" y="3576300"/>
            <a:chExt cx="473400" cy="473400"/>
          </a:xfrm>
        </p:grpSpPr>
        <p:sp>
          <p:nvSpPr>
            <p:cNvPr id="372" name="Google Shape;372;p14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4852739" y="3881100"/>
            <a:ext cx="473400" cy="473400"/>
            <a:chOff x="4852739" y="3576300"/>
            <a:chExt cx="473400" cy="473400"/>
          </a:xfrm>
        </p:grpSpPr>
        <p:sp>
          <p:nvSpPr>
            <p:cNvPr id="375" name="Google Shape;375;p14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377" name="Google Shape;377;p14"/>
          <p:cNvGrpSpPr/>
          <p:nvPr/>
        </p:nvGrpSpPr>
        <p:grpSpPr>
          <a:xfrm>
            <a:off x="2824664" y="3881100"/>
            <a:ext cx="473400" cy="473400"/>
            <a:chOff x="2824664" y="3576300"/>
            <a:chExt cx="473400" cy="473400"/>
          </a:xfrm>
        </p:grpSpPr>
        <p:sp>
          <p:nvSpPr>
            <p:cNvPr id="378" name="Google Shape;378;p14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380" name="Google Shape;380;p14"/>
          <p:cNvSpPr txBox="1"/>
          <p:nvPr/>
        </p:nvSpPr>
        <p:spPr>
          <a:xfrm>
            <a:off x="137985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Overview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1" name="Google Shape;381;p14"/>
          <p:cNvSpPr txBox="1"/>
          <p:nvPr/>
        </p:nvSpPr>
        <p:spPr>
          <a:xfrm>
            <a:off x="3377205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Multi-label Classification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2" name="Google Shape;382;p14"/>
          <p:cNvSpPr txBox="1"/>
          <p:nvPr/>
        </p:nvSpPr>
        <p:spPr>
          <a:xfrm>
            <a:off x="543601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Active Learning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3" name="Google Shape;383;p14"/>
          <p:cNvSpPr txBox="1"/>
          <p:nvPr/>
        </p:nvSpPr>
        <p:spPr>
          <a:xfrm>
            <a:off x="241817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Data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4" name="Google Shape;384;p14"/>
          <p:cNvSpPr txBox="1"/>
          <p:nvPr/>
        </p:nvSpPr>
        <p:spPr>
          <a:xfrm>
            <a:off x="444625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Class Imbalance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5" name="Google Shape;385;p14"/>
          <p:cNvSpPr txBox="1"/>
          <p:nvPr/>
        </p:nvSpPr>
        <p:spPr>
          <a:xfrm>
            <a:off x="647433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Conclusion &amp; 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Future Work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"/>
          <p:cNvSpPr txBox="1"/>
          <p:nvPr>
            <p:ph type="title"/>
          </p:nvPr>
        </p:nvSpPr>
        <p:spPr>
          <a:xfrm>
            <a:off x="1844675" y="847250"/>
            <a:ext cx="6366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augmentation</a:t>
            </a:r>
            <a:endParaRPr/>
          </a:p>
        </p:txBody>
      </p:sp>
      <p:sp>
        <p:nvSpPr>
          <p:cNvPr id="539" name="Google Shape;539;p32"/>
          <p:cNvSpPr txBox="1"/>
          <p:nvPr>
            <p:ph idx="1" type="body"/>
          </p:nvPr>
        </p:nvSpPr>
        <p:spPr>
          <a:xfrm>
            <a:off x="1350450" y="2427550"/>
            <a:ext cx="5044500" cy="21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◇"/>
            </a:pPr>
            <a:r>
              <a:rPr b="1" lang="en" sz="1600"/>
              <a:t>Synonym replacement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Wordnet replace e</a:t>
            </a:r>
            <a:r>
              <a:rPr lang="en"/>
              <a:t>very token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◇"/>
            </a:pPr>
            <a:r>
              <a:rPr b="1" lang="en" sz="1600"/>
              <a:t>Unique words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Unique set of tokens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◇"/>
            </a:pPr>
            <a:r>
              <a:rPr b="1" lang="en" sz="1600"/>
              <a:t>Random mask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Randomly keep 80-100% of tokens</a:t>
            </a:r>
            <a:endParaRPr/>
          </a:p>
        </p:txBody>
      </p:sp>
      <p:sp>
        <p:nvSpPr>
          <p:cNvPr id="540" name="Google Shape;540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32"/>
          <p:cNvSpPr txBox="1"/>
          <p:nvPr>
            <p:ph idx="1" type="body"/>
          </p:nvPr>
        </p:nvSpPr>
        <p:spPr>
          <a:xfrm>
            <a:off x="1350450" y="1636750"/>
            <a:ext cx="6443100" cy="79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/>
              <a:t>new_samples = min([samples(m) - samples(l)], samples(l)) * 3</a:t>
            </a:r>
            <a:endParaRPr b="1" i="1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800"/>
              <a:t>m = majority class, l = target class </a:t>
            </a:r>
            <a:endParaRPr i="1" sz="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3"/>
          <p:cNvSpPr txBox="1"/>
          <p:nvPr>
            <p:ph type="title"/>
          </p:nvPr>
        </p:nvSpPr>
        <p:spPr>
          <a:xfrm>
            <a:off x="1844675" y="847250"/>
            <a:ext cx="6366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547" name="Google Shape;547;p33"/>
          <p:cNvSpPr txBox="1"/>
          <p:nvPr>
            <p:ph idx="1" type="body"/>
          </p:nvPr>
        </p:nvSpPr>
        <p:spPr>
          <a:xfrm>
            <a:off x="1777500" y="1740050"/>
            <a:ext cx="4944300" cy="23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◇"/>
            </a:pPr>
            <a:r>
              <a:rPr b="1" lang="en" sz="1600"/>
              <a:t>Considered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Balanced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G-Mean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Brier Score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Precision - Recall Curves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◇"/>
            </a:pPr>
            <a:r>
              <a:rPr b="1" lang="en" sz="1600"/>
              <a:t>Employed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F1-Score (micro averaged)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ROC Curves</a:t>
            </a:r>
            <a:endParaRPr/>
          </a:p>
        </p:txBody>
      </p:sp>
      <p:sp>
        <p:nvSpPr>
          <p:cNvPr id="548" name="Google Shape;548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"/>
          <p:cNvSpPr txBox="1"/>
          <p:nvPr>
            <p:ph type="title"/>
          </p:nvPr>
        </p:nvSpPr>
        <p:spPr>
          <a:xfrm>
            <a:off x="1844675" y="847250"/>
            <a:ext cx="6968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(BoW)</a:t>
            </a:r>
            <a:endParaRPr/>
          </a:p>
        </p:txBody>
      </p:sp>
      <p:sp>
        <p:nvSpPr>
          <p:cNvPr id="554" name="Google Shape;554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55" name="Google Shape;555;p34"/>
          <p:cNvGraphicFramePr/>
          <p:nvPr/>
        </p:nvGraphicFramePr>
        <p:xfrm>
          <a:off x="455475" y="22288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{BC4D9BA2-9B44-40DE-8308-81E12773309B}</a:tableStyleId>
              </a:tblPr>
              <a:tblGrid>
                <a:gridCol w="909900"/>
                <a:gridCol w="1029650"/>
                <a:gridCol w="849800"/>
                <a:gridCol w="1100550"/>
              </a:tblGrid>
              <a:tr h="47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BoW </a:t>
                      </a:r>
                      <a:r>
                        <a:rPr b="1" lang="e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F1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Logistic</a:t>
                      </a:r>
                      <a:br>
                        <a:rPr lang="e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</a:br>
                      <a:r>
                        <a:rPr lang="e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Regression</a:t>
                      </a:r>
                      <a:endParaRPr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Naive Bayes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Random Forest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Baseline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0.79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0.79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0.72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35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Text Aug</a:t>
                      </a:r>
                      <a:endParaRPr b="1"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0.86</a:t>
                      </a:r>
                      <a:endParaRPr b="1"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0.90</a:t>
                      </a:r>
                      <a:endParaRPr b="1"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0.83</a:t>
                      </a:r>
                      <a:endParaRPr b="1"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SMOTE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0.74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0.78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0.72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35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ADASYN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0.74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0.79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0.73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Easy Ensemble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0.36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0.36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0.36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pic>
        <p:nvPicPr>
          <p:cNvPr id="556" name="Google Shape;5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900" y="2894600"/>
            <a:ext cx="3086100" cy="22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34"/>
          <p:cNvPicPr preferRelativeResize="0"/>
          <p:nvPr/>
        </p:nvPicPr>
        <p:blipFill rotWithShape="1">
          <a:blip r:embed="rId4">
            <a:alphaModFix/>
          </a:blip>
          <a:srcRect b="1364" l="875" r="747" t="1179"/>
          <a:stretch/>
        </p:blipFill>
        <p:spPr>
          <a:xfrm>
            <a:off x="4408750" y="2171350"/>
            <a:ext cx="4497775" cy="24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/>
          <p:nvPr>
            <p:ph type="title"/>
          </p:nvPr>
        </p:nvSpPr>
        <p:spPr>
          <a:xfrm>
            <a:off x="1844675" y="847250"/>
            <a:ext cx="6968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(tf-idf)</a:t>
            </a:r>
            <a:endParaRPr/>
          </a:p>
        </p:txBody>
      </p:sp>
      <p:sp>
        <p:nvSpPr>
          <p:cNvPr id="563" name="Google Shape;563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64" name="Google Shape;564;p35"/>
          <p:cNvGraphicFramePr/>
          <p:nvPr/>
        </p:nvGraphicFramePr>
        <p:xfrm>
          <a:off x="381250" y="22956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{BC4D9BA2-9B44-40DE-8308-81E12773309B}</a:tableStyleId>
              </a:tblPr>
              <a:tblGrid>
                <a:gridCol w="890825"/>
                <a:gridCol w="1008025"/>
                <a:gridCol w="831975"/>
                <a:gridCol w="1077450"/>
              </a:tblGrid>
              <a:tr h="40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Tf-idf F1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Logistic</a:t>
                      </a:r>
                      <a:br>
                        <a:rPr lang="e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</a:br>
                      <a:r>
                        <a:rPr lang="e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Regression</a:t>
                      </a:r>
                      <a:endParaRPr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Naive Bayes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Random Forest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Baseline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0.70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0.78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0.73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34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Text Aug</a:t>
                      </a:r>
                      <a:endParaRPr b="1"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0.77</a:t>
                      </a:r>
                      <a:endParaRPr b="1"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0.89</a:t>
                      </a:r>
                      <a:endParaRPr b="1"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0.81</a:t>
                      </a:r>
                      <a:endParaRPr b="1"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SMOTE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0.78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0.79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0.74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34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ADASYN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0.79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0.80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0.74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Easy Ensemble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0.37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0.37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0.37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pic>
        <p:nvPicPr>
          <p:cNvPr id="565" name="Google Shape;5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900" y="3332525"/>
            <a:ext cx="3086100" cy="18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5"/>
          <p:cNvPicPr preferRelativeResize="0"/>
          <p:nvPr/>
        </p:nvPicPr>
        <p:blipFill rotWithShape="1">
          <a:blip r:embed="rId4">
            <a:alphaModFix/>
          </a:blip>
          <a:srcRect b="1364" l="1155" r="881" t="1179"/>
          <a:stretch/>
        </p:blipFill>
        <p:spPr>
          <a:xfrm>
            <a:off x="4270775" y="2020775"/>
            <a:ext cx="4542300" cy="27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6"/>
          <p:cNvSpPr txBox="1"/>
          <p:nvPr>
            <p:ph type="title"/>
          </p:nvPr>
        </p:nvSpPr>
        <p:spPr>
          <a:xfrm>
            <a:off x="1739900" y="821900"/>
            <a:ext cx="6969600" cy="6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Experiments and Results</a:t>
            </a:r>
            <a:endParaRPr/>
          </a:p>
        </p:txBody>
      </p:sp>
      <p:sp>
        <p:nvSpPr>
          <p:cNvPr id="572" name="Google Shape;572;p3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3" name="Google Shape;5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700" y="2063350"/>
            <a:ext cx="3497414" cy="249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293" y="2063355"/>
            <a:ext cx="3380258" cy="2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Learning</a:t>
            </a:r>
            <a:endParaRPr/>
          </a:p>
        </p:txBody>
      </p:sp>
      <p:sp>
        <p:nvSpPr>
          <p:cNvPr id="580" name="Google Shape;580;p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  <a:endParaRPr b="1" sz="48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8"/>
          <p:cNvSpPr txBox="1"/>
          <p:nvPr>
            <p:ph type="title"/>
          </p:nvPr>
        </p:nvSpPr>
        <p:spPr>
          <a:xfrm>
            <a:off x="1856025" y="708200"/>
            <a:ext cx="6624600" cy="8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Baseline Technique</a:t>
            </a:r>
            <a:endParaRPr sz="3600"/>
          </a:p>
        </p:txBody>
      </p:sp>
      <p:sp>
        <p:nvSpPr>
          <p:cNvPr id="586" name="Google Shape;586;p38"/>
          <p:cNvSpPr txBox="1"/>
          <p:nvPr>
            <p:ph idx="1" type="body"/>
          </p:nvPr>
        </p:nvSpPr>
        <p:spPr>
          <a:xfrm>
            <a:off x="823850" y="2016725"/>
            <a:ext cx="6371700" cy="24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Uncertainty </a:t>
            </a:r>
            <a:r>
              <a:rPr b="1" lang="en" sz="23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sz="2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ampling</a:t>
            </a:r>
            <a:endParaRPr b="1" sz="2300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ctr"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500"/>
              <a:buFont typeface="Questrial"/>
              <a:buChar char="◇"/>
            </a:pPr>
            <a:r>
              <a:rPr i="1" lang="en" sz="1500">
                <a:solidFill>
                  <a:srgbClr val="C6DAEC"/>
                </a:solidFill>
                <a:latin typeface="Questrial"/>
                <a:ea typeface="Questrial"/>
                <a:cs typeface="Questrial"/>
                <a:sym typeface="Questrial"/>
              </a:rPr>
              <a:t>U(x) = 1 - P(x </a:t>
            </a:r>
            <a:r>
              <a:rPr lang="en" sz="1500">
                <a:solidFill>
                  <a:srgbClr val="C6DAEC"/>
                </a:solidFill>
                <a:latin typeface="Questrial"/>
                <a:ea typeface="Questrial"/>
                <a:cs typeface="Questrial"/>
                <a:sym typeface="Questrial"/>
              </a:rPr>
              <a:t>| </a:t>
            </a:r>
            <a:r>
              <a:rPr i="1" lang="en" sz="1500">
                <a:solidFill>
                  <a:srgbClr val="C6DAEC"/>
                </a:solidFill>
                <a:latin typeface="Questrial"/>
                <a:ea typeface="Questrial"/>
                <a:cs typeface="Questrial"/>
                <a:sym typeface="Questrial"/>
              </a:rPr>
              <a:t>x)</a:t>
            </a:r>
            <a:endParaRPr i="1" sz="1500">
              <a:solidFill>
                <a:srgbClr val="C6DAEC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6DAEC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6DAEC"/>
                </a:solidFill>
                <a:latin typeface="Questrial"/>
                <a:ea typeface="Questrial"/>
                <a:cs typeface="Questrial"/>
                <a:sym typeface="Questrial"/>
              </a:rPr>
              <a:t>where </a:t>
            </a:r>
            <a:r>
              <a:rPr b="1" i="1" lang="en">
                <a:solidFill>
                  <a:srgbClr val="C6DAEC"/>
                </a:solidFill>
                <a:latin typeface="Questrial"/>
                <a:ea typeface="Questrial"/>
                <a:cs typeface="Questrial"/>
                <a:sym typeface="Questrial"/>
              </a:rPr>
              <a:t>x</a:t>
            </a:r>
            <a:r>
              <a:rPr b="1" i="1" lang="en" sz="1300">
                <a:solidFill>
                  <a:srgbClr val="C6DAEC"/>
                </a:solidFill>
                <a:latin typeface="Questrial"/>
                <a:ea typeface="Questrial"/>
                <a:cs typeface="Questrial"/>
                <a:sym typeface="Questrial"/>
              </a:rPr>
              <a:t>  </a:t>
            </a:r>
            <a:r>
              <a:rPr lang="en" sz="1300">
                <a:solidFill>
                  <a:srgbClr val="C6DAEC"/>
                </a:solidFill>
                <a:latin typeface="Questrial"/>
                <a:ea typeface="Questrial"/>
                <a:cs typeface="Questrial"/>
                <a:sym typeface="Questrial"/>
              </a:rPr>
              <a:t>is the instance to be predicted and </a:t>
            </a:r>
            <a:r>
              <a:rPr b="1" i="1" lang="en">
                <a:solidFill>
                  <a:srgbClr val="C6DAEC"/>
                </a:solidFill>
                <a:latin typeface="Questrial"/>
                <a:ea typeface="Questrial"/>
                <a:cs typeface="Questrial"/>
                <a:sym typeface="Questrial"/>
              </a:rPr>
              <a:t>x</a:t>
            </a:r>
            <a:r>
              <a:rPr i="1" lang="en" sz="1500">
                <a:solidFill>
                  <a:srgbClr val="C6DAEC"/>
                </a:solidFill>
                <a:latin typeface="Questrial"/>
                <a:ea typeface="Questrial"/>
                <a:cs typeface="Questrial"/>
                <a:sym typeface="Questrial"/>
              </a:rPr>
              <a:t>  </a:t>
            </a:r>
            <a:r>
              <a:rPr lang="en" sz="1300">
                <a:solidFill>
                  <a:srgbClr val="C6DAEC"/>
                </a:solidFill>
                <a:latin typeface="Questrial"/>
                <a:ea typeface="Questrial"/>
                <a:cs typeface="Questrial"/>
                <a:sym typeface="Questrial"/>
              </a:rPr>
              <a:t>is the most likely prediction</a:t>
            </a:r>
            <a:endParaRPr sz="1300">
              <a:solidFill>
                <a:srgbClr val="C6DAEC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Questrial"/>
              <a:ea typeface="Questrial"/>
              <a:cs typeface="Questrial"/>
              <a:sym typeface="Questrial"/>
            </a:endParaRPr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Font typeface="Questrial"/>
              <a:buChar char="◇"/>
            </a:pPr>
            <a:r>
              <a:rPr b="1" lang="en" sz="1300">
                <a:latin typeface="Questrial"/>
                <a:ea typeface="Questrial"/>
                <a:cs typeface="Questrial"/>
                <a:sym typeface="Questrial"/>
              </a:rPr>
              <a:t>Uncertainty sampling tends to be biased towards the actual learner and it may miss important examples which are not in the sight of the estimator.</a:t>
            </a:r>
            <a:endParaRPr b="1" sz="13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38"/>
          <p:cNvSpPr txBox="1"/>
          <p:nvPr/>
        </p:nvSpPr>
        <p:spPr>
          <a:xfrm>
            <a:off x="7901225" y="427950"/>
            <a:ext cx="63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6DAEC"/>
                </a:solidFill>
                <a:latin typeface="Questrial"/>
                <a:ea typeface="Questrial"/>
                <a:cs typeface="Questrial"/>
                <a:sym typeface="Questrial"/>
              </a:rPr>
              <a:t>∧</a:t>
            </a:r>
            <a:endParaRPr sz="1100"/>
          </a:p>
        </p:txBody>
      </p:sp>
      <p:sp>
        <p:nvSpPr>
          <p:cNvPr id="589" name="Google Shape;589;p38"/>
          <p:cNvSpPr txBox="1"/>
          <p:nvPr/>
        </p:nvSpPr>
        <p:spPr>
          <a:xfrm>
            <a:off x="7542325" y="939950"/>
            <a:ext cx="280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6DAEC"/>
                </a:solidFill>
                <a:latin typeface="Questrial"/>
                <a:ea typeface="Questrial"/>
                <a:cs typeface="Questrial"/>
                <a:sym typeface="Questrial"/>
              </a:rPr>
              <a:t>∧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"/>
          <p:cNvSpPr txBox="1"/>
          <p:nvPr>
            <p:ph type="title"/>
          </p:nvPr>
        </p:nvSpPr>
        <p:spPr>
          <a:xfrm>
            <a:off x="1732700" y="9785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Techniques</a:t>
            </a:r>
            <a:endParaRPr/>
          </a:p>
        </p:txBody>
      </p:sp>
      <p:sp>
        <p:nvSpPr>
          <p:cNvPr id="595" name="Google Shape;595;p39"/>
          <p:cNvSpPr txBox="1"/>
          <p:nvPr>
            <p:ph idx="1" type="body"/>
          </p:nvPr>
        </p:nvSpPr>
        <p:spPr>
          <a:xfrm>
            <a:off x="816425" y="2113700"/>
            <a:ext cx="2499300" cy="2725500"/>
          </a:xfrm>
          <a:prstGeom prst="rect">
            <a:avLst/>
          </a:prstGeom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Query b</a:t>
            </a:r>
            <a:r>
              <a:rPr b="1" lang="en" sz="16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1" lang="en" sz="16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committee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Keeps several hypotheses at the same time.</a:t>
            </a:r>
            <a:endParaRPr sz="1200"/>
          </a:p>
          <a:p>
            <a:pPr indent="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Selects queries where disagreement occurs between them</a:t>
            </a:r>
            <a:endParaRPr sz="1200"/>
          </a:p>
        </p:txBody>
      </p:sp>
      <p:sp>
        <p:nvSpPr>
          <p:cNvPr id="596" name="Google Shape;596;p39"/>
          <p:cNvSpPr txBox="1"/>
          <p:nvPr>
            <p:ph idx="2" type="body"/>
          </p:nvPr>
        </p:nvSpPr>
        <p:spPr>
          <a:xfrm>
            <a:off x="3446125" y="2113700"/>
            <a:ext cx="2686500" cy="2725500"/>
          </a:xfrm>
          <a:prstGeom prst="rect">
            <a:avLst/>
          </a:prstGeom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Ranked batch-mode sampling</a:t>
            </a:r>
            <a:endParaRPr b="1" sz="1600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Selects multiple instances at the same time.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A formula measures how well the feature space is explored near each sample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It assigns a score to each instance.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The highest scored instance is put at the top of a list.</a:t>
            </a:r>
            <a:endParaRPr sz="1200"/>
          </a:p>
        </p:txBody>
      </p:sp>
      <p:sp>
        <p:nvSpPr>
          <p:cNvPr id="597" name="Google Shape;597;p39"/>
          <p:cNvSpPr txBox="1"/>
          <p:nvPr>
            <p:ph idx="3" type="body"/>
          </p:nvPr>
        </p:nvSpPr>
        <p:spPr>
          <a:xfrm>
            <a:off x="6249875" y="2113700"/>
            <a:ext cx="2686500" cy="2725500"/>
          </a:xfrm>
          <a:prstGeom prst="rect">
            <a:avLst/>
          </a:prstGeom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Information Density</a:t>
            </a:r>
            <a:endParaRPr b="1" sz="1600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Considers the structure of the data.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For an unlabeled dataset X</a:t>
            </a:r>
            <a:r>
              <a:rPr baseline="-25000" lang="en" sz="1200"/>
              <a:t>u</a:t>
            </a:r>
            <a:r>
              <a:rPr lang="en" sz="1200"/>
              <a:t>, the information density of an instance x can be calculated as: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The higher the ID, the more similar the given instance to the rest of the data.</a:t>
            </a:r>
            <a:endParaRPr sz="1200"/>
          </a:p>
        </p:txBody>
      </p:sp>
      <p:pic>
        <p:nvPicPr>
          <p:cNvPr id="598" name="Google Shape;5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601" y="3592275"/>
            <a:ext cx="1437150" cy="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"/>
          <p:cNvSpPr txBox="1"/>
          <p:nvPr>
            <p:ph type="title"/>
          </p:nvPr>
        </p:nvSpPr>
        <p:spPr>
          <a:xfrm>
            <a:off x="1739900" y="821900"/>
            <a:ext cx="6969600" cy="6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Fit Results</a:t>
            </a:r>
            <a:endParaRPr/>
          </a:p>
        </p:txBody>
      </p:sp>
      <p:graphicFrame>
        <p:nvGraphicFramePr>
          <p:cNvPr id="605" name="Google Shape;605;p40"/>
          <p:cNvGraphicFramePr/>
          <p:nvPr/>
        </p:nvGraphicFramePr>
        <p:xfrm>
          <a:off x="2885275" y="2335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{BC4D9BA2-9B44-40DE-8308-81E12773309B}</a:tableStyleId>
              </a:tblPr>
              <a:tblGrid>
                <a:gridCol w="1152825"/>
                <a:gridCol w="982100"/>
                <a:gridCol w="1238525"/>
              </a:tblGrid>
              <a:tr h="54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Estimator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F1_score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Running Time (sec)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Logistic Regression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0.7047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6.95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4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Naive Bayes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0.7274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0.012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Random Forest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0.7445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4.77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4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XGBoost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0.5711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94.70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6" name="Google Shape;606;p40"/>
          <p:cNvSpPr txBox="1"/>
          <p:nvPr/>
        </p:nvSpPr>
        <p:spPr>
          <a:xfrm>
            <a:off x="1350825" y="1605900"/>
            <a:ext cx="67911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❖"/>
            </a:pPr>
            <a:r>
              <a:rPr b="1" lang="en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F1_score of different classifiers when trained on the whole data.</a:t>
            </a:r>
            <a:endParaRPr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07" name="Google Shape;607;p40"/>
          <p:cNvSpPr/>
          <p:nvPr/>
        </p:nvSpPr>
        <p:spPr>
          <a:xfrm>
            <a:off x="2894600" y="3369625"/>
            <a:ext cx="3373500" cy="45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1"/>
          <p:cNvSpPr txBox="1"/>
          <p:nvPr>
            <p:ph type="title"/>
          </p:nvPr>
        </p:nvSpPr>
        <p:spPr>
          <a:xfrm>
            <a:off x="1739900" y="821900"/>
            <a:ext cx="6969600" cy="6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 Comparison</a:t>
            </a:r>
            <a:endParaRPr/>
          </a:p>
        </p:txBody>
      </p:sp>
      <p:pic>
        <p:nvPicPr>
          <p:cNvPr id="614" name="Google Shape;614;p41"/>
          <p:cNvPicPr preferRelativeResize="0"/>
          <p:nvPr/>
        </p:nvPicPr>
        <p:blipFill rotWithShape="1">
          <a:blip r:embed="rId3">
            <a:alphaModFix/>
          </a:blip>
          <a:srcRect b="1248" l="1209" r="1238" t="11476"/>
          <a:stretch/>
        </p:blipFill>
        <p:spPr>
          <a:xfrm>
            <a:off x="814025" y="2640275"/>
            <a:ext cx="4271850" cy="2243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5" name="Google Shape;615;p41"/>
          <p:cNvGraphicFramePr/>
          <p:nvPr/>
        </p:nvGraphicFramePr>
        <p:xfrm>
          <a:off x="5958850" y="23642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{BC4D9BA2-9B44-40DE-8308-81E12773309B}</a:tableStyleId>
              </a:tblPr>
              <a:tblGrid>
                <a:gridCol w="1229850"/>
                <a:gridCol w="1431075"/>
              </a:tblGrid>
              <a:tr h="49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Method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Running Time (sec)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Random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55.38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4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Query By Committee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256.56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Ranked batch-mode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679.63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4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Information Density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1707.09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6" name="Google Shape;616;p41"/>
          <p:cNvSpPr txBox="1"/>
          <p:nvPr/>
        </p:nvSpPr>
        <p:spPr>
          <a:xfrm>
            <a:off x="1216350" y="2056475"/>
            <a:ext cx="45672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Parameters </a:t>
            </a:r>
            <a:r>
              <a:rPr b="1" lang="en" sz="13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: </a:t>
            </a:r>
            <a:endParaRPr b="1" sz="13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Estimator = Naive_Bayes,  Initial_batch_size = 100</a:t>
            </a:r>
            <a:endParaRPr sz="13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7" name="Google Shape;617;p41"/>
          <p:cNvSpPr txBox="1"/>
          <p:nvPr/>
        </p:nvSpPr>
        <p:spPr>
          <a:xfrm>
            <a:off x="1350825" y="1605900"/>
            <a:ext cx="67911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❖"/>
            </a:pPr>
            <a:r>
              <a:rPr b="1" lang="en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Total number of annotated samples needed to reach 65% F1_score</a:t>
            </a:r>
            <a:endParaRPr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8" name="Google Shape;618;p4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91" name="Google Shape;391;p1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42"/>
          <p:cNvPicPr preferRelativeResize="0"/>
          <p:nvPr/>
        </p:nvPicPr>
        <p:blipFill rotWithShape="1">
          <a:blip r:embed="rId3">
            <a:alphaModFix/>
          </a:blip>
          <a:srcRect b="1468" l="1022" r="697" t="11118"/>
          <a:stretch/>
        </p:blipFill>
        <p:spPr>
          <a:xfrm>
            <a:off x="784100" y="2681775"/>
            <a:ext cx="4335075" cy="2335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4" name="Google Shape;624;p42"/>
          <p:cNvGraphicFramePr/>
          <p:nvPr/>
        </p:nvGraphicFramePr>
        <p:xfrm>
          <a:off x="5846100" y="27633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{BC4D9BA2-9B44-40DE-8308-81E12773309B}</a:tableStyleId>
              </a:tblPr>
              <a:tblGrid>
                <a:gridCol w="1261475"/>
                <a:gridCol w="1467875"/>
              </a:tblGrid>
              <a:tr h="51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Method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Running Time (sec)</a:t>
                      </a:r>
                      <a:endParaRPr b="1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logreg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2923.38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41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Naive Bayes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1707.09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Random Forest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2657.30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625" name="Google Shape;625;p42"/>
          <p:cNvSpPr txBox="1"/>
          <p:nvPr/>
        </p:nvSpPr>
        <p:spPr>
          <a:xfrm>
            <a:off x="1186225" y="2115400"/>
            <a:ext cx="51651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Parameters </a:t>
            </a:r>
            <a:r>
              <a:rPr b="1" lang="en" sz="13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: </a:t>
            </a:r>
            <a:endParaRPr b="1" sz="13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Strategy </a:t>
            </a:r>
            <a:r>
              <a:rPr lang="en" sz="13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= Information Density, Initial_batch_size = 100</a:t>
            </a:r>
            <a:endParaRPr sz="13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6" name="Google Shape;626;p42"/>
          <p:cNvSpPr txBox="1"/>
          <p:nvPr>
            <p:ph type="title"/>
          </p:nvPr>
        </p:nvSpPr>
        <p:spPr>
          <a:xfrm>
            <a:off x="1739900" y="821900"/>
            <a:ext cx="6969600" cy="6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 Comparison</a:t>
            </a:r>
            <a:endParaRPr/>
          </a:p>
        </p:txBody>
      </p:sp>
      <p:sp>
        <p:nvSpPr>
          <p:cNvPr id="627" name="Google Shape;627;p42"/>
          <p:cNvSpPr txBox="1"/>
          <p:nvPr/>
        </p:nvSpPr>
        <p:spPr>
          <a:xfrm>
            <a:off x="1350825" y="1605900"/>
            <a:ext cx="67911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❖"/>
            </a:pPr>
            <a:r>
              <a:rPr b="1" lang="en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Total number of annotated samples needed to reach 65% F1_score</a:t>
            </a:r>
            <a:endParaRPr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8" name="Google Shape;628;p4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3"/>
          <p:cNvSpPr txBox="1"/>
          <p:nvPr>
            <p:ph type="title"/>
          </p:nvPr>
        </p:nvSpPr>
        <p:spPr>
          <a:xfrm>
            <a:off x="1717850" y="868400"/>
            <a:ext cx="7351200" cy="7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Initial Batch size Comparison</a:t>
            </a:r>
            <a:endParaRPr sz="3800"/>
          </a:p>
        </p:txBody>
      </p:sp>
      <p:pic>
        <p:nvPicPr>
          <p:cNvPr id="634" name="Google Shape;634;p43"/>
          <p:cNvPicPr preferRelativeResize="0"/>
          <p:nvPr/>
        </p:nvPicPr>
        <p:blipFill rotWithShape="1">
          <a:blip r:embed="rId3">
            <a:alphaModFix/>
          </a:blip>
          <a:srcRect b="1629" l="836" r="796" t="10295"/>
          <a:stretch/>
        </p:blipFill>
        <p:spPr>
          <a:xfrm>
            <a:off x="2449263" y="2571750"/>
            <a:ext cx="4245476" cy="22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43"/>
          <p:cNvSpPr txBox="1"/>
          <p:nvPr/>
        </p:nvSpPr>
        <p:spPr>
          <a:xfrm>
            <a:off x="2870400" y="2232975"/>
            <a:ext cx="4648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Parameters </a:t>
            </a:r>
            <a:r>
              <a:rPr b="1" lang="en" sz="13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: </a:t>
            </a:r>
            <a:r>
              <a:rPr lang="en" sz="13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Estimator = Naive_Bayes</a:t>
            </a:r>
            <a:endParaRPr sz="13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6" name="Google Shape;636;p43"/>
          <p:cNvSpPr txBox="1"/>
          <p:nvPr/>
        </p:nvSpPr>
        <p:spPr>
          <a:xfrm>
            <a:off x="1343400" y="1769325"/>
            <a:ext cx="67911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❖"/>
            </a:pPr>
            <a:r>
              <a:rPr b="1" lang="en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Total number of annotated samples needed to reach 65% F1_score</a:t>
            </a:r>
            <a:endParaRPr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7" name="Google Shape;637;p4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4"/>
          <p:cNvSpPr txBox="1"/>
          <p:nvPr>
            <p:ph type="ctrTitle"/>
          </p:nvPr>
        </p:nvSpPr>
        <p:spPr>
          <a:xfrm>
            <a:off x="2750625" y="2043825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643" name="Google Shape;643;p4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5"/>
          <p:cNvSpPr txBox="1"/>
          <p:nvPr>
            <p:ph type="title"/>
          </p:nvPr>
        </p:nvSpPr>
        <p:spPr>
          <a:xfrm>
            <a:off x="1921450" y="638275"/>
            <a:ext cx="3689700" cy="12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Work</a:t>
            </a:r>
            <a:endParaRPr/>
          </a:p>
        </p:txBody>
      </p:sp>
      <p:sp>
        <p:nvSpPr>
          <p:cNvPr id="649" name="Google Shape;649;p45"/>
          <p:cNvSpPr/>
          <p:nvPr/>
        </p:nvSpPr>
        <p:spPr>
          <a:xfrm>
            <a:off x="184638" y="2739375"/>
            <a:ext cx="1773900" cy="11166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Data Exploration</a:t>
            </a:r>
            <a:endParaRPr sz="12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0" name="Google Shape;650;p45"/>
          <p:cNvSpPr/>
          <p:nvPr/>
        </p:nvSpPr>
        <p:spPr>
          <a:xfrm>
            <a:off x="1812538" y="2739375"/>
            <a:ext cx="1802700" cy="11166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Multi-label </a:t>
            </a:r>
            <a:r>
              <a:rPr lang="en" sz="12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Text </a:t>
            </a:r>
            <a:r>
              <a:rPr lang="en" sz="12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Classificati</a:t>
            </a:r>
            <a:r>
              <a:rPr lang="en" sz="12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o</a:t>
            </a:r>
            <a:r>
              <a:rPr lang="en" sz="12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n</a:t>
            </a:r>
            <a:endParaRPr sz="12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1" name="Google Shape;651;p45"/>
          <p:cNvSpPr/>
          <p:nvPr/>
        </p:nvSpPr>
        <p:spPr>
          <a:xfrm>
            <a:off x="3484760" y="2739375"/>
            <a:ext cx="1671000" cy="11166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Class Imbalance</a:t>
            </a:r>
            <a:endParaRPr sz="120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2" name="Google Shape;652;p45"/>
          <p:cNvSpPr/>
          <p:nvPr/>
        </p:nvSpPr>
        <p:spPr>
          <a:xfrm>
            <a:off x="5013638" y="2744475"/>
            <a:ext cx="1707300" cy="11064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Active Learning</a:t>
            </a:r>
            <a:endParaRPr sz="1200">
              <a:solidFill>
                <a:schemeClr val="accent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3" name="Google Shape;653;p45"/>
          <p:cNvSpPr/>
          <p:nvPr/>
        </p:nvSpPr>
        <p:spPr>
          <a:xfrm>
            <a:off x="7244100" y="2760225"/>
            <a:ext cx="1707300" cy="10749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A64D7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4D79"/>
                </a:solidFill>
                <a:latin typeface="Muli"/>
                <a:ea typeface="Muli"/>
                <a:cs typeface="Muli"/>
                <a:sym typeface="Muli"/>
              </a:rPr>
              <a:t>CI &amp; AL</a:t>
            </a:r>
            <a:endParaRPr sz="1200">
              <a:solidFill>
                <a:srgbClr val="A64D7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4D79"/>
                </a:solidFill>
                <a:latin typeface="Muli"/>
                <a:ea typeface="Muli"/>
                <a:cs typeface="Muli"/>
                <a:sym typeface="Muli"/>
              </a:rPr>
              <a:t>on</a:t>
            </a:r>
            <a:endParaRPr sz="1200">
              <a:solidFill>
                <a:srgbClr val="A64D7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4D79"/>
                </a:solidFill>
                <a:latin typeface="Muli"/>
                <a:ea typeface="Muli"/>
                <a:cs typeface="Muli"/>
                <a:sym typeface="Muli"/>
              </a:rPr>
              <a:t>Multi-label Data</a:t>
            </a:r>
            <a:endParaRPr sz="1200">
              <a:solidFill>
                <a:srgbClr val="A64D7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4" name="Google Shape;654;p45"/>
          <p:cNvSpPr txBox="1"/>
          <p:nvPr/>
        </p:nvSpPr>
        <p:spPr>
          <a:xfrm>
            <a:off x="6584975" y="3063575"/>
            <a:ext cx="1001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A86E8"/>
                </a:solidFill>
              </a:rPr>
              <a:t>o o o </a:t>
            </a:r>
            <a:endParaRPr sz="1700">
              <a:solidFill>
                <a:srgbClr val="4A86E8"/>
              </a:solidFill>
            </a:endParaRPr>
          </a:p>
        </p:txBody>
      </p:sp>
      <p:cxnSp>
        <p:nvCxnSpPr>
          <p:cNvPr id="655" name="Google Shape;655;p45"/>
          <p:cNvCxnSpPr/>
          <p:nvPr/>
        </p:nvCxnSpPr>
        <p:spPr>
          <a:xfrm>
            <a:off x="7147500" y="1645700"/>
            <a:ext cx="645600" cy="883200"/>
          </a:xfrm>
          <a:prstGeom prst="straightConnector1">
            <a:avLst/>
          </a:prstGeom>
          <a:noFill/>
          <a:ln cap="flat" cmpd="sng" w="38100">
            <a:solidFill>
              <a:srgbClr val="00E1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6" name="Google Shape;656;p45"/>
          <p:cNvSpPr txBox="1"/>
          <p:nvPr/>
        </p:nvSpPr>
        <p:spPr>
          <a:xfrm>
            <a:off x="6241975" y="1141025"/>
            <a:ext cx="19743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In the future...</a:t>
            </a:r>
            <a:endParaRPr b="1" i="1" sz="16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7" name="Google Shape;657;p4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6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3" name="Google Shape;663;p46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664" name="Google Shape;664;p46"/>
          <p:cNvSpPr txBox="1"/>
          <p:nvPr>
            <p:ph idx="4294967295" type="body"/>
          </p:nvPr>
        </p:nvSpPr>
        <p:spPr>
          <a:xfrm>
            <a:off x="2805550" y="2487525"/>
            <a:ext cx="50430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the code of this project in our GitHub repo: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E1C6"/>
              </a:buClr>
              <a:buSzPts val="1400"/>
              <a:buChar char="◇"/>
            </a:pPr>
            <a:r>
              <a:rPr lang="en" u="sng">
                <a:solidFill>
                  <a:srgbClr val="00E1C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https://github.com/georgSquared/Multi-genre-Classification-on-Literary-Books</a:t>
            </a:r>
            <a:endParaRPr>
              <a:solidFill>
                <a:srgbClr val="00E1C6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6"/>
          <p:cNvSpPr/>
          <p:nvPr/>
        </p:nvSpPr>
        <p:spPr>
          <a:xfrm rot="10800000"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7" name="Google Shape;66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0850" y="2322225"/>
            <a:ext cx="1817550" cy="12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"/>
          <p:cNvSpPr txBox="1"/>
          <p:nvPr>
            <p:ph type="title"/>
          </p:nvPr>
        </p:nvSpPr>
        <p:spPr>
          <a:xfrm>
            <a:off x="1732700" y="9785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Project Overview</a:t>
            </a:r>
            <a:endParaRPr/>
          </a:p>
        </p:txBody>
      </p:sp>
      <p:sp>
        <p:nvSpPr>
          <p:cNvPr id="397" name="Google Shape;397;p16"/>
          <p:cNvSpPr txBox="1"/>
          <p:nvPr>
            <p:ph idx="1" type="body"/>
          </p:nvPr>
        </p:nvSpPr>
        <p:spPr>
          <a:xfrm>
            <a:off x="816425" y="2113700"/>
            <a:ext cx="2499300" cy="2725500"/>
          </a:xfrm>
          <a:prstGeom prst="rect">
            <a:avLst/>
          </a:prstGeom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Text Dataset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Science fiction Books</a:t>
            </a:r>
            <a:endParaRPr sz="12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Label/Genre Prediction</a:t>
            </a:r>
            <a:endParaRPr sz="12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48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Inherently Multilabel</a:t>
            </a:r>
            <a:endParaRPr sz="12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Multiclass Transformation</a:t>
            </a:r>
            <a:endParaRPr sz="1000"/>
          </a:p>
        </p:txBody>
      </p:sp>
      <p:sp>
        <p:nvSpPr>
          <p:cNvPr id="398" name="Google Shape;398;p16"/>
          <p:cNvSpPr txBox="1"/>
          <p:nvPr>
            <p:ph idx="2" type="body"/>
          </p:nvPr>
        </p:nvSpPr>
        <p:spPr>
          <a:xfrm>
            <a:off x="3446125" y="2113700"/>
            <a:ext cx="2686500" cy="2725500"/>
          </a:xfrm>
          <a:prstGeom prst="rect">
            <a:avLst/>
          </a:prstGeom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Problems Addressed</a:t>
            </a:r>
            <a:endParaRPr b="1"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04800" lvl="0" marL="4572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Multilabel Classification</a:t>
            </a:r>
            <a:endParaRPr sz="12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Class Imbalance</a:t>
            </a:r>
            <a:endParaRPr sz="12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Active Learning</a:t>
            </a:r>
            <a:endParaRPr sz="1000"/>
          </a:p>
        </p:txBody>
      </p:sp>
      <p:sp>
        <p:nvSpPr>
          <p:cNvPr id="399" name="Google Shape;399;p16"/>
          <p:cNvSpPr txBox="1"/>
          <p:nvPr>
            <p:ph idx="3" type="body"/>
          </p:nvPr>
        </p:nvSpPr>
        <p:spPr>
          <a:xfrm>
            <a:off x="6249875" y="2113700"/>
            <a:ext cx="2686500" cy="2725500"/>
          </a:xfrm>
          <a:prstGeom prst="rect">
            <a:avLst/>
          </a:prstGeom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Evaluation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Logistic Regression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Naive Bayes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Random Forest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XGBoost(?)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BoW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tf-idf</a:t>
            </a:r>
            <a:endParaRPr sz="1200"/>
          </a:p>
        </p:txBody>
      </p:sp>
      <p:sp>
        <p:nvSpPr>
          <p:cNvPr id="400" name="Google Shape;400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06" name="Google Shape;406;p1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/>
          <p:nvPr>
            <p:ph type="title"/>
          </p:nvPr>
        </p:nvSpPr>
        <p:spPr>
          <a:xfrm>
            <a:off x="1844675" y="847250"/>
            <a:ext cx="6366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412" name="Google Shape;412;p18"/>
          <p:cNvSpPr txBox="1"/>
          <p:nvPr>
            <p:ph idx="1" type="body"/>
          </p:nvPr>
        </p:nvSpPr>
        <p:spPr>
          <a:xfrm>
            <a:off x="1777500" y="1740050"/>
            <a:ext cx="49443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14k </a:t>
            </a:r>
            <a:r>
              <a:rPr lang="en" sz="1200"/>
              <a:t>Science Fiction </a:t>
            </a:r>
            <a:r>
              <a:rPr lang="en" sz="1200"/>
              <a:t>books split in 12 equally distributed categories -&gt; 12.5k after processing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10 genres per book ordered by number of votes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3.6k authors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506 unique genres and 214 primary ones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3" name="Google Shape;413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4" name="Google Shape;4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600" y="1895073"/>
            <a:ext cx="1481575" cy="8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00" y="3357375"/>
            <a:ext cx="7220149" cy="13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8"/>
          <p:cNvSpPr txBox="1"/>
          <p:nvPr/>
        </p:nvSpPr>
        <p:spPr>
          <a:xfrm>
            <a:off x="97300" y="2988075"/>
            <a:ext cx="24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Data sample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9"/>
          <p:cNvSpPr txBox="1"/>
          <p:nvPr>
            <p:ph type="title"/>
          </p:nvPr>
        </p:nvSpPr>
        <p:spPr>
          <a:xfrm>
            <a:off x="1822300" y="673025"/>
            <a:ext cx="57624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processing</a:t>
            </a:r>
            <a:endParaRPr/>
          </a:p>
        </p:txBody>
      </p:sp>
      <p:sp>
        <p:nvSpPr>
          <p:cNvPr id="422" name="Google Shape;422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3" name="Google Shape;423;p19"/>
          <p:cNvGrpSpPr/>
          <p:nvPr/>
        </p:nvGrpSpPr>
        <p:grpSpPr>
          <a:xfrm>
            <a:off x="683897" y="1796444"/>
            <a:ext cx="3282274" cy="2950827"/>
            <a:chOff x="3778727" y="4460423"/>
            <a:chExt cx="720160" cy="647438"/>
          </a:xfrm>
        </p:grpSpPr>
        <p:sp>
          <p:nvSpPr>
            <p:cNvPr id="424" name="Google Shape;424;p1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1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Major genre</a:t>
              </a:r>
              <a:endParaRPr b="1" i="0" sz="11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1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Encoding</a:t>
              </a:r>
              <a:endParaRPr b="1" i="0" sz="11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3780312" y="4516079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1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Primary genres</a:t>
              </a:r>
              <a:endParaRPr b="1" i="0" sz="11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3868662" y="4713346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1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Filter out labels</a:t>
              </a:r>
              <a:endParaRPr b="1" i="0" sz="11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1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Filter out books</a:t>
              </a:r>
              <a:endParaRPr b="1" i="0" sz="11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1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Book description </a:t>
              </a:r>
              <a:endParaRPr b="1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1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processing</a:t>
              </a:r>
              <a:endParaRPr b="1" i="0" sz="11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431" name="Google Shape;431;p19"/>
          <p:cNvCxnSpPr/>
          <p:nvPr/>
        </p:nvCxnSpPr>
        <p:spPr>
          <a:xfrm>
            <a:off x="3893615" y="2285124"/>
            <a:ext cx="961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2" name="Google Shape;432;p19"/>
          <p:cNvSpPr txBox="1"/>
          <p:nvPr/>
        </p:nvSpPr>
        <p:spPr>
          <a:xfrm>
            <a:off x="4911085" y="2128614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Remove subgenre in parenthesis to keep primary genres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3" name="Google Shape;433;p19"/>
          <p:cNvCxnSpPr/>
          <p:nvPr/>
        </p:nvCxnSpPr>
        <p:spPr>
          <a:xfrm>
            <a:off x="3752001" y="2723245"/>
            <a:ext cx="1103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4" name="Google Shape;434;p19"/>
          <p:cNvSpPr txBox="1"/>
          <p:nvPr/>
        </p:nvSpPr>
        <p:spPr>
          <a:xfrm>
            <a:off x="4911085" y="2566727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Remove duplicate books. 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Keep 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English books with at least 10 tokens in description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5" name="Google Shape;435;p19"/>
          <p:cNvCxnSpPr/>
          <p:nvPr/>
        </p:nvCxnSpPr>
        <p:spPr>
          <a:xfrm>
            <a:off x="3550759" y="3161366"/>
            <a:ext cx="1304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6" name="Google Shape;436;p19"/>
          <p:cNvSpPr txBox="1"/>
          <p:nvPr/>
        </p:nvSpPr>
        <p:spPr>
          <a:xfrm>
            <a:off x="4911085" y="3004839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Make a subselection of 9 genres and keep relevant books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7" name="Google Shape;437;p19"/>
          <p:cNvCxnSpPr/>
          <p:nvPr/>
        </p:nvCxnSpPr>
        <p:spPr>
          <a:xfrm>
            <a:off x="3379330" y="3599465"/>
            <a:ext cx="1475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38" name="Google Shape;438;p19"/>
          <p:cNvCxnSpPr/>
          <p:nvPr/>
        </p:nvCxnSpPr>
        <p:spPr>
          <a:xfrm>
            <a:off x="3192984" y="4037586"/>
            <a:ext cx="1662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9" name="Google Shape;439;p19"/>
          <p:cNvSpPr txBox="1"/>
          <p:nvPr/>
        </p:nvSpPr>
        <p:spPr>
          <a:xfrm>
            <a:off x="4911085" y="3442951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xpand contractions, r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emove stopwords, punctuation, make text lowercase and keep only latin characters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0" name="Google Shape;440;p19"/>
          <p:cNvSpPr txBox="1"/>
          <p:nvPr/>
        </p:nvSpPr>
        <p:spPr>
          <a:xfrm>
            <a:off x="4911085" y="3881063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Keep the most voted genre for each book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41" name="Google Shape;441;p19"/>
          <p:cNvCxnSpPr/>
          <p:nvPr/>
        </p:nvCxnSpPr>
        <p:spPr>
          <a:xfrm>
            <a:off x="2999200" y="4475685"/>
            <a:ext cx="1848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2" name="Google Shape;442;p19"/>
          <p:cNvSpPr txBox="1"/>
          <p:nvPr/>
        </p:nvSpPr>
        <p:spPr>
          <a:xfrm>
            <a:off x="4911085" y="4319175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One hot encode primary genres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Label encode major genre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/>
          <p:nvPr>
            <p:ph type="title"/>
          </p:nvPr>
        </p:nvSpPr>
        <p:spPr>
          <a:xfrm>
            <a:off x="1732700" y="820175"/>
            <a:ext cx="5762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 distribution</a:t>
            </a:r>
            <a:endParaRPr/>
          </a:p>
        </p:txBody>
      </p:sp>
      <p:pic>
        <p:nvPicPr>
          <p:cNvPr id="448" name="Google Shape;448;p20"/>
          <p:cNvPicPr preferRelativeResize="0"/>
          <p:nvPr/>
        </p:nvPicPr>
        <p:blipFill rotWithShape="1">
          <a:blip r:embed="rId3">
            <a:alphaModFix/>
          </a:blip>
          <a:srcRect b="1403" l="1191" r="1142" t="1771"/>
          <a:stretch/>
        </p:blipFill>
        <p:spPr>
          <a:xfrm>
            <a:off x="586350" y="2397325"/>
            <a:ext cx="3124701" cy="25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0"/>
          <p:cNvPicPr preferRelativeResize="0"/>
          <p:nvPr/>
        </p:nvPicPr>
        <p:blipFill rotWithShape="1">
          <a:blip r:embed="rId4">
            <a:alphaModFix/>
          </a:blip>
          <a:srcRect b="1403" l="1414" r="2338" t="1771"/>
          <a:stretch/>
        </p:blipFill>
        <p:spPr>
          <a:xfrm>
            <a:off x="4148950" y="2397325"/>
            <a:ext cx="3079301" cy="25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0"/>
          <p:cNvSpPr txBox="1"/>
          <p:nvPr/>
        </p:nvSpPr>
        <p:spPr>
          <a:xfrm>
            <a:off x="1564525" y="1398275"/>
            <a:ext cx="648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li"/>
              <a:buChar char="◇"/>
            </a:pPr>
            <a:r>
              <a:rPr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Science Fiction related labels are redundant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li"/>
              <a:buChar char="◇"/>
            </a:pPr>
            <a:r>
              <a:rPr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Genres kept: </a:t>
            </a:r>
            <a:r>
              <a:rPr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Romance, Adventure, Young Adult, Space, Historical, Adult, Speculative Fiction, War, Apocalyptic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1" name="Google Shape;451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1"/>
          <p:cNvSpPr txBox="1"/>
          <p:nvPr>
            <p:ph type="title"/>
          </p:nvPr>
        </p:nvSpPr>
        <p:spPr>
          <a:xfrm>
            <a:off x="1784950" y="832325"/>
            <a:ext cx="6673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g</a:t>
            </a:r>
            <a:r>
              <a:rPr lang="en"/>
              <a:t>enres per book</a:t>
            </a:r>
            <a:endParaRPr/>
          </a:p>
        </p:txBody>
      </p:sp>
      <p:pic>
        <p:nvPicPr>
          <p:cNvPr id="457" name="Google Shape;457;p21"/>
          <p:cNvPicPr preferRelativeResize="0"/>
          <p:nvPr/>
        </p:nvPicPr>
        <p:blipFill rotWithShape="1">
          <a:blip r:embed="rId3">
            <a:alphaModFix/>
          </a:blip>
          <a:srcRect b="1329" l="828" r="581" t="1601"/>
          <a:stretch/>
        </p:blipFill>
        <p:spPr>
          <a:xfrm>
            <a:off x="1276600" y="1862950"/>
            <a:ext cx="5856024" cy="28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21"/>
          <p:cNvSpPr txBox="1"/>
          <p:nvPr/>
        </p:nvSpPr>
        <p:spPr>
          <a:xfrm>
            <a:off x="4085800" y="4399275"/>
            <a:ext cx="237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#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