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69595"/>
            <a:ext cx="4897120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hlink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4343"/>
                </a:solidFill>
                <a:latin typeface="Roboto Bk"/>
                <a:cs typeface="Roboto Bk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hlink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4343"/>
                </a:solidFill>
                <a:latin typeface="Roboto Bk"/>
                <a:cs typeface="Roboto Bk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hlink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4343"/>
                </a:solidFill>
                <a:latin typeface="Roboto Bk"/>
                <a:cs typeface="Roboto Bk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hlink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4343"/>
                </a:solidFill>
                <a:latin typeface="Roboto Bk"/>
                <a:cs typeface="Roboto Bk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4343"/>
                </a:solidFill>
                <a:latin typeface="Roboto Bk"/>
                <a:cs typeface="Roboto Bk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69595"/>
            <a:ext cx="7392034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hlink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39" y="2130298"/>
            <a:ext cx="7162800" cy="2670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37727" y="6379257"/>
            <a:ext cx="232409" cy="173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434343"/>
                </a:solidFill>
                <a:latin typeface="Roboto Bk"/>
                <a:cs typeface="Roboto Bk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Clustering</a:t>
            </a:r>
            <a:r>
              <a:rPr spc="-130" dirty="0"/>
              <a:t> </a:t>
            </a:r>
            <a:r>
              <a:rPr spc="-10" dirty="0"/>
              <a:t>jerárquico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79837"/>
            <a:ext cx="8987155" cy="12045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000" dirty="0">
                <a:latin typeface="Microsoft Sans Serif"/>
                <a:cs typeface="Microsoft Sans Serif"/>
              </a:rPr>
              <a:t>Es</a:t>
            </a:r>
            <a:r>
              <a:rPr sz="2000" spc="18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</a:t>
            </a:r>
            <a:r>
              <a:rPr sz="2000" spc="17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método</a:t>
            </a:r>
            <a:r>
              <a:rPr sz="2000" spc="175" dirty="0"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AF50"/>
                </a:solidFill>
                <a:latin typeface="Microsoft Sans Serif"/>
                <a:cs typeface="Microsoft Sans Serif"/>
              </a:rPr>
              <a:t>bottom</a:t>
            </a:r>
            <a:r>
              <a:rPr sz="2000" spc="175" dirty="0">
                <a:solidFill>
                  <a:srgbClr val="00AF5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AF50"/>
                </a:solidFill>
                <a:latin typeface="Microsoft Sans Serif"/>
                <a:cs typeface="Microsoft Sans Serif"/>
              </a:rPr>
              <a:t>up</a:t>
            </a:r>
            <a:r>
              <a:rPr sz="2000" spc="165" dirty="0">
                <a:solidFill>
                  <a:srgbClr val="00AF5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AF50"/>
                </a:solidFill>
                <a:latin typeface="Microsoft Sans Serif"/>
                <a:cs typeface="Microsoft Sans Serif"/>
              </a:rPr>
              <a:t>o</a:t>
            </a:r>
            <a:r>
              <a:rPr sz="2000" spc="180" dirty="0">
                <a:solidFill>
                  <a:srgbClr val="00AF5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AF50"/>
                </a:solidFill>
                <a:latin typeface="Microsoft Sans Serif"/>
                <a:cs typeface="Microsoft Sans Serif"/>
              </a:rPr>
              <a:t>aglomerativo</a:t>
            </a:r>
            <a:r>
              <a:rPr sz="2000" dirty="0">
                <a:latin typeface="Microsoft Sans Serif"/>
                <a:cs typeface="Microsoft Sans Serif"/>
              </a:rPr>
              <a:t>.</a:t>
            </a:r>
            <a:r>
              <a:rPr sz="2000" spc="17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17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diferencia</a:t>
            </a:r>
            <a:r>
              <a:rPr sz="2000" spc="16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</a:t>
            </a:r>
            <a:r>
              <a:rPr sz="2000" spc="16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K-</a:t>
            </a:r>
            <a:r>
              <a:rPr sz="2000" dirty="0">
                <a:latin typeface="Microsoft Sans Serif"/>
                <a:cs typeface="Microsoft Sans Serif"/>
              </a:rPr>
              <a:t>means,</a:t>
            </a:r>
            <a:r>
              <a:rPr sz="2000" spc="17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uno</a:t>
            </a:r>
            <a:r>
              <a:rPr sz="2000" spc="16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no</a:t>
            </a:r>
            <a:r>
              <a:rPr sz="2000" spc="15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se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000" dirty="0">
                <a:latin typeface="Microsoft Sans Serif"/>
                <a:cs typeface="Microsoft Sans Serif"/>
              </a:rPr>
              <a:t>debe comprometer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número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 clusters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antes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ejecutar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el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algoritmo.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2000" dirty="0">
                <a:latin typeface="Microsoft Sans Serif"/>
                <a:cs typeface="Microsoft Sans Serif"/>
              </a:rPr>
              <a:t>El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objetivo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va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obtener un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A64D79"/>
                </a:solidFill>
                <a:latin typeface="Microsoft Sans Serif"/>
                <a:cs typeface="Microsoft Sans Serif"/>
              </a:rPr>
              <a:t>dendrograma</a:t>
            </a:r>
            <a:r>
              <a:rPr sz="2000" spc="-10" dirty="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3839" y="2740858"/>
            <a:ext cx="1922009" cy="31722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5094" y="2819735"/>
            <a:ext cx="3444811" cy="308542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Clustering</a:t>
            </a:r>
            <a:r>
              <a:rPr spc="-130" dirty="0"/>
              <a:t> </a:t>
            </a:r>
            <a:r>
              <a:rPr spc="-10" dirty="0"/>
              <a:t>jerárquico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53194"/>
            <a:ext cx="8793480" cy="203200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000" spc="-10" dirty="0">
                <a:latin typeface="Microsoft Sans Serif"/>
                <a:cs typeface="Microsoft Sans Serif"/>
              </a:rPr>
              <a:t>Dendrograma:</a:t>
            </a:r>
            <a:endParaRPr sz="2000">
              <a:latin typeface="Microsoft Sans Serif"/>
              <a:cs typeface="Microsoft Sans Serif"/>
            </a:endParaRPr>
          </a:p>
          <a:p>
            <a:pPr marL="469265" indent="-354965">
              <a:lnSpc>
                <a:spcPct val="100000"/>
              </a:lnSpc>
              <a:spcBef>
                <a:spcPts val="1355"/>
              </a:spcBef>
              <a:buChar char="●"/>
              <a:tabLst>
                <a:tab pos="469265" algn="l"/>
              </a:tabLst>
            </a:pPr>
            <a:r>
              <a:rPr sz="2000" dirty="0">
                <a:latin typeface="Microsoft Sans Serif"/>
                <a:cs typeface="Microsoft Sans Serif"/>
              </a:rPr>
              <a:t>Cada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hoja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representa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una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observación.</a:t>
            </a:r>
            <a:endParaRPr sz="2000">
              <a:latin typeface="Microsoft Sans Serif"/>
              <a:cs typeface="Microsoft Sans Serif"/>
            </a:endParaRPr>
          </a:p>
          <a:p>
            <a:pPr marL="469265" indent="-354965">
              <a:lnSpc>
                <a:spcPct val="100000"/>
              </a:lnSpc>
              <a:spcBef>
                <a:spcPts val="360"/>
              </a:spcBef>
              <a:buChar char="●"/>
              <a:tabLst>
                <a:tab pos="469265" algn="l"/>
              </a:tabLst>
            </a:pPr>
            <a:r>
              <a:rPr sz="2000" dirty="0">
                <a:latin typeface="Microsoft Sans Serif"/>
                <a:cs typeface="Microsoft Sans Serif"/>
              </a:rPr>
              <a:t>Las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hojas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unen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grupos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similares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entre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sí.</a:t>
            </a:r>
            <a:endParaRPr sz="2000">
              <a:latin typeface="Microsoft Sans Serif"/>
              <a:cs typeface="Microsoft Sans Serif"/>
            </a:endParaRPr>
          </a:p>
          <a:p>
            <a:pPr marL="469265" indent="-354965">
              <a:lnSpc>
                <a:spcPct val="100000"/>
              </a:lnSpc>
              <a:spcBef>
                <a:spcPts val="360"/>
              </a:spcBef>
              <a:buChar char="●"/>
              <a:tabLst>
                <a:tab pos="469265" algn="l"/>
              </a:tabLst>
            </a:pPr>
            <a:r>
              <a:rPr sz="2000" dirty="0">
                <a:latin typeface="Microsoft Sans Serif"/>
                <a:cs typeface="Microsoft Sans Serif"/>
              </a:rPr>
              <a:t>A medida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que uno sube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en el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dendrograma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los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grupos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unen entre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sí.</a:t>
            </a:r>
            <a:endParaRPr sz="2000">
              <a:latin typeface="Microsoft Sans Serif"/>
              <a:cs typeface="Microsoft Sans Serif"/>
            </a:endParaRPr>
          </a:p>
          <a:p>
            <a:pPr marL="469265" indent="-354965">
              <a:lnSpc>
                <a:spcPct val="100000"/>
              </a:lnSpc>
              <a:spcBef>
                <a:spcPts val="360"/>
              </a:spcBef>
              <a:buChar char="●"/>
              <a:tabLst>
                <a:tab pos="469265" algn="l"/>
              </a:tabLst>
            </a:pPr>
            <a:r>
              <a:rPr sz="2000" dirty="0">
                <a:latin typeface="Microsoft Sans Serif"/>
                <a:cs typeface="Microsoft Sans Serif"/>
              </a:rPr>
              <a:t>Mientras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más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“bajo” se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haga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unión, más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cercanos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son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los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elementos.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46860" y="2828544"/>
            <a:ext cx="6414770" cy="3138805"/>
            <a:chOff x="1546860" y="2828544"/>
            <a:chExt cx="6414770" cy="31388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0487" y="3376408"/>
              <a:ext cx="5953124" cy="259044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733544" y="2833116"/>
              <a:ext cx="3223260" cy="2994660"/>
            </a:xfrm>
            <a:custGeom>
              <a:avLst/>
              <a:gdLst/>
              <a:ahLst/>
              <a:cxnLst/>
              <a:rect l="l" t="t" r="r" b="b"/>
              <a:pathLst>
                <a:path w="3223259" h="2994660">
                  <a:moveTo>
                    <a:pt x="2491739" y="1398270"/>
                  </a:moveTo>
                  <a:lnTo>
                    <a:pt x="2496129" y="1342901"/>
                  </a:lnTo>
                  <a:lnTo>
                    <a:pt x="2508632" y="1292065"/>
                  </a:lnTo>
                  <a:lnTo>
                    <a:pt x="2528249" y="1247214"/>
                  </a:lnTo>
                  <a:lnTo>
                    <a:pt x="2553979" y="1209800"/>
                  </a:lnTo>
                  <a:lnTo>
                    <a:pt x="2584823" y="1181277"/>
                  </a:lnTo>
                  <a:lnTo>
                    <a:pt x="2619782" y="1163098"/>
                  </a:lnTo>
                  <a:lnTo>
                    <a:pt x="2657855" y="1156716"/>
                  </a:lnTo>
                  <a:lnTo>
                    <a:pt x="2695929" y="1163098"/>
                  </a:lnTo>
                  <a:lnTo>
                    <a:pt x="2730888" y="1181277"/>
                  </a:lnTo>
                  <a:lnTo>
                    <a:pt x="2761732" y="1209800"/>
                  </a:lnTo>
                  <a:lnTo>
                    <a:pt x="2787462" y="1247214"/>
                  </a:lnTo>
                  <a:lnTo>
                    <a:pt x="2807079" y="1292065"/>
                  </a:lnTo>
                  <a:lnTo>
                    <a:pt x="2819582" y="1342901"/>
                  </a:lnTo>
                  <a:lnTo>
                    <a:pt x="2823972" y="1398270"/>
                  </a:lnTo>
                  <a:lnTo>
                    <a:pt x="2819582" y="1453638"/>
                  </a:lnTo>
                  <a:lnTo>
                    <a:pt x="2807079" y="1504474"/>
                  </a:lnTo>
                  <a:lnTo>
                    <a:pt x="2787462" y="1549325"/>
                  </a:lnTo>
                  <a:lnTo>
                    <a:pt x="2761732" y="1586739"/>
                  </a:lnTo>
                  <a:lnTo>
                    <a:pt x="2730888" y="1615262"/>
                  </a:lnTo>
                  <a:lnTo>
                    <a:pt x="2695929" y="1633441"/>
                  </a:lnTo>
                  <a:lnTo>
                    <a:pt x="2657855" y="1639824"/>
                  </a:lnTo>
                  <a:lnTo>
                    <a:pt x="2619782" y="1633441"/>
                  </a:lnTo>
                  <a:lnTo>
                    <a:pt x="2584823" y="1615262"/>
                  </a:lnTo>
                  <a:lnTo>
                    <a:pt x="2553979" y="1586739"/>
                  </a:lnTo>
                  <a:lnTo>
                    <a:pt x="2528249" y="1549325"/>
                  </a:lnTo>
                  <a:lnTo>
                    <a:pt x="2508632" y="1504474"/>
                  </a:lnTo>
                  <a:lnTo>
                    <a:pt x="2496129" y="1453638"/>
                  </a:lnTo>
                  <a:lnTo>
                    <a:pt x="2491739" y="1398270"/>
                  </a:lnTo>
                  <a:close/>
                </a:path>
                <a:path w="3223259" h="2994660">
                  <a:moveTo>
                    <a:pt x="752855" y="2155698"/>
                  </a:moveTo>
                  <a:lnTo>
                    <a:pt x="776085" y="2084195"/>
                  </a:lnTo>
                  <a:lnTo>
                    <a:pt x="803339" y="2052999"/>
                  </a:lnTo>
                  <a:lnTo>
                    <a:pt x="839438" y="2025824"/>
                  </a:lnTo>
                  <a:lnTo>
                    <a:pt x="883192" y="2003405"/>
                  </a:lnTo>
                  <a:lnTo>
                    <a:pt x="933414" y="1986480"/>
                  </a:lnTo>
                  <a:lnTo>
                    <a:pt x="988916" y="1975784"/>
                  </a:lnTo>
                  <a:lnTo>
                    <a:pt x="1048511" y="1972056"/>
                  </a:lnTo>
                  <a:lnTo>
                    <a:pt x="1108107" y="1975784"/>
                  </a:lnTo>
                  <a:lnTo>
                    <a:pt x="1163609" y="1986480"/>
                  </a:lnTo>
                  <a:lnTo>
                    <a:pt x="1213831" y="2003405"/>
                  </a:lnTo>
                  <a:lnTo>
                    <a:pt x="1257585" y="2025824"/>
                  </a:lnTo>
                  <a:lnTo>
                    <a:pt x="1293684" y="2052999"/>
                  </a:lnTo>
                  <a:lnTo>
                    <a:pt x="1320938" y="2084195"/>
                  </a:lnTo>
                  <a:lnTo>
                    <a:pt x="1338162" y="2118673"/>
                  </a:lnTo>
                  <a:lnTo>
                    <a:pt x="1344167" y="2155698"/>
                  </a:lnTo>
                  <a:lnTo>
                    <a:pt x="1338162" y="2192722"/>
                  </a:lnTo>
                  <a:lnTo>
                    <a:pt x="1320938" y="2227200"/>
                  </a:lnTo>
                  <a:lnTo>
                    <a:pt x="1293684" y="2258396"/>
                  </a:lnTo>
                  <a:lnTo>
                    <a:pt x="1257585" y="2285571"/>
                  </a:lnTo>
                  <a:lnTo>
                    <a:pt x="1213831" y="2307990"/>
                  </a:lnTo>
                  <a:lnTo>
                    <a:pt x="1163609" y="2324915"/>
                  </a:lnTo>
                  <a:lnTo>
                    <a:pt x="1108107" y="2335611"/>
                  </a:lnTo>
                  <a:lnTo>
                    <a:pt x="1048511" y="2339340"/>
                  </a:lnTo>
                  <a:lnTo>
                    <a:pt x="988916" y="2335611"/>
                  </a:lnTo>
                  <a:lnTo>
                    <a:pt x="933414" y="2324915"/>
                  </a:lnTo>
                  <a:lnTo>
                    <a:pt x="883192" y="2307990"/>
                  </a:lnTo>
                  <a:lnTo>
                    <a:pt x="839438" y="2285571"/>
                  </a:lnTo>
                  <a:lnTo>
                    <a:pt x="803339" y="2258396"/>
                  </a:lnTo>
                  <a:lnTo>
                    <a:pt x="776085" y="2227200"/>
                  </a:lnTo>
                  <a:lnTo>
                    <a:pt x="758861" y="2192722"/>
                  </a:lnTo>
                  <a:lnTo>
                    <a:pt x="752855" y="2155698"/>
                  </a:lnTo>
                  <a:close/>
                </a:path>
                <a:path w="3223259" h="2994660">
                  <a:moveTo>
                    <a:pt x="1999487" y="1398270"/>
                  </a:moveTo>
                  <a:lnTo>
                    <a:pt x="2002260" y="1353402"/>
                  </a:lnTo>
                  <a:lnTo>
                    <a:pt x="2010373" y="1310053"/>
                  </a:lnTo>
                  <a:lnTo>
                    <a:pt x="2023517" y="1268510"/>
                  </a:lnTo>
                  <a:lnTo>
                    <a:pt x="2041382" y="1229063"/>
                  </a:lnTo>
                  <a:lnTo>
                    <a:pt x="2063660" y="1192001"/>
                  </a:lnTo>
                  <a:lnTo>
                    <a:pt x="2090041" y="1157613"/>
                  </a:lnTo>
                  <a:lnTo>
                    <a:pt x="2120217" y="1126188"/>
                  </a:lnTo>
                  <a:lnTo>
                    <a:pt x="2153878" y="1098015"/>
                  </a:lnTo>
                  <a:lnTo>
                    <a:pt x="2190715" y="1073383"/>
                  </a:lnTo>
                  <a:lnTo>
                    <a:pt x="2230420" y="1052581"/>
                  </a:lnTo>
                  <a:lnTo>
                    <a:pt x="2272683" y="1035899"/>
                  </a:lnTo>
                  <a:lnTo>
                    <a:pt x="2317195" y="1023625"/>
                  </a:lnTo>
                  <a:lnTo>
                    <a:pt x="2363647" y="1016049"/>
                  </a:lnTo>
                  <a:lnTo>
                    <a:pt x="2411729" y="1013460"/>
                  </a:lnTo>
                  <a:lnTo>
                    <a:pt x="2459812" y="1016049"/>
                  </a:lnTo>
                  <a:lnTo>
                    <a:pt x="2506264" y="1023625"/>
                  </a:lnTo>
                  <a:lnTo>
                    <a:pt x="2550776" y="1035899"/>
                  </a:lnTo>
                  <a:lnTo>
                    <a:pt x="2593039" y="1052581"/>
                  </a:lnTo>
                  <a:lnTo>
                    <a:pt x="2632744" y="1073383"/>
                  </a:lnTo>
                  <a:lnTo>
                    <a:pt x="2669581" y="1098015"/>
                  </a:lnTo>
                  <a:lnTo>
                    <a:pt x="2703242" y="1126188"/>
                  </a:lnTo>
                  <a:lnTo>
                    <a:pt x="2733418" y="1157613"/>
                  </a:lnTo>
                  <a:lnTo>
                    <a:pt x="2759799" y="1192001"/>
                  </a:lnTo>
                  <a:lnTo>
                    <a:pt x="2782077" y="1229063"/>
                  </a:lnTo>
                  <a:lnTo>
                    <a:pt x="2799942" y="1268510"/>
                  </a:lnTo>
                  <a:lnTo>
                    <a:pt x="2813086" y="1310053"/>
                  </a:lnTo>
                  <a:lnTo>
                    <a:pt x="2821199" y="1353402"/>
                  </a:lnTo>
                  <a:lnTo>
                    <a:pt x="2823972" y="1398270"/>
                  </a:lnTo>
                  <a:lnTo>
                    <a:pt x="2821199" y="1443137"/>
                  </a:lnTo>
                  <a:lnTo>
                    <a:pt x="2813086" y="1486486"/>
                  </a:lnTo>
                  <a:lnTo>
                    <a:pt x="2799942" y="1528029"/>
                  </a:lnTo>
                  <a:lnTo>
                    <a:pt x="2782077" y="1567476"/>
                  </a:lnTo>
                  <a:lnTo>
                    <a:pt x="2759799" y="1604538"/>
                  </a:lnTo>
                  <a:lnTo>
                    <a:pt x="2733418" y="1638926"/>
                  </a:lnTo>
                  <a:lnTo>
                    <a:pt x="2703242" y="1670351"/>
                  </a:lnTo>
                  <a:lnTo>
                    <a:pt x="2669581" y="1698524"/>
                  </a:lnTo>
                  <a:lnTo>
                    <a:pt x="2632744" y="1723156"/>
                  </a:lnTo>
                  <a:lnTo>
                    <a:pt x="2593039" y="1743958"/>
                  </a:lnTo>
                  <a:lnTo>
                    <a:pt x="2550776" y="1760640"/>
                  </a:lnTo>
                  <a:lnTo>
                    <a:pt x="2506264" y="1772914"/>
                  </a:lnTo>
                  <a:lnTo>
                    <a:pt x="2459812" y="1780490"/>
                  </a:lnTo>
                  <a:lnTo>
                    <a:pt x="2411729" y="1783080"/>
                  </a:lnTo>
                  <a:lnTo>
                    <a:pt x="2363647" y="1780490"/>
                  </a:lnTo>
                  <a:lnTo>
                    <a:pt x="2317195" y="1772914"/>
                  </a:lnTo>
                  <a:lnTo>
                    <a:pt x="2272683" y="1760640"/>
                  </a:lnTo>
                  <a:lnTo>
                    <a:pt x="2230420" y="1743958"/>
                  </a:lnTo>
                  <a:lnTo>
                    <a:pt x="2190715" y="1723156"/>
                  </a:lnTo>
                  <a:lnTo>
                    <a:pt x="2153878" y="1698524"/>
                  </a:lnTo>
                  <a:lnTo>
                    <a:pt x="2120217" y="1670351"/>
                  </a:lnTo>
                  <a:lnTo>
                    <a:pt x="2090041" y="1638926"/>
                  </a:lnTo>
                  <a:lnTo>
                    <a:pt x="2063660" y="1604538"/>
                  </a:lnTo>
                  <a:lnTo>
                    <a:pt x="2041382" y="1567476"/>
                  </a:lnTo>
                  <a:lnTo>
                    <a:pt x="2023517" y="1528029"/>
                  </a:lnTo>
                  <a:lnTo>
                    <a:pt x="2010373" y="1486486"/>
                  </a:lnTo>
                  <a:lnTo>
                    <a:pt x="2002260" y="1443137"/>
                  </a:lnTo>
                  <a:lnTo>
                    <a:pt x="1999487" y="1398270"/>
                  </a:lnTo>
                  <a:close/>
                </a:path>
                <a:path w="3223259" h="2994660">
                  <a:moveTo>
                    <a:pt x="313943" y="2231898"/>
                  </a:moveTo>
                  <a:lnTo>
                    <a:pt x="316966" y="2189978"/>
                  </a:lnTo>
                  <a:lnTo>
                    <a:pt x="325825" y="2149363"/>
                  </a:lnTo>
                  <a:lnTo>
                    <a:pt x="340205" y="2110288"/>
                  </a:lnTo>
                  <a:lnTo>
                    <a:pt x="359793" y="2072989"/>
                  </a:lnTo>
                  <a:lnTo>
                    <a:pt x="384273" y="2037700"/>
                  </a:lnTo>
                  <a:lnTo>
                    <a:pt x="413333" y="2004657"/>
                  </a:lnTo>
                  <a:lnTo>
                    <a:pt x="446657" y="1974094"/>
                  </a:lnTo>
                  <a:lnTo>
                    <a:pt x="483931" y="1946246"/>
                  </a:lnTo>
                  <a:lnTo>
                    <a:pt x="524841" y="1921349"/>
                  </a:lnTo>
                  <a:lnTo>
                    <a:pt x="569072" y="1899637"/>
                  </a:lnTo>
                  <a:lnTo>
                    <a:pt x="616311" y="1881346"/>
                  </a:lnTo>
                  <a:lnTo>
                    <a:pt x="666244" y="1866711"/>
                  </a:lnTo>
                  <a:lnTo>
                    <a:pt x="718554" y="1855966"/>
                  </a:lnTo>
                  <a:lnTo>
                    <a:pt x="772930" y="1849346"/>
                  </a:lnTo>
                  <a:lnTo>
                    <a:pt x="829055" y="1847088"/>
                  </a:lnTo>
                  <a:lnTo>
                    <a:pt x="885181" y="1849346"/>
                  </a:lnTo>
                  <a:lnTo>
                    <a:pt x="939557" y="1855966"/>
                  </a:lnTo>
                  <a:lnTo>
                    <a:pt x="991867" y="1866711"/>
                  </a:lnTo>
                  <a:lnTo>
                    <a:pt x="1041800" y="1881346"/>
                  </a:lnTo>
                  <a:lnTo>
                    <a:pt x="1089039" y="1899637"/>
                  </a:lnTo>
                  <a:lnTo>
                    <a:pt x="1133270" y="1921349"/>
                  </a:lnTo>
                  <a:lnTo>
                    <a:pt x="1174180" y="1946246"/>
                  </a:lnTo>
                  <a:lnTo>
                    <a:pt x="1211454" y="1974094"/>
                  </a:lnTo>
                  <a:lnTo>
                    <a:pt x="1244778" y="2004657"/>
                  </a:lnTo>
                  <a:lnTo>
                    <a:pt x="1273838" y="2037700"/>
                  </a:lnTo>
                  <a:lnTo>
                    <a:pt x="1298318" y="2072989"/>
                  </a:lnTo>
                  <a:lnTo>
                    <a:pt x="1317906" y="2110288"/>
                  </a:lnTo>
                  <a:lnTo>
                    <a:pt x="1332286" y="2149363"/>
                  </a:lnTo>
                  <a:lnTo>
                    <a:pt x="1341145" y="2189978"/>
                  </a:lnTo>
                  <a:lnTo>
                    <a:pt x="1344167" y="2231898"/>
                  </a:lnTo>
                  <a:lnTo>
                    <a:pt x="1341145" y="2273817"/>
                  </a:lnTo>
                  <a:lnTo>
                    <a:pt x="1332286" y="2314432"/>
                  </a:lnTo>
                  <a:lnTo>
                    <a:pt x="1317906" y="2353507"/>
                  </a:lnTo>
                  <a:lnTo>
                    <a:pt x="1298318" y="2390806"/>
                  </a:lnTo>
                  <a:lnTo>
                    <a:pt x="1273838" y="2426095"/>
                  </a:lnTo>
                  <a:lnTo>
                    <a:pt x="1244778" y="2459138"/>
                  </a:lnTo>
                  <a:lnTo>
                    <a:pt x="1211454" y="2489701"/>
                  </a:lnTo>
                  <a:lnTo>
                    <a:pt x="1174180" y="2517549"/>
                  </a:lnTo>
                  <a:lnTo>
                    <a:pt x="1133270" y="2542446"/>
                  </a:lnTo>
                  <a:lnTo>
                    <a:pt x="1089039" y="2564158"/>
                  </a:lnTo>
                  <a:lnTo>
                    <a:pt x="1041800" y="2582449"/>
                  </a:lnTo>
                  <a:lnTo>
                    <a:pt x="991867" y="2597084"/>
                  </a:lnTo>
                  <a:lnTo>
                    <a:pt x="939557" y="2607829"/>
                  </a:lnTo>
                  <a:lnTo>
                    <a:pt x="885181" y="2614449"/>
                  </a:lnTo>
                  <a:lnTo>
                    <a:pt x="829055" y="2616708"/>
                  </a:lnTo>
                  <a:lnTo>
                    <a:pt x="772930" y="2614449"/>
                  </a:lnTo>
                  <a:lnTo>
                    <a:pt x="718554" y="2607829"/>
                  </a:lnTo>
                  <a:lnTo>
                    <a:pt x="666244" y="2597084"/>
                  </a:lnTo>
                  <a:lnTo>
                    <a:pt x="616311" y="2582449"/>
                  </a:lnTo>
                  <a:lnTo>
                    <a:pt x="569072" y="2564158"/>
                  </a:lnTo>
                  <a:lnTo>
                    <a:pt x="524841" y="2542446"/>
                  </a:lnTo>
                  <a:lnTo>
                    <a:pt x="483931" y="2517549"/>
                  </a:lnTo>
                  <a:lnTo>
                    <a:pt x="446657" y="2489701"/>
                  </a:lnTo>
                  <a:lnTo>
                    <a:pt x="413333" y="2459138"/>
                  </a:lnTo>
                  <a:lnTo>
                    <a:pt x="384273" y="2426095"/>
                  </a:lnTo>
                  <a:lnTo>
                    <a:pt x="359793" y="2390806"/>
                  </a:lnTo>
                  <a:lnTo>
                    <a:pt x="340205" y="2353507"/>
                  </a:lnTo>
                  <a:lnTo>
                    <a:pt x="325825" y="2314432"/>
                  </a:lnTo>
                  <a:lnTo>
                    <a:pt x="316966" y="2273817"/>
                  </a:lnTo>
                  <a:lnTo>
                    <a:pt x="313943" y="2231898"/>
                  </a:lnTo>
                  <a:close/>
                </a:path>
                <a:path w="3223259" h="2994660">
                  <a:moveTo>
                    <a:pt x="224027" y="1999488"/>
                  </a:moveTo>
                  <a:lnTo>
                    <a:pt x="225942" y="1951129"/>
                  </a:lnTo>
                  <a:lnTo>
                    <a:pt x="231590" y="1903788"/>
                  </a:lnTo>
                  <a:lnTo>
                    <a:pt x="240831" y="1857604"/>
                  </a:lnTo>
                  <a:lnTo>
                    <a:pt x="253524" y="1812714"/>
                  </a:lnTo>
                  <a:lnTo>
                    <a:pt x="269527" y="1769255"/>
                  </a:lnTo>
                  <a:lnTo>
                    <a:pt x="288698" y="1727365"/>
                  </a:lnTo>
                  <a:lnTo>
                    <a:pt x="310896" y="1687180"/>
                  </a:lnTo>
                  <a:lnTo>
                    <a:pt x="335979" y="1648840"/>
                  </a:lnTo>
                  <a:lnTo>
                    <a:pt x="363807" y="1612480"/>
                  </a:lnTo>
                  <a:lnTo>
                    <a:pt x="394237" y="1578240"/>
                  </a:lnTo>
                  <a:lnTo>
                    <a:pt x="427129" y="1546255"/>
                  </a:lnTo>
                  <a:lnTo>
                    <a:pt x="462340" y="1516664"/>
                  </a:lnTo>
                  <a:lnTo>
                    <a:pt x="499730" y="1489604"/>
                  </a:lnTo>
                  <a:lnTo>
                    <a:pt x="539157" y="1465213"/>
                  </a:lnTo>
                  <a:lnTo>
                    <a:pt x="580479" y="1443627"/>
                  </a:lnTo>
                  <a:lnTo>
                    <a:pt x="623555" y="1424986"/>
                  </a:lnTo>
                  <a:lnTo>
                    <a:pt x="668244" y="1409425"/>
                  </a:lnTo>
                  <a:lnTo>
                    <a:pt x="714404" y="1397083"/>
                  </a:lnTo>
                  <a:lnTo>
                    <a:pt x="761894" y="1388097"/>
                  </a:lnTo>
                  <a:lnTo>
                    <a:pt x="810572" y="1382605"/>
                  </a:lnTo>
                  <a:lnTo>
                    <a:pt x="860297" y="1380744"/>
                  </a:lnTo>
                  <a:lnTo>
                    <a:pt x="910023" y="1382605"/>
                  </a:lnTo>
                  <a:lnTo>
                    <a:pt x="958701" y="1388097"/>
                  </a:lnTo>
                  <a:lnTo>
                    <a:pt x="1006191" y="1397083"/>
                  </a:lnTo>
                  <a:lnTo>
                    <a:pt x="1052351" y="1409425"/>
                  </a:lnTo>
                  <a:lnTo>
                    <a:pt x="1097040" y="1424986"/>
                  </a:lnTo>
                  <a:lnTo>
                    <a:pt x="1140116" y="1443627"/>
                  </a:lnTo>
                  <a:lnTo>
                    <a:pt x="1181438" y="1465213"/>
                  </a:lnTo>
                  <a:lnTo>
                    <a:pt x="1220865" y="1489604"/>
                  </a:lnTo>
                  <a:lnTo>
                    <a:pt x="1258255" y="1516664"/>
                  </a:lnTo>
                  <a:lnTo>
                    <a:pt x="1293466" y="1546255"/>
                  </a:lnTo>
                  <a:lnTo>
                    <a:pt x="1326358" y="1578240"/>
                  </a:lnTo>
                  <a:lnTo>
                    <a:pt x="1356788" y="1612480"/>
                  </a:lnTo>
                  <a:lnTo>
                    <a:pt x="1384616" y="1648840"/>
                  </a:lnTo>
                  <a:lnTo>
                    <a:pt x="1409700" y="1687180"/>
                  </a:lnTo>
                  <a:lnTo>
                    <a:pt x="1431897" y="1727365"/>
                  </a:lnTo>
                  <a:lnTo>
                    <a:pt x="1451068" y="1769255"/>
                  </a:lnTo>
                  <a:lnTo>
                    <a:pt x="1467071" y="1812714"/>
                  </a:lnTo>
                  <a:lnTo>
                    <a:pt x="1479764" y="1857604"/>
                  </a:lnTo>
                  <a:lnTo>
                    <a:pt x="1489005" y="1903788"/>
                  </a:lnTo>
                  <a:lnTo>
                    <a:pt x="1494653" y="1951129"/>
                  </a:lnTo>
                  <a:lnTo>
                    <a:pt x="1496567" y="1999488"/>
                  </a:lnTo>
                  <a:lnTo>
                    <a:pt x="1494653" y="2047846"/>
                  </a:lnTo>
                  <a:lnTo>
                    <a:pt x="1489005" y="2095187"/>
                  </a:lnTo>
                  <a:lnTo>
                    <a:pt x="1479764" y="2141371"/>
                  </a:lnTo>
                  <a:lnTo>
                    <a:pt x="1467071" y="2186261"/>
                  </a:lnTo>
                  <a:lnTo>
                    <a:pt x="1451068" y="2229720"/>
                  </a:lnTo>
                  <a:lnTo>
                    <a:pt x="1431897" y="2271610"/>
                  </a:lnTo>
                  <a:lnTo>
                    <a:pt x="1409699" y="2311795"/>
                  </a:lnTo>
                  <a:lnTo>
                    <a:pt x="1384616" y="2350135"/>
                  </a:lnTo>
                  <a:lnTo>
                    <a:pt x="1356788" y="2386495"/>
                  </a:lnTo>
                  <a:lnTo>
                    <a:pt x="1326358" y="2420735"/>
                  </a:lnTo>
                  <a:lnTo>
                    <a:pt x="1293466" y="2452720"/>
                  </a:lnTo>
                  <a:lnTo>
                    <a:pt x="1258255" y="2482311"/>
                  </a:lnTo>
                  <a:lnTo>
                    <a:pt x="1220865" y="2509371"/>
                  </a:lnTo>
                  <a:lnTo>
                    <a:pt x="1181438" y="2533762"/>
                  </a:lnTo>
                  <a:lnTo>
                    <a:pt x="1140116" y="2555348"/>
                  </a:lnTo>
                  <a:lnTo>
                    <a:pt x="1097040" y="2573989"/>
                  </a:lnTo>
                  <a:lnTo>
                    <a:pt x="1052351" y="2589550"/>
                  </a:lnTo>
                  <a:lnTo>
                    <a:pt x="1006191" y="2601892"/>
                  </a:lnTo>
                  <a:lnTo>
                    <a:pt x="958701" y="2610878"/>
                  </a:lnTo>
                  <a:lnTo>
                    <a:pt x="910023" y="2616370"/>
                  </a:lnTo>
                  <a:lnTo>
                    <a:pt x="860297" y="2618232"/>
                  </a:lnTo>
                  <a:lnTo>
                    <a:pt x="810572" y="2616370"/>
                  </a:lnTo>
                  <a:lnTo>
                    <a:pt x="761894" y="2610878"/>
                  </a:lnTo>
                  <a:lnTo>
                    <a:pt x="714404" y="2601892"/>
                  </a:lnTo>
                  <a:lnTo>
                    <a:pt x="668244" y="2589550"/>
                  </a:lnTo>
                  <a:lnTo>
                    <a:pt x="623555" y="2573989"/>
                  </a:lnTo>
                  <a:lnTo>
                    <a:pt x="580479" y="2555348"/>
                  </a:lnTo>
                  <a:lnTo>
                    <a:pt x="539157" y="2533762"/>
                  </a:lnTo>
                  <a:lnTo>
                    <a:pt x="499730" y="2509371"/>
                  </a:lnTo>
                  <a:lnTo>
                    <a:pt x="462340" y="2482311"/>
                  </a:lnTo>
                  <a:lnTo>
                    <a:pt x="427129" y="2452720"/>
                  </a:lnTo>
                  <a:lnTo>
                    <a:pt x="394237" y="2420735"/>
                  </a:lnTo>
                  <a:lnTo>
                    <a:pt x="363807" y="2386495"/>
                  </a:lnTo>
                  <a:lnTo>
                    <a:pt x="335979" y="2350135"/>
                  </a:lnTo>
                  <a:lnTo>
                    <a:pt x="310895" y="2311795"/>
                  </a:lnTo>
                  <a:lnTo>
                    <a:pt x="288698" y="2271610"/>
                  </a:lnTo>
                  <a:lnTo>
                    <a:pt x="269527" y="2229720"/>
                  </a:lnTo>
                  <a:lnTo>
                    <a:pt x="253524" y="2186261"/>
                  </a:lnTo>
                  <a:lnTo>
                    <a:pt x="240831" y="2141371"/>
                  </a:lnTo>
                  <a:lnTo>
                    <a:pt x="231590" y="2095187"/>
                  </a:lnTo>
                  <a:lnTo>
                    <a:pt x="225942" y="2047846"/>
                  </a:lnTo>
                  <a:lnTo>
                    <a:pt x="224027" y="1999488"/>
                  </a:lnTo>
                  <a:close/>
                </a:path>
                <a:path w="3223259" h="2994660">
                  <a:moveTo>
                    <a:pt x="1542288" y="1667256"/>
                  </a:moveTo>
                  <a:lnTo>
                    <a:pt x="1543952" y="1621865"/>
                  </a:lnTo>
                  <a:lnTo>
                    <a:pt x="1548875" y="1577297"/>
                  </a:lnTo>
                  <a:lnTo>
                    <a:pt x="1556949" y="1533647"/>
                  </a:lnTo>
                  <a:lnTo>
                    <a:pt x="1568065" y="1491017"/>
                  </a:lnTo>
                  <a:lnTo>
                    <a:pt x="1582117" y="1449503"/>
                  </a:lnTo>
                  <a:lnTo>
                    <a:pt x="1598997" y="1409205"/>
                  </a:lnTo>
                  <a:lnTo>
                    <a:pt x="1618598" y="1370222"/>
                  </a:lnTo>
                  <a:lnTo>
                    <a:pt x="1640811" y="1332653"/>
                  </a:lnTo>
                  <a:lnTo>
                    <a:pt x="1665531" y="1296595"/>
                  </a:lnTo>
                  <a:lnTo>
                    <a:pt x="1692648" y="1262149"/>
                  </a:lnTo>
                  <a:lnTo>
                    <a:pt x="1722056" y="1229412"/>
                  </a:lnTo>
                  <a:lnTo>
                    <a:pt x="1753647" y="1198483"/>
                  </a:lnTo>
                  <a:lnTo>
                    <a:pt x="1787314" y="1169461"/>
                  </a:lnTo>
                  <a:lnTo>
                    <a:pt x="1822949" y="1142445"/>
                  </a:lnTo>
                  <a:lnTo>
                    <a:pt x="1860445" y="1117533"/>
                  </a:lnTo>
                  <a:lnTo>
                    <a:pt x="1899694" y="1094824"/>
                  </a:lnTo>
                  <a:lnTo>
                    <a:pt x="1940588" y="1074417"/>
                  </a:lnTo>
                  <a:lnTo>
                    <a:pt x="1983021" y="1056411"/>
                  </a:lnTo>
                  <a:lnTo>
                    <a:pt x="2026885" y="1040904"/>
                  </a:lnTo>
                  <a:lnTo>
                    <a:pt x="2072072" y="1027996"/>
                  </a:lnTo>
                  <a:lnTo>
                    <a:pt x="2118474" y="1017784"/>
                  </a:lnTo>
                  <a:lnTo>
                    <a:pt x="2165985" y="1010367"/>
                  </a:lnTo>
                  <a:lnTo>
                    <a:pt x="2214497" y="1005845"/>
                  </a:lnTo>
                  <a:lnTo>
                    <a:pt x="2263902" y="1004316"/>
                  </a:lnTo>
                  <a:lnTo>
                    <a:pt x="2313306" y="1005845"/>
                  </a:lnTo>
                  <a:lnTo>
                    <a:pt x="2361818" y="1010367"/>
                  </a:lnTo>
                  <a:lnTo>
                    <a:pt x="2409329" y="1017784"/>
                  </a:lnTo>
                  <a:lnTo>
                    <a:pt x="2455731" y="1027996"/>
                  </a:lnTo>
                  <a:lnTo>
                    <a:pt x="2500918" y="1040904"/>
                  </a:lnTo>
                  <a:lnTo>
                    <a:pt x="2544782" y="1056411"/>
                  </a:lnTo>
                  <a:lnTo>
                    <a:pt x="2587215" y="1074417"/>
                  </a:lnTo>
                  <a:lnTo>
                    <a:pt x="2628109" y="1094824"/>
                  </a:lnTo>
                  <a:lnTo>
                    <a:pt x="2667358" y="1117533"/>
                  </a:lnTo>
                  <a:lnTo>
                    <a:pt x="2704854" y="1142445"/>
                  </a:lnTo>
                  <a:lnTo>
                    <a:pt x="2740489" y="1169461"/>
                  </a:lnTo>
                  <a:lnTo>
                    <a:pt x="2774156" y="1198483"/>
                  </a:lnTo>
                  <a:lnTo>
                    <a:pt x="2805747" y="1229412"/>
                  </a:lnTo>
                  <a:lnTo>
                    <a:pt x="2835155" y="1262149"/>
                  </a:lnTo>
                  <a:lnTo>
                    <a:pt x="2862272" y="1296595"/>
                  </a:lnTo>
                  <a:lnTo>
                    <a:pt x="2886992" y="1332653"/>
                  </a:lnTo>
                  <a:lnTo>
                    <a:pt x="2909205" y="1370222"/>
                  </a:lnTo>
                  <a:lnTo>
                    <a:pt x="2928806" y="1409205"/>
                  </a:lnTo>
                  <a:lnTo>
                    <a:pt x="2945686" y="1449503"/>
                  </a:lnTo>
                  <a:lnTo>
                    <a:pt x="2959738" y="1491017"/>
                  </a:lnTo>
                  <a:lnTo>
                    <a:pt x="2970854" y="1533647"/>
                  </a:lnTo>
                  <a:lnTo>
                    <a:pt x="2978928" y="1577297"/>
                  </a:lnTo>
                  <a:lnTo>
                    <a:pt x="2983851" y="1621865"/>
                  </a:lnTo>
                  <a:lnTo>
                    <a:pt x="2985515" y="1667256"/>
                  </a:lnTo>
                  <a:lnTo>
                    <a:pt x="2983851" y="1712646"/>
                  </a:lnTo>
                  <a:lnTo>
                    <a:pt x="2978928" y="1757214"/>
                  </a:lnTo>
                  <a:lnTo>
                    <a:pt x="2970854" y="1800864"/>
                  </a:lnTo>
                  <a:lnTo>
                    <a:pt x="2959738" y="1843494"/>
                  </a:lnTo>
                  <a:lnTo>
                    <a:pt x="2945686" y="1885008"/>
                  </a:lnTo>
                  <a:lnTo>
                    <a:pt x="2928806" y="1925306"/>
                  </a:lnTo>
                  <a:lnTo>
                    <a:pt x="2909205" y="1964289"/>
                  </a:lnTo>
                  <a:lnTo>
                    <a:pt x="2886992" y="2001858"/>
                  </a:lnTo>
                  <a:lnTo>
                    <a:pt x="2862272" y="2037916"/>
                  </a:lnTo>
                  <a:lnTo>
                    <a:pt x="2835155" y="2072362"/>
                  </a:lnTo>
                  <a:lnTo>
                    <a:pt x="2805747" y="2105099"/>
                  </a:lnTo>
                  <a:lnTo>
                    <a:pt x="2774156" y="2136028"/>
                  </a:lnTo>
                  <a:lnTo>
                    <a:pt x="2740489" y="2165050"/>
                  </a:lnTo>
                  <a:lnTo>
                    <a:pt x="2704854" y="2192066"/>
                  </a:lnTo>
                  <a:lnTo>
                    <a:pt x="2667358" y="2216978"/>
                  </a:lnTo>
                  <a:lnTo>
                    <a:pt x="2628109" y="2239687"/>
                  </a:lnTo>
                  <a:lnTo>
                    <a:pt x="2587215" y="2260094"/>
                  </a:lnTo>
                  <a:lnTo>
                    <a:pt x="2544782" y="2278100"/>
                  </a:lnTo>
                  <a:lnTo>
                    <a:pt x="2500918" y="2293607"/>
                  </a:lnTo>
                  <a:lnTo>
                    <a:pt x="2455731" y="2306515"/>
                  </a:lnTo>
                  <a:lnTo>
                    <a:pt x="2409329" y="2316727"/>
                  </a:lnTo>
                  <a:lnTo>
                    <a:pt x="2361818" y="2324144"/>
                  </a:lnTo>
                  <a:lnTo>
                    <a:pt x="2313306" y="2328666"/>
                  </a:lnTo>
                  <a:lnTo>
                    <a:pt x="2263902" y="2330196"/>
                  </a:lnTo>
                  <a:lnTo>
                    <a:pt x="2214497" y="2328666"/>
                  </a:lnTo>
                  <a:lnTo>
                    <a:pt x="2165985" y="2324144"/>
                  </a:lnTo>
                  <a:lnTo>
                    <a:pt x="2118474" y="2316727"/>
                  </a:lnTo>
                  <a:lnTo>
                    <a:pt x="2072072" y="2306515"/>
                  </a:lnTo>
                  <a:lnTo>
                    <a:pt x="2026885" y="2293607"/>
                  </a:lnTo>
                  <a:lnTo>
                    <a:pt x="1983021" y="2278100"/>
                  </a:lnTo>
                  <a:lnTo>
                    <a:pt x="1940588" y="2260094"/>
                  </a:lnTo>
                  <a:lnTo>
                    <a:pt x="1899694" y="2239687"/>
                  </a:lnTo>
                  <a:lnTo>
                    <a:pt x="1860445" y="2216978"/>
                  </a:lnTo>
                  <a:lnTo>
                    <a:pt x="1822949" y="2192066"/>
                  </a:lnTo>
                  <a:lnTo>
                    <a:pt x="1787314" y="2165050"/>
                  </a:lnTo>
                  <a:lnTo>
                    <a:pt x="1753647" y="2136028"/>
                  </a:lnTo>
                  <a:lnTo>
                    <a:pt x="1722056" y="2105099"/>
                  </a:lnTo>
                  <a:lnTo>
                    <a:pt x="1692648" y="2072362"/>
                  </a:lnTo>
                  <a:lnTo>
                    <a:pt x="1665531" y="2037916"/>
                  </a:lnTo>
                  <a:lnTo>
                    <a:pt x="1640811" y="2001858"/>
                  </a:lnTo>
                  <a:lnTo>
                    <a:pt x="1618598" y="1964289"/>
                  </a:lnTo>
                  <a:lnTo>
                    <a:pt x="1598997" y="1925306"/>
                  </a:lnTo>
                  <a:lnTo>
                    <a:pt x="1582117" y="1885008"/>
                  </a:lnTo>
                  <a:lnTo>
                    <a:pt x="1568065" y="1843494"/>
                  </a:lnTo>
                  <a:lnTo>
                    <a:pt x="1556949" y="1800864"/>
                  </a:lnTo>
                  <a:lnTo>
                    <a:pt x="1548875" y="1757214"/>
                  </a:lnTo>
                  <a:lnTo>
                    <a:pt x="1543952" y="1712646"/>
                  </a:lnTo>
                  <a:lnTo>
                    <a:pt x="1542288" y="1667256"/>
                  </a:lnTo>
                  <a:close/>
                </a:path>
                <a:path w="3223259" h="2994660">
                  <a:moveTo>
                    <a:pt x="1385315" y="1312926"/>
                  </a:moveTo>
                  <a:lnTo>
                    <a:pt x="1386347" y="1259030"/>
                  </a:lnTo>
                  <a:lnTo>
                    <a:pt x="1389409" y="1205819"/>
                  </a:lnTo>
                  <a:lnTo>
                    <a:pt x="1394453" y="1153354"/>
                  </a:lnTo>
                  <a:lnTo>
                    <a:pt x="1401432" y="1101697"/>
                  </a:lnTo>
                  <a:lnTo>
                    <a:pt x="1410296" y="1050911"/>
                  </a:lnTo>
                  <a:lnTo>
                    <a:pt x="1420997" y="1001056"/>
                  </a:lnTo>
                  <a:lnTo>
                    <a:pt x="1433488" y="952195"/>
                  </a:lnTo>
                  <a:lnTo>
                    <a:pt x="1447720" y="904390"/>
                  </a:lnTo>
                  <a:lnTo>
                    <a:pt x="1463644" y="857702"/>
                  </a:lnTo>
                  <a:lnTo>
                    <a:pt x="1481213" y="812194"/>
                  </a:lnTo>
                  <a:lnTo>
                    <a:pt x="1500377" y="767926"/>
                  </a:lnTo>
                  <a:lnTo>
                    <a:pt x="1521090" y="724961"/>
                  </a:lnTo>
                  <a:lnTo>
                    <a:pt x="1543302" y="683362"/>
                  </a:lnTo>
                  <a:lnTo>
                    <a:pt x="1566965" y="643188"/>
                  </a:lnTo>
                  <a:lnTo>
                    <a:pt x="1592032" y="604503"/>
                  </a:lnTo>
                  <a:lnTo>
                    <a:pt x="1618453" y="567368"/>
                  </a:lnTo>
                  <a:lnTo>
                    <a:pt x="1646180" y="531845"/>
                  </a:lnTo>
                  <a:lnTo>
                    <a:pt x="1675165" y="497997"/>
                  </a:lnTo>
                  <a:lnTo>
                    <a:pt x="1705360" y="465883"/>
                  </a:lnTo>
                  <a:lnTo>
                    <a:pt x="1736717" y="435568"/>
                  </a:lnTo>
                  <a:lnTo>
                    <a:pt x="1769187" y="407111"/>
                  </a:lnTo>
                  <a:lnTo>
                    <a:pt x="1802722" y="380576"/>
                  </a:lnTo>
                  <a:lnTo>
                    <a:pt x="1837274" y="356024"/>
                  </a:lnTo>
                  <a:lnTo>
                    <a:pt x="1872794" y="333517"/>
                  </a:lnTo>
                  <a:lnTo>
                    <a:pt x="1909234" y="313116"/>
                  </a:lnTo>
                  <a:lnTo>
                    <a:pt x="1946546" y="294884"/>
                  </a:lnTo>
                  <a:lnTo>
                    <a:pt x="1984682" y="278882"/>
                  </a:lnTo>
                  <a:lnTo>
                    <a:pt x="2023593" y="265173"/>
                  </a:lnTo>
                  <a:lnTo>
                    <a:pt x="2063231" y="253817"/>
                  </a:lnTo>
                  <a:lnTo>
                    <a:pt x="2103548" y="244877"/>
                  </a:lnTo>
                  <a:lnTo>
                    <a:pt x="2144495" y="238415"/>
                  </a:lnTo>
                  <a:lnTo>
                    <a:pt x="2186024" y="234493"/>
                  </a:lnTo>
                  <a:lnTo>
                    <a:pt x="2228087" y="233172"/>
                  </a:lnTo>
                  <a:lnTo>
                    <a:pt x="2270151" y="234493"/>
                  </a:lnTo>
                  <a:lnTo>
                    <a:pt x="2311680" y="238415"/>
                  </a:lnTo>
                  <a:lnTo>
                    <a:pt x="2352627" y="244877"/>
                  </a:lnTo>
                  <a:lnTo>
                    <a:pt x="2392944" y="253817"/>
                  </a:lnTo>
                  <a:lnTo>
                    <a:pt x="2432582" y="265173"/>
                  </a:lnTo>
                  <a:lnTo>
                    <a:pt x="2471493" y="278882"/>
                  </a:lnTo>
                  <a:lnTo>
                    <a:pt x="2509629" y="294884"/>
                  </a:lnTo>
                  <a:lnTo>
                    <a:pt x="2546941" y="313116"/>
                  </a:lnTo>
                  <a:lnTo>
                    <a:pt x="2583381" y="333517"/>
                  </a:lnTo>
                  <a:lnTo>
                    <a:pt x="2618901" y="356024"/>
                  </a:lnTo>
                  <a:lnTo>
                    <a:pt x="2653453" y="380576"/>
                  </a:lnTo>
                  <a:lnTo>
                    <a:pt x="2686988" y="407111"/>
                  </a:lnTo>
                  <a:lnTo>
                    <a:pt x="2719458" y="435568"/>
                  </a:lnTo>
                  <a:lnTo>
                    <a:pt x="2750815" y="465883"/>
                  </a:lnTo>
                  <a:lnTo>
                    <a:pt x="2781010" y="497997"/>
                  </a:lnTo>
                  <a:lnTo>
                    <a:pt x="2809995" y="531845"/>
                  </a:lnTo>
                  <a:lnTo>
                    <a:pt x="2837722" y="567368"/>
                  </a:lnTo>
                  <a:lnTo>
                    <a:pt x="2864143" y="604503"/>
                  </a:lnTo>
                  <a:lnTo>
                    <a:pt x="2889210" y="643188"/>
                  </a:lnTo>
                  <a:lnTo>
                    <a:pt x="2912873" y="683362"/>
                  </a:lnTo>
                  <a:lnTo>
                    <a:pt x="2935085" y="724961"/>
                  </a:lnTo>
                  <a:lnTo>
                    <a:pt x="2955797" y="767926"/>
                  </a:lnTo>
                  <a:lnTo>
                    <a:pt x="2974962" y="812194"/>
                  </a:lnTo>
                  <a:lnTo>
                    <a:pt x="2992531" y="857702"/>
                  </a:lnTo>
                  <a:lnTo>
                    <a:pt x="3008455" y="904390"/>
                  </a:lnTo>
                  <a:lnTo>
                    <a:pt x="3022687" y="952195"/>
                  </a:lnTo>
                  <a:lnTo>
                    <a:pt x="3035178" y="1001056"/>
                  </a:lnTo>
                  <a:lnTo>
                    <a:pt x="3045879" y="1050911"/>
                  </a:lnTo>
                  <a:lnTo>
                    <a:pt x="3054743" y="1101697"/>
                  </a:lnTo>
                  <a:lnTo>
                    <a:pt x="3061722" y="1153354"/>
                  </a:lnTo>
                  <a:lnTo>
                    <a:pt x="3066766" y="1205819"/>
                  </a:lnTo>
                  <a:lnTo>
                    <a:pt x="3069828" y="1259030"/>
                  </a:lnTo>
                  <a:lnTo>
                    <a:pt x="3070859" y="1312926"/>
                  </a:lnTo>
                  <a:lnTo>
                    <a:pt x="3069828" y="1366821"/>
                  </a:lnTo>
                  <a:lnTo>
                    <a:pt x="3066766" y="1420032"/>
                  </a:lnTo>
                  <a:lnTo>
                    <a:pt x="3061722" y="1472497"/>
                  </a:lnTo>
                  <a:lnTo>
                    <a:pt x="3054743" y="1524154"/>
                  </a:lnTo>
                  <a:lnTo>
                    <a:pt x="3045879" y="1574940"/>
                  </a:lnTo>
                  <a:lnTo>
                    <a:pt x="3035178" y="1624795"/>
                  </a:lnTo>
                  <a:lnTo>
                    <a:pt x="3022687" y="1673656"/>
                  </a:lnTo>
                  <a:lnTo>
                    <a:pt x="3008455" y="1721461"/>
                  </a:lnTo>
                  <a:lnTo>
                    <a:pt x="2992531" y="1768149"/>
                  </a:lnTo>
                  <a:lnTo>
                    <a:pt x="2974962" y="1813657"/>
                  </a:lnTo>
                  <a:lnTo>
                    <a:pt x="2955797" y="1857925"/>
                  </a:lnTo>
                  <a:lnTo>
                    <a:pt x="2935085" y="1900890"/>
                  </a:lnTo>
                  <a:lnTo>
                    <a:pt x="2912873" y="1942489"/>
                  </a:lnTo>
                  <a:lnTo>
                    <a:pt x="2889210" y="1982663"/>
                  </a:lnTo>
                  <a:lnTo>
                    <a:pt x="2864143" y="2021348"/>
                  </a:lnTo>
                  <a:lnTo>
                    <a:pt x="2837722" y="2058483"/>
                  </a:lnTo>
                  <a:lnTo>
                    <a:pt x="2809995" y="2094006"/>
                  </a:lnTo>
                  <a:lnTo>
                    <a:pt x="2781010" y="2127854"/>
                  </a:lnTo>
                  <a:lnTo>
                    <a:pt x="2750815" y="2159968"/>
                  </a:lnTo>
                  <a:lnTo>
                    <a:pt x="2719458" y="2190283"/>
                  </a:lnTo>
                  <a:lnTo>
                    <a:pt x="2686988" y="2218740"/>
                  </a:lnTo>
                  <a:lnTo>
                    <a:pt x="2653453" y="2245275"/>
                  </a:lnTo>
                  <a:lnTo>
                    <a:pt x="2618901" y="2269827"/>
                  </a:lnTo>
                  <a:lnTo>
                    <a:pt x="2583381" y="2292334"/>
                  </a:lnTo>
                  <a:lnTo>
                    <a:pt x="2546941" y="2312735"/>
                  </a:lnTo>
                  <a:lnTo>
                    <a:pt x="2509629" y="2330967"/>
                  </a:lnTo>
                  <a:lnTo>
                    <a:pt x="2471493" y="2346969"/>
                  </a:lnTo>
                  <a:lnTo>
                    <a:pt x="2432582" y="2360678"/>
                  </a:lnTo>
                  <a:lnTo>
                    <a:pt x="2392944" y="2372034"/>
                  </a:lnTo>
                  <a:lnTo>
                    <a:pt x="2352627" y="2380974"/>
                  </a:lnTo>
                  <a:lnTo>
                    <a:pt x="2311680" y="2387436"/>
                  </a:lnTo>
                  <a:lnTo>
                    <a:pt x="2270151" y="2391358"/>
                  </a:lnTo>
                  <a:lnTo>
                    <a:pt x="2228087" y="2392680"/>
                  </a:lnTo>
                  <a:lnTo>
                    <a:pt x="2186024" y="2391358"/>
                  </a:lnTo>
                  <a:lnTo>
                    <a:pt x="2144495" y="2387436"/>
                  </a:lnTo>
                  <a:lnTo>
                    <a:pt x="2103548" y="2380974"/>
                  </a:lnTo>
                  <a:lnTo>
                    <a:pt x="2063231" y="2372034"/>
                  </a:lnTo>
                  <a:lnTo>
                    <a:pt x="2023593" y="2360678"/>
                  </a:lnTo>
                  <a:lnTo>
                    <a:pt x="1984682" y="2346969"/>
                  </a:lnTo>
                  <a:lnTo>
                    <a:pt x="1946546" y="2330967"/>
                  </a:lnTo>
                  <a:lnTo>
                    <a:pt x="1909234" y="2312735"/>
                  </a:lnTo>
                  <a:lnTo>
                    <a:pt x="1872794" y="2292334"/>
                  </a:lnTo>
                  <a:lnTo>
                    <a:pt x="1837274" y="2269827"/>
                  </a:lnTo>
                  <a:lnTo>
                    <a:pt x="1802722" y="2245275"/>
                  </a:lnTo>
                  <a:lnTo>
                    <a:pt x="1769187" y="2218740"/>
                  </a:lnTo>
                  <a:lnTo>
                    <a:pt x="1736717" y="2190283"/>
                  </a:lnTo>
                  <a:lnTo>
                    <a:pt x="1705360" y="2159968"/>
                  </a:lnTo>
                  <a:lnTo>
                    <a:pt x="1675165" y="2127854"/>
                  </a:lnTo>
                  <a:lnTo>
                    <a:pt x="1646180" y="2094006"/>
                  </a:lnTo>
                  <a:lnTo>
                    <a:pt x="1618453" y="2058483"/>
                  </a:lnTo>
                  <a:lnTo>
                    <a:pt x="1592032" y="2021348"/>
                  </a:lnTo>
                  <a:lnTo>
                    <a:pt x="1566965" y="1982663"/>
                  </a:lnTo>
                  <a:lnTo>
                    <a:pt x="1543302" y="1942489"/>
                  </a:lnTo>
                  <a:lnTo>
                    <a:pt x="1521090" y="1900890"/>
                  </a:lnTo>
                  <a:lnTo>
                    <a:pt x="1500378" y="1857925"/>
                  </a:lnTo>
                  <a:lnTo>
                    <a:pt x="1481213" y="1813657"/>
                  </a:lnTo>
                  <a:lnTo>
                    <a:pt x="1463644" y="1768149"/>
                  </a:lnTo>
                  <a:lnTo>
                    <a:pt x="1447720" y="1721461"/>
                  </a:lnTo>
                  <a:lnTo>
                    <a:pt x="1433488" y="1673656"/>
                  </a:lnTo>
                  <a:lnTo>
                    <a:pt x="1420997" y="1624795"/>
                  </a:lnTo>
                  <a:lnTo>
                    <a:pt x="1410296" y="1574940"/>
                  </a:lnTo>
                  <a:lnTo>
                    <a:pt x="1401432" y="1524154"/>
                  </a:lnTo>
                  <a:lnTo>
                    <a:pt x="1394453" y="1472497"/>
                  </a:lnTo>
                  <a:lnTo>
                    <a:pt x="1389409" y="1420032"/>
                  </a:lnTo>
                  <a:lnTo>
                    <a:pt x="1386347" y="1366821"/>
                  </a:lnTo>
                  <a:lnTo>
                    <a:pt x="1385315" y="1312926"/>
                  </a:lnTo>
                  <a:close/>
                </a:path>
                <a:path w="3223259" h="2994660">
                  <a:moveTo>
                    <a:pt x="0" y="1497330"/>
                  </a:moveTo>
                  <a:lnTo>
                    <a:pt x="766" y="1450695"/>
                  </a:lnTo>
                  <a:lnTo>
                    <a:pt x="3052" y="1404415"/>
                  </a:lnTo>
                  <a:lnTo>
                    <a:pt x="6835" y="1358510"/>
                  </a:lnTo>
                  <a:lnTo>
                    <a:pt x="12093" y="1313002"/>
                  </a:lnTo>
                  <a:lnTo>
                    <a:pt x="18802" y="1267911"/>
                  </a:lnTo>
                  <a:lnTo>
                    <a:pt x="26941" y="1223258"/>
                  </a:lnTo>
                  <a:lnTo>
                    <a:pt x="36488" y="1179063"/>
                  </a:lnTo>
                  <a:lnTo>
                    <a:pt x="47421" y="1135348"/>
                  </a:lnTo>
                  <a:lnTo>
                    <a:pt x="59716" y="1092132"/>
                  </a:lnTo>
                  <a:lnTo>
                    <a:pt x="73352" y="1049437"/>
                  </a:lnTo>
                  <a:lnTo>
                    <a:pt x="88306" y="1007284"/>
                  </a:lnTo>
                  <a:lnTo>
                    <a:pt x="104556" y="965692"/>
                  </a:lnTo>
                  <a:lnTo>
                    <a:pt x="122081" y="924683"/>
                  </a:lnTo>
                  <a:lnTo>
                    <a:pt x="140856" y="884278"/>
                  </a:lnTo>
                  <a:lnTo>
                    <a:pt x="160861" y="844497"/>
                  </a:lnTo>
                  <a:lnTo>
                    <a:pt x="182073" y="805361"/>
                  </a:lnTo>
                  <a:lnTo>
                    <a:pt x="204470" y="766890"/>
                  </a:lnTo>
                  <a:lnTo>
                    <a:pt x="228029" y="729106"/>
                  </a:lnTo>
                  <a:lnTo>
                    <a:pt x="252728" y="692029"/>
                  </a:lnTo>
                  <a:lnTo>
                    <a:pt x="278545" y="655679"/>
                  </a:lnTo>
                  <a:lnTo>
                    <a:pt x="305457" y="620078"/>
                  </a:lnTo>
                  <a:lnTo>
                    <a:pt x="333442" y="585247"/>
                  </a:lnTo>
                  <a:lnTo>
                    <a:pt x="362478" y="551205"/>
                  </a:lnTo>
                  <a:lnTo>
                    <a:pt x="392543" y="517974"/>
                  </a:lnTo>
                  <a:lnTo>
                    <a:pt x="423614" y="485574"/>
                  </a:lnTo>
                  <a:lnTo>
                    <a:pt x="455669" y="454026"/>
                  </a:lnTo>
                  <a:lnTo>
                    <a:pt x="488686" y="423351"/>
                  </a:lnTo>
                  <a:lnTo>
                    <a:pt x="522642" y="393569"/>
                  </a:lnTo>
                  <a:lnTo>
                    <a:pt x="557515" y="364702"/>
                  </a:lnTo>
                  <a:lnTo>
                    <a:pt x="593283" y="336770"/>
                  </a:lnTo>
                  <a:lnTo>
                    <a:pt x="629923" y="309793"/>
                  </a:lnTo>
                  <a:lnTo>
                    <a:pt x="667414" y="283792"/>
                  </a:lnTo>
                  <a:lnTo>
                    <a:pt x="705732" y="258789"/>
                  </a:lnTo>
                  <a:lnTo>
                    <a:pt x="744857" y="234803"/>
                  </a:lnTo>
                  <a:lnTo>
                    <a:pt x="784764" y="211856"/>
                  </a:lnTo>
                  <a:lnTo>
                    <a:pt x="825433" y="189968"/>
                  </a:lnTo>
                  <a:lnTo>
                    <a:pt x="866840" y="169160"/>
                  </a:lnTo>
                  <a:lnTo>
                    <a:pt x="908964" y="149452"/>
                  </a:lnTo>
                  <a:lnTo>
                    <a:pt x="951781" y="130866"/>
                  </a:lnTo>
                  <a:lnTo>
                    <a:pt x="995271" y="113422"/>
                  </a:lnTo>
                  <a:lnTo>
                    <a:pt x="1039410" y="97141"/>
                  </a:lnTo>
                  <a:lnTo>
                    <a:pt x="1084177" y="82043"/>
                  </a:lnTo>
                  <a:lnTo>
                    <a:pt x="1129548" y="68149"/>
                  </a:lnTo>
                  <a:lnTo>
                    <a:pt x="1175502" y="55480"/>
                  </a:lnTo>
                  <a:lnTo>
                    <a:pt x="1222016" y="44057"/>
                  </a:lnTo>
                  <a:lnTo>
                    <a:pt x="1269069" y="33900"/>
                  </a:lnTo>
                  <a:lnTo>
                    <a:pt x="1316637" y="25031"/>
                  </a:lnTo>
                  <a:lnTo>
                    <a:pt x="1364699" y="17468"/>
                  </a:lnTo>
                  <a:lnTo>
                    <a:pt x="1413232" y="11235"/>
                  </a:lnTo>
                  <a:lnTo>
                    <a:pt x="1462214" y="6350"/>
                  </a:lnTo>
                  <a:lnTo>
                    <a:pt x="1511622" y="2836"/>
                  </a:lnTo>
                  <a:lnTo>
                    <a:pt x="1561435" y="712"/>
                  </a:lnTo>
                  <a:lnTo>
                    <a:pt x="1611629" y="0"/>
                  </a:lnTo>
                  <a:lnTo>
                    <a:pt x="1661824" y="712"/>
                  </a:lnTo>
                  <a:lnTo>
                    <a:pt x="1711637" y="2836"/>
                  </a:lnTo>
                  <a:lnTo>
                    <a:pt x="1761045" y="6350"/>
                  </a:lnTo>
                  <a:lnTo>
                    <a:pt x="1810027" y="11235"/>
                  </a:lnTo>
                  <a:lnTo>
                    <a:pt x="1858560" y="17468"/>
                  </a:lnTo>
                  <a:lnTo>
                    <a:pt x="1906622" y="25031"/>
                  </a:lnTo>
                  <a:lnTo>
                    <a:pt x="1954190" y="33900"/>
                  </a:lnTo>
                  <a:lnTo>
                    <a:pt x="2001243" y="44057"/>
                  </a:lnTo>
                  <a:lnTo>
                    <a:pt x="2047757" y="55480"/>
                  </a:lnTo>
                  <a:lnTo>
                    <a:pt x="2093711" y="68149"/>
                  </a:lnTo>
                  <a:lnTo>
                    <a:pt x="2139082" y="82043"/>
                  </a:lnTo>
                  <a:lnTo>
                    <a:pt x="2183849" y="97141"/>
                  </a:lnTo>
                  <a:lnTo>
                    <a:pt x="2227988" y="113422"/>
                  </a:lnTo>
                  <a:lnTo>
                    <a:pt x="2271478" y="130866"/>
                  </a:lnTo>
                  <a:lnTo>
                    <a:pt x="2314295" y="149452"/>
                  </a:lnTo>
                  <a:lnTo>
                    <a:pt x="2356419" y="169160"/>
                  </a:lnTo>
                  <a:lnTo>
                    <a:pt x="2397826" y="189968"/>
                  </a:lnTo>
                  <a:lnTo>
                    <a:pt x="2438495" y="211856"/>
                  </a:lnTo>
                  <a:lnTo>
                    <a:pt x="2478402" y="234803"/>
                  </a:lnTo>
                  <a:lnTo>
                    <a:pt x="2517527" y="258789"/>
                  </a:lnTo>
                  <a:lnTo>
                    <a:pt x="2555845" y="283792"/>
                  </a:lnTo>
                  <a:lnTo>
                    <a:pt x="2593336" y="309793"/>
                  </a:lnTo>
                  <a:lnTo>
                    <a:pt x="2629976" y="336770"/>
                  </a:lnTo>
                  <a:lnTo>
                    <a:pt x="2665744" y="364702"/>
                  </a:lnTo>
                  <a:lnTo>
                    <a:pt x="2700617" y="393569"/>
                  </a:lnTo>
                  <a:lnTo>
                    <a:pt x="2734573" y="423351"/>
                  </a:lnTo>
                  <a:lnTo>
                    <a:pt x="2767590" y="454026"/>
                  </a:lnTo>
                  <a:lnTo>
                    <a:pt x="2799645" y="485574"/>
                  </a:lnTo>
                  <a:lnTo>
                    <a:pt x="2830716" y="517974"/>
                  </a:lnTo>
                  <a:lnTo>
                    <a:pt x="2860781" y="551205"/>
                  </a:lnTo>
                  <a:lnTo>
                    <a:pt x="2889817" y="585247"/>
                  </a:lnTo>
                  <a:lnTo>
                    <a:pt x="2917802" y="620078"/>
                  </a:lnTo>
                  <a:lnTo>
                    <a:pt x="2944714" y="655679"/>
                  </a:lnTo>
                  <a:lnTo>
                    <a:pt x="2970531" y="692029"/>
                  </a:lnTo>
                  <a:lnTo>
                    <a:pt x="2995230" y="729106"/>
                  </a:lnTo>
                  <a:lnTo>
                    <a:pt x="3018789" y="766890"/>
                  </a:lnTo>
                  <a:lnTo>
                    <a:pt x="3041186" y="805361"/>
                  </a:lnTo>
                  <a:lnTo>
                    <a:pt x="3062398" y="844497"/>
                  </a:lnTo>
                  <a:lnTo>
                    <a:pt x="3082403" y="884278"/>
                  </a:lnTo>
                  <a:lnTo>
                    <a:pt x="3101178" y="924683"/>
                  </a:lnTo>
                  <a:lnTo>
                    <a:pt x="3118703" y="965692"/>
                  </a:lnTo>
                  <a:lnTo>
                    <a:pt x="3134953" y="1007284"/>
                  </a:lnTo>
                  <a:lnTo>
                    <a:pt x="3149907" y="1049437"/>
                  </a:lnTo>
                  <a:lnTo>
                    <a:pt x="3163543" y="1092132"/>
                  </a:lnTo>
                  <a:lnTo>
                    <a:pt x="3175838" y="1135348"/>
                  </a:lnTo>
                  <a:lnTo>
                    <a:pt x="3186771" y="1179063"/>
                  </a:lnTo>
                  <a:lnTo>
                    <a:pt x="3196318" y="1223258"/>
                  </a:lnTo>
                  <a:lnTo>
                    <a:pt x="3204457" y="1267911"/>
                  </a:lnTo>
                  <a:lnTo>
                    <a:pt x="3211166" y="1313002"/>
                  </a:lnTo>
                  <a:lnTo>
                    <a:pt x="3216424" y="1358510"/>
                  </a:lnTo>
                  <a:lnTo>
                    <a:pt x="3220207" y="1404415"/>
                  </a:lnTo>
                  <a:lnTo>
                    <a:pt x="3222493" y="1450695"/>
                  </a:lnTo>
                  <a:lnTo>
                    <a:pt x="3223259" y="1497330"/>
                  </a:lnTo>
                  <a:lnTo>
                    <a:pt x="3222493" y="1543964"/>
                  </a:lnTo>
                  <a:lnTo>
                    <a:pt x="3220207" y="1590244"/>
                  </a:lnTo>
                  <a:lnTo>
                    <a:pt x="3216424" y="1636149"/>
                  </a:lnTo>
                  <a:lnTo>
                    <a:pt x="3211166" y="1681657"/>
                  </a:lnTo>
                  <a:lnTo>
                    <a:pt x="3204457" y="1726748"/>
                  </a:lnTo>
                  <a:lnTo>
                    <a:pt x="3196318" y="1771401"/>
                  </a:lnTo>
                  <a:lnTo>
                    <a:pt x="3186771" y="1815596"/>
                  </a:lnTo>
                  <a:lnTo>
                    <a:pt x="3175838" y="1859311"/>
                  </a:lnTo>
                  <a:lnTo>
                    <a:pt x="3163543" y="1902527"/>
                  </a:lnTo>
                  <a:lnTo>
                    <a:pt x="3149907" y="1945222"/>
                  </a:lnTo>
                  <a:lnTo>
                    <a:pt x="3134953" y="1987375"/>
                  </a:lnTo>
                  <a:lnTo>
                    <a:pt x="3118703" y="2028967"/>
                  </a:lnTo>
                  <a:lnTo>
                    <a:pt x="3101178" y="2069976"/>
                  </a:lnTo>
                  <a:lnTo>
                    <a:pt x="3082403" y="2110381"/>
                  </a:lnTo>
                  <a:lnTo>
                    <a:pt x="3062398" y="2150162"/>
                  </a:lnTo>
                  <a:lnTo>
                    <a:pt x="3041186" y="2189298"/>
                  </a:lnTo>
                  <a:lnTo>
                    <a:pt x="3018789" y="2227769"/>
                  </a:lnTo>
                  <a:lnTo>
                    <a:pt x="2995230" y="2265553"/>
                  </a:lnTo>
                  <a:lnTo>
                    <a:pt x="2970531" y="2302630"/>
                  </a:lnTo>
                  <a:lnTo>
                    <a:pt x="2944714" y="2338980"/>
                  </a:lnTo>
                  <a:lnTo>
                    <a:pt x="2917802" y="2374581"/>
                  </a:lnTo>
                  <a:lnTo>
                    <a:pt x="2889817" y="2409412"/>
                  </a:lnTo>
                  <a:lnTo>
                    <a:pt x="2860781" y="2443454"/>
                  </a:lnTo>
                  <a:lnTo>
                    <a:pt x="2830716" y="2476685"/>
                  </a:lnTo>
                  <a:lnTo>
                    <a:pt x="2799645" y="2509085"/>
                  </a:lnTo>
                  <a:lnTo>
                    <a:pt x="2767590" y="2540633"/>
                  </a:lnTo>
                  <a:lnTo>
                    <a:pt x="2734573" y="2571308"/>
                  </a:lnTo>
                  <a:lnTo>
                    <a:pt x="2700617" y="2601090"/>
                  </a:lnTo>
                  <a:lnTo>
                    <a:pt x="2665744" y="2629957"/>
                  </a:lnTo>
                  <a:lnTo>
                    <a:pt x="2629976" y="2657889"/>
                  </a:lnTo>
                  <a:lnTo>
                    <a:pt x="2593336" y="2684866"/>
                  </a:lnTo>
                  <a:lnTo>
                    <a:pt x="2555845" y="2710867"/>
                  </a:lnTo>
                  <a:lnTo>
                    <a:pt x="2517527" y="2735870"/>
                  </a:lnTo>
                  <a:lnTo>
                    <a:pt x="2478402" y="2759856"/>
                  </a:lnTo>
                  <a:lnTo>
                    <a:pt x="2438495" y="2782803"/>
                  </a:lnTo>
                  <a:lnTo>
                    <a:pt x="2397826" y="2804691"/>
                  </a:lnTo>
                  <a:lnTo>
                    <a:pt x="2356419" y="2825499"/>
                  </a:lnTo>
                  <a:lnTo>
                    <a:pt x="2314295" y="2845207"/>
                  </a:lnTo>
                  <a:lnTo>
                    <a:pt x="2271478" y="2863793"/>
                  </a:lnTo>
                  <a:lnTo>
                    <a:pt x="2227988" y="2881237"/>
                  </a:lnTo>
                  <a:lnTo>
                    <a:pt x="2183849" y="2897518"/>
                  </a:lnTo>
                  <a:lnTo>
                    <a:pt x="2139082" y="2912616"/>
                  </a:lnTo>
                  <a:lnTo>
                    <a:pt x="2093711" y="2926510"/>
                  </a:lnTo>
                  <a:lnTo>
                    <a:pt x="2047757" y="2939179"/>
                  </a:lnTo>
                  <a:lnTo>
                    <a:pt x="2001243" y="2950602"/>
                  </a:lnTo>
                  <a:lnTo>
                    <a:pt x="1954190" y="2960759"/>
                  </a:lnTo>
                  <a:lnTo>
                    <a:pt x="1906622" y="2969628"/>
                  </a:lnTo>
                  <a:lnTo>
                    <a:pt x="1858560" y="2977191"/>
                  </a:lnTo>
                  <a:lnTo>
                    <a:pt x="1810027" y="2983424"/>
                  </a:lnTo>
                  <a:lnTo>
                    <a:pt x="1761045" y="2988309"/>
                  </a:lnTo>
                  <a:lnTo>
                    <a:pt x="1711637" y="2991823"/>
                  </a:lnTo>
                  <a:lnTo>
                    <a:pt x="1661824" y="2993947"/>
                  </a:lnTo>
                  <a:lnTo>
                    <a:pt x="1611629" y="2994660"/>
                  </a:lnTo>
                  <a:lnTo>
                    <a:pt x="1561435" y="2993947"/>
                  </a:lnTo>
                  <a:lnTo>
                    <a:pt x="1511622" y="2991823"/>
                  </a:lnTo>
                  <a:lnTo>
                    <a:pt x="1462214" y="2988309"/>
                  </a:lnTo>
                  <a:lnTo>
                    <a:pt x="1413232" y="2983424"/>
                  </a:lnTo>
                  <a:lnTo>
                    <a:pt x="1364699" y="2977191"/>
                  </a:lnTo>
                  <a:lnTo>
                    <a:pt x="1316637" y="2969628"/>
                  </a:lnTo>
                  <a:lnTo>
                    <a:pt x="1269069" y="2960759"/>
                  </a:lnTo>
                  <a:lnTo>
                    <a:pt x="1222016" y="2950602"/>
                  </a:lnTo>
                  <a:lnTo>
                    <a:pt x="1175502" y="2939179"/>
                  </a:lnTo>
                  <a:lnTo>
                    <a:pt x="1129548" y="2926510"/>
                  </a:lnTo>
                  <a:lnTo>
                    <a:pt x="1084177" y="2912616"/>
                  </a:lnTo>
                  <a:lnTo>
                    <a:pt x="1039410" y="2897518"/>
                  </a:lnTo>
                  <a:lnTo>
                    <a:pt x="995271" y="2881237"/>
                  </a:lnTo>
                  <a:lnTo>
                    <a:pt x="951781" y="2863793"/>
                  </a:lnTo>
                  <a:lnTo>
                    <a:pt x="908964" y="2845207"/>
                  </a:lnTo>
                  <a:lnTo>
                    <a:pt x="866840" y="2825499"/>
                  </a:lnTo>
                  <a:lnTo>
                    <a:pt x="825433" y="2804691"/>
                  </a:lnTo>
                  <a:lnTo>
                    <a:pt x="784764" y="2782803"/>
                  </a:lnTo>
                  <a:lnTo>
                    <a:pt x="744857" y="2759856"/>
                  </a:lnTo>
                  <a:lnTo>
                    <a:pt x="705732" y="2735870"/>
                  </a:lnTo>
                  <a:lnTo>
                    <a:pt x="667414" y="2710867"/>
                  </a:lnTo>
                  <a:lnTo>
                    <a:pt x="629923" y="2684866"/>
                  </a:lnTo>
                  <a:lnTo>
                    <a:pt x="593283" y="2657889"/>
                  </a:lnTo>
                  <a:lnTo>
                    <a:pt x="557515" y="2629957"/>
                  </a:lnTo>
                  <a:lnTo>
                    <a:pt x="522642" y="2601090"/>
                  </a:lnTo>
                  <a:lnTo>
                    <a:pt x="488686" y="2571308"/>
                  </a:lnTo>
                  <a:lnTo>
                    <a:pt x="455669" y="2540633"/>
                  </a:lnTo>
                  <a:lnTo>
                    <a:pt x="423614" y="2509085"/>
                  </a:lnTo>
                  <a:lnTo>
                    <a:pt x="392543" y="2476685"/>
                  </a:lnTo>
                  <a:lnTo>
                    <a:pt x="362478" y="2443454"/>
                  </a:lnTo>
                  <a:lnTo>
                    <a:pt x="333442" y="2409412"/>
                  </a:lnTo>
                  <a:lnTo>
                    <a:pt x="305457" y="2374581"/>
                  </a:lnTo>
                  <a:lnTo>
                    <a:pt x="278545" y="2338980"/>
                  </a:lnTo>
                  <a:lnTo>
                    <a:pt x="252728" y="2302630"/>
                  </a:lnTo>
                  <a:lnTo>
                    <a:pt x="228029" y="2265553"/>
                  </a:lnTo>
                  <a:lnTo>
                    <a:pt x="204470" y="2227769"/>
                  </a:lnTo>
                  <a:lnTo>
                    <a:pt x="182073" y="2189298"/>
                  </a:lnTo>
                  <a:lnTo>
                    <a:pt x="160861" y="2150162"/>
                  </a:lnTo>
                  <a:lnTo>
                    <a:pt x="140856" y="2110381"/>
                  </a:lnTo>
                  <a:lnTo>
                    <a:pt x="122081" y="2069976"/>
                  </a:lnTo>
                  <a:lnTo>
                    <a:pt x="104556" y="2028967"/>
                  </a:lnTo>
                  <a:lnTo>
                    <a:pt x="88306" y="1987375"/>
                  </a:lnTo>
                  <a:lnTo>
                    <a:pt x="73352" y="1945222"/>
                  </a:lnTo>
                  <a:lnTo>
                    <a:pt x="59716" y="1902527"/>
                  </a:lnTo>
                  <a:lnTo>
                    <a:pt x="47421" y="1859311"/>
                  </a:lnTo>
                  <a:lnTo>
                    <a:pt x="36488" y="1815596"/>
                  </a:lnTo>
                  <a:lnTo>
                    <a:pt x="26941" y="1771401"/>
                  </a:lnTo>
                  <a:lnTo>
                    <a:pt x="18802" y="1726748"/>
                  </a:lnTo>
                  <a:lnTo>
                    <a:pt x="12093" y="1681657"/>
                  </a:lnTo>
                  <a:lnTo>
                    <a:pt x="6835" y="1636149"/>
                  </a:lnTo>
                  <a:lnTo>
                    <a:pt x="3052" y="1590244"/>
                  </a:lnTo>
                  <a:lnTo>
                    <a:pt x="766" y="1543964"/>
                  </a:lnTo>
                  <a:lnTo>
                    <a:pt x="0" y="149733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51432" y="3410712"/>
              <a:ext cx="3110865" cy="18415"/>
            </a:xfrm>
            <a:custGeom>
              <a:avLst/>
              <a:gdLst/>
              <a:ahLst/>
              <a:cxnLst/>
              <a:rect l="l" t="t" r="r" b="b"/>
              <a:pathLst>
                <a:path w="3110865" h="18414">
                  <a:moveTo>
                    <a:pt x="0" y="0"/>
                  </a:moveTo>
                  <a:lnTo>
                    <a:pt x="3110738" y="18034"/>
                  </a:lnTo>
                </a:path>
              </a:pathLst>
            </a:custGeom>
            <a:ln w="9144">
              <a:solidFill>
                <a:srgbClr val="43434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Clustering</a:t>
            </a:r>
            <a:r>
              <a:rPr spc="-130" dirty="0"/>
              <a:t> </a:t>
            </a:r>
            <a:r>
              <a:rPr spc="-10" dirty="0"/>
              <a:t>jerárquico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79837"/>
            <a:ext cx="8987790" cy="72771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451484" algn="l"/>
                <a:tab pos="1823085" algn="l"/>
                <a:tab pos="2261870" algn="l"/>
                <a:tab pos="4057650" algn="l"/>
                <a:tab pos="4354830" algn="l"/>
                <a:tab pos="5385435" algn="l"/>
                <a:tab pos="5808980" algn="l"/>
                <a:tab pos="6798309" algn="l"/>
                <a:tab pos="7985759" algn="l"/>
                <a:tab pos="8832850" algn="l"/>
              </a:tabLst>
            </a:pPr>
            <a:r>
              <a:rPr sz="2000" spc="-25" dirty="0">
                <a:latin typeface="Microsoft Sans Serif"/>
                <a:cs typeface="Microsoft Sans Serif"/>
              </a:rPr>
              <a:t>La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-10" dirty="0">
                <a:latin typeface="Microsoft Sans Serif"/>
                <a:cs typeface="Microsoft Sans Serif"/>
              </a:rPr>
              <a:t>asignación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-25" dirty="0">
                <a:latin typeface="Microsoft Sans Serif"/>
                <a:cs typeface="Microsoft Sans Serif"/>
              </a:rPr>
              <a:t>de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-10" dirty="0">
                <a:latin typeface="Microsoft Sans Serif"/>
                <a:cs typeface="Microsoft Sans Serif"/>
              </a:rPr>
              <a:t>observaciones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-50" dirty="0">
                <a:latin typeface="Microsoft Sans Serif"/>
                <a:cs typeface="Microsoft Sans Serif"/>
              </a:rPr>
              <a:t>a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-10" dirty="0">
                <a:latin typeface="Microsoft Sans Serif"/>
                <a:cs typeface="Microsoft Sans Serif"/>
              </a:rPr>
              <a:t>clusters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-25" dirty="0">
                <a:latin typeface="Microsoft Sans Serif"/>
                <a:cs typeface="Microsoft Sans Serif"/>
              </a:rPr>
              <a:t>se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-10" dirty="0">
                <a:latin typeface="Microsoft Sans Serif"/>
                <a:cs typeface="Microsoft Sans Serif"/>
              </a:rPr>
              <a:t>obtiene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-10" dirty="0">
                <a:latin typeface="Microsoft Sans Serif"/>
                <a:cs typeface="Microsoft Sans Serif"/>
              </a:rPr>
              <a:t>haciendo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-10" dirty="0">
                <a:latin typeface="Microsoft Sans Serif"/>
                <a:cs typeface="Microsoft Sans Serif"/>
              </a:rPr>
              <a:t>cortes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-50" dirty="0">
                <a:latin typeface="Microsoft Sans Serif"/>
                <a:cs typeface="Microsoft Sans Serif"/>
              </a:rPr>
              <a:t>a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000" dirty="0">
                <a:latin typeface="Microsoft Sans Serif"/>
                <a:cs typeface="Microsoft Sans Serif"/>
              </a:rPr>
              <a:t>distintos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niveles del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dendrograma.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6711" y="2323593"/>
            <a:ext cx="6544630" cy="315634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Clustering</a:t>
            </a:r>
            <a:r>
              <a:rPr spc="-130" dirty="0"/>
              <a:t> </a:t>
            </a:r>
            <a:r>
              <a:rPr spc="-10" dirty="0"/>
              <a:t>jerárquico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191" y="976047"/>
            <a:ext cx="6202705" cy="324573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6831" y="4988043"/>
            <a:ext cx="2855873" cy="113069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17850" y="4685312"/>
            <a:ext cx="1981234" cy="18387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Clustering</a:t>
            </a:r>
            <a:r>
              <a:rPr spc="-130" dirty="0"/>
              <a:t> </a:t>
            </a:r>
            <a:r>
              <a:rPr spc="-10" dirty="0"/>
              <a:t>jerárquico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5186" y="1127506"/>
            <a:ext cx="59124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985E8"/>
                </a:solidFill>
                <a:latin typeface="Microsoft Sans Serif"/>
                <a:cs typeface="Microsoft Sans Serif"/>
              </a:rPr>
              <a:t>¿Cómo</a:t>
            </a:r>
            <a:r>
              <a:rPr sz="2000" spc="5" dirty="0">
                <a:solidFill>
                  <a:srgbClr val="4985E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985E8"/>
                </a:solidFill>
                <a:latin typeface="Microsoft Sans Serif"/>
                <a:cs typeface="Microsoft Sans Serif"/>
              </a:rPr>
              <a:t>se</a:t>
            </a:r>
            <a:r>
              <a:rPr sz="2000" spc="10" dirty="0">
                <a:solidFill>
                  <a:srgbClr val="4985E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985E8"/>
                </a:solidFill>
                <a:latin typeface="Microsoft Sans Serif"/>
                <a:cs typeface="Microsoft Sans Serif"/>
              </a:rPr>
              <a:t>ve</a:t>
            </a:r>
            <a:r>
              <a:rPr sz="2000" spc="10" dirty="0">
                <a:solidFill>
                  <a:srgbClr val="4985E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985E8"/>
                </a:solidFill>
                <a:latin typeface="Microsoft Sans Serif"/>
                <a:cs typeface="Microsoft Sans Serif"/>
              </a:rPr>
              <a:t>la</a:t>
            </a:r>
            <a:r>
              <a:rPr sz="2000" spc="25" dirty="0">
                <a:solidFill>
                  <a:srgbClr val="4985E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985E8"/>
                </a:solidFill>
                <a:latin typeface="Microsoft Sans Serif"/>
                <a:cs typeface="Microsoft Sans Serif"/>
              </a:rPr>
              <a:t>distancia entre grupos</a:t>
            </a:r>
            <a:r>
              <a:rPr sz="2000" spc="-10" dirty="0">
                <a:solidFill>
                  <a:srgbClr val="4985E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985E8"/>
                </a:solidFill>
                <a:latin typeface="Microsoft Sans Serif"/>
                <a:cs typeface="Microsoft Sans Serif"/>
              </a:rPr>
              <a:t>de</a:t>
            </a:r>
            <a:r>
              <a:rPr sz="2000" spc="15" dirty="0">
                <a:solidFill>
                  <a:srgbClr val="4985E8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4985E8"/>
                </a:solidFill>
                <a:latin typeface="Microsoft Sans Serif"/>
                <a:cs typeface="Microsoft Sans Serif"/>
              </a:rPr>
              <a:t>registros?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1936" y="2480322"/>
            <a:ext cx="3436563" cy="235987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Clustering</a:t>
            </a:r>
            <a:r>
              <a:rPr spc="-130" dirty="0"/>
              <a:t> </a:t>
            </a:r>
            <a:r>
              <a:rPr spc="-10" dirty="0"/>
              <a:t>jerárquico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42807" y="1778499"/>
            <a:ext cx="2856230" cy="1130935"/>
            <a:chOff x="542807" y="1778499"/>
            <a:chExt cx="2856230" cy="11309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807" y="1778499"/>
              <a:ext cx="2855873" cy="113069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0065" y="2622041"/>
              <a:ext cx="373380" cy="139065"/>
            </a:xfrm>
            <a:custGeom>
              <a:avLst/>
              <a:gdLst/>
              <a:ahLst/>
              <a:cxnLst/>
              <a:rect l="l" t="t" r="r" b="b"/>
              <a:pathLst>
                <a:path w="373380" h="139064">
                  <a:moveTo>
                    <a:pt x="0" y="69342"/>
                  </a:moveTo>
                  <a:lnTo>
                    <a:pt x="36015" y="28364"/>
                  </a:lnTo>
                  <a:lnTo>
                    <a:pt x="76425" y="13362"/>
                  </a:lnTo>
                  <a:lnTo>
                    <a:pt x="127674" y="3529"/>
                  </a:lnTo>
                  <a:lnTo>
                    <a:pt x="186690" y="0"/>
                  </a:lnTo>
                  <a:lnTo>
                    <a:pt x="245705" y="3529"/>
                  </a:lnTo>
                  <a:lnTo>
                    <a:pt x="296954" y="13362"/>
                  </a:lnTo>
                  <a:lnTo>
                    <a:pt x="337364" y="28364"/>
                  </a:lnTo>
                  <a:lnTo>
                    <a:pt x="363864" y="47402"/>
                  </a:lnTo>
                  <a:lnTo>
                    <a:pt x="373379" y="69342"/>
                  </a:lnTo>
                  <a:lnTo>
                    <a:pt x="363864" y="91281"/>
                  </a:lnTo>
                  <a:lnTo>
                    <a:pt x="337364" y="110319"/>
                  </a:lnTo>
                  <a:lnTo>
                    <a:pt x="296954" y="125321"/>
                  </a:lnTo>
                  <a:lnTo>
                    <a:pt x="245705" y="135154"/>
                  </a:lnTo>
                  <a:lnTo>
                    <a:pt x="186690" y="138684"/>
                  </a:lnTo>
                  <a:lnTo>
                    <a:pt x="127674" y="135154"/>
                  </a:lnTo>
                  <a:lnTo>
                    <a:pt x="76425" y="125321"/>
                  </a:lnTo>
                  <a:lnTo>
                    <a:pt x="36015" y="110319"/>
                  </a:lnTo>
                  <a:lnTo>
                    <a:pt x="9515" y="91281"/>
                  </a:lnTo>
                  <a:lnTo>
                    <a:pt x="0" y="69342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21599" y="3127611"/>
            <a:ext cx="2466340" cy="977265"/>
            <a:chOff x="721599" y="3127611"/>
            <a:chExt cx="2466340" cy="97726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1599" y="3127611"/>
              <a:ext cx="2465979" cy="97693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11757" y="3810762"/>
              <a:ext cx="373380" cy="139065"/>
            </a:xfrm>
            <a:custGeom>
              <a:avLst/>
              <a:gdLst/>
              <a:ahLst/>
              <a:cxnLst/>
              <a:rect l="l" t="t" r="r" b="b"/>
              <a:pathLst>
                <a:path w="373380" h="139064">
                  <a:moveTo>
                    <a:pt x="0" y="69342"/>
                  </a:moveTo>
                  <a:lnTo>
                    <a:pt x="36018" y="28364"/>
                  </a:lnTo>
                  <a:lnTo>
                    <a:pt x="76431" y="13362"/>
                  </a:lnTo>
                  <a:lnTo>
                    <a:pt x="127679" y="3529"/>
                  </a:lnTo>
                  <a:lnTo>
                    <a:pt x="186689" y="0"/>
                  </a:lnTo>
                  <a:lnTo>
                    <a:pt x="245705" y="3529"/>
                  </a:lnTo>
                  <a:lnTo>
                    <a:pt x="296954" y="13362"/>
                  </a:lnTo>
                  <a:lnTo>
                    <a:pt x="337364" y="28364"/>
                  </a:lnTo>
                  <a:lnTo>
                    <a:pt x="363864" y="47402"/>
                  </a:lnTo>
                  <a:lnTo>
                    <a:pt x="373379" y="69342"/>
                  </a:lnTo>
                  <a:lnTo>
                    <a:pt x="363864" y="91281"/>
                  </a:lnTo>
                  <a:lnTo>
                    <a:pt x="337364" y="110319"/>
                  </a:lnTo>
                  <a:lnTo>
                    <a:pt x="296954" y="125321"/>
                  </a:lnTo>
                  <a:lnTo>
                    <a:pt x="245705" y="135154"/>
                  </a:lnTo>
                  <a:lnTo>
                    <a:pt x="186689" y="138683"/>
                  </a:lnTo>
                  <a:lnTo>
                    <a:pt x="127679" y="135154"/>
                  </a:lnTo>
                  <a:lnTo>
                    <a:pt x="76431" y="125321"/>
                  </a:lnTo>
                  <a:lnTo>
                    <a:pt x="36018" y="110319"/>
                  </a:lnTo>
                  <a:lnTo>
                    <a:pt x="9517" y="91281"/>
                  </a:lnTo>
                  <a:lnTo>
                    <a:pt x="0" y="69342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89362" y="4338198"/>
            <a:ext cx="2380615" cy="944244"/>
            <a:chOff x="789362" y="4338198"/>
            <a:chExt cx="2380615" cy="944244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9362" y="4338198"/>
              <a:ext cx="2380138" cy="9334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029205" y="5130545"/>
              <a:ext cx="375285" cy="139065"/>
            </a:xfrm>
            <a:custGeom>
              <a:avLst/>
              <a:gdLst/>
              <a:ahLst/>
              <a:cxnLst/>
              <a:rect l="l" t="t" r="r" b="b"/>
              <a:pathLst>
                <a:path w="375285" h="139064">
                  <a:moveTo>
                    <a:pt x="0" y="69341"/>
                  </a:moveTo>
                  <a:lnTo>
                    <a:pt x="36173" y="28364"/>
                  </a:lnTo>
                  <a:lnTo>
                    <a:pt x="76754" y="13362"/>
                  </a:lnTo>
                  <a:lnTo>
                    <a:pt x="128211" y="3529"/>
                  </a:lnTo>
                  <a:lnTo>
                    <a:pt x="187451" y="0"/>
                  </a:lnTo>
                  <a:lnTo>
                    <a:pt x="246692" y="3529"/>
                  </a:lnTo>
                  <a:lnTo>
                    <a:pt x="298149" y="13362"/>
                  </a:lnTo>
                  <a:lnTo>
                    <a:pt x="338730" y="28364"/>
                  </a:lnTo>
                  <a:lnTo>
                    <a:pt x="365345" y="47402"/>
                  </a:lnTo>
                  <a:lnTo>
                    <a:pt x="374904" y="69341"/>
                  </a:lnTo>
                  <a:lnTo>
                    <a:pt x="365345" y="91281"/>
                  </a:lnTo>
                  <a:lnTo>
                    <a:pt x="338730" y="110319"/>
                  </a:lnTo>
                  <a:lnTo>
                    <a:pt x="298149" y="125321"/>
                  </a:lnTo>
                  <a:lnTo>
                    <a:pt x="246692" y="135154"/>
                  </a:lnTo>
                  <a:lnTo>
                    <a:pt x="187451" y="138683"/>
                  </a:lnTo>
                  <a:lnTo>
                    <a:pt x="128211" y="135154"/>
                  </a:lnTo>
                  <a:lnTo>
                    <a:pt x="76754" y="125321"/>
                  </a:lnTo>
                  <a:lnTo>
                    <a:pt x="36173" y="110319"/>
                  </a:lnTo>
                  <a:lnTo>
                    <a:pt x="9558" y="91281"/>
                  </a:lnTo>
                  <a:lnTo>
                    <a:pt x="0" y="69341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50873" y="2174425"/>
            <a:ext cx="4587802" cy="2646791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Clustering</a:t>
            </a:r>
            <a:r>
              <a:rPr spc="-130" dirty="0"/>
              <a:t> </a:t>
            </a:r>
            <a:r>
              <a:rPr spc="-10" dirty="0"/>
              <a:t>jerárquico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79837"/>
            <a:ext cx="5614035" cy="72771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461645" algn="l"/>
                <a:tab pos="1377950" algn="l"/>
                <a:tab pos="1940560" algn="l"/>
                <a:tab pos="2914015" algn="l"/>
                <a:tab pos="4071620" algn="l"/>
                <a:tab pos="4803140" algn="l"/>
              </a:tabLst>
            </a:pPr>
            <a:r>
              <a:rPr sz="2000" spc="-25" dirty="0">
                <a:latin typeface="Microsoft Sans Serif"/>
                <a:cs typeface="Microsoft Sans Serif"/>
              </a:rPr>
              <a:t>El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-10" dirty="0">
                <a:latin typeface="Microsoft Sans Serif"/>
                <a:cs typeface="Microsoft Sans Serif"/>
              </a:rPr>
              <a:t>efecto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-25" dirty="0">
                <a:latin typeface="Microsoft Sans Serif"/>
                <a:cs typeface="Microsoft Sans Serif"/>
              </a:rPr>
              <a:t>del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-10" dirty="0">
                <a:latin typeface="Microsoft Sans Serif"/>
                <a:cs typeface="Microsoft Sans Serif"/>
              </a:rPr>
              <a:t>enlace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-10" dirty="0">
                <a:latin typeface="Microsoft Sans Serif"/>
                <a:cs typeface="Microsoft Sans Serif"/>
              </a:rPr>
              <a:t>utilizado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-20" dirty="0">
                <a:latin typeface="Microsoft Sans Serif"/>
                <a:cs typeface="Microsoft Sans Serif"/>
              </a:rPr>
              <a:t>para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-10" dirty="0">
                <a:latin typeface="Microsoft Sans Serif"/>
                <a:cs typeface="Microsoft Sans Serif"/>
              </a:rPr>
              <a:t>medir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000" dirty="0">
                <a:latin typeface="Microsoft Sans Serif"/>
                <a:cs typeface="Microsoft Sans Serif"/>
              </a:rPr>
              <a:t>observaciones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importante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en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el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resultado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final.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9096" y="825195"/>
            <a:ext cx="33362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38885" algn="l"/>
                <a:tab pos="2040889" algn="l"/>
                <a:tab pos="3042285" algn="l"/>
              </a:tabLst>
            </a:pPr>
            <a:r>
              <a:rPr sz="2000" spc="-10" dirty="0">
                <a:latin typeface="Microsoft Sans Serif"/>
                <a:cs typeface="Microsoft Sans Serif"/>
              </a:rPr>
              <a:t>distancia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-10" dirty="0">
                <a:latin typeface="Microsoft Sans Serif"/>
                <a:cs typeface="Microsoft Sans Serif"/>
              </a:rPr>
              <a:t>entre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-10" dirty="0">
                <a:latin typeface="Microsoft Sans Serif"/>
                <a:cs typeface="Microsoft Sans Serif"/>
              </a:rPr>
              <a:t>grupos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-25" dirty="0">
                <a:latin typeface="Microsoft Sans Serif"/>
                <a:cs typeface="Microsoft Sans Serif"/>
              </a:rPr>
              <a:t>de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8800" y="2040445"/>
            <a:ext cx="5362046" cy="383366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Clustering</a:t>
            </a:r>
            <a:r>
              <a:rPr spc="-130" dirty="0"/>
              <a:t> </a:t>
            </a:r>
            <a:r>
              <a:rPr spc="-10" dirty="0"/>
              <a:t>jerárquico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825195"/>
            <a:ext cx="8987790" cy="341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Microsoft Sans Serif"/>
                <a:cs typeface="Microsoft Sans Serif"/>
              </a:rPr>
              <a:t>Consideraciones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tener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cuenta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al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hacer</a:t>
            </a:r>
            <a:r>
              <a:rPr sz="2000" spc="-10" dirty="0">
                <a:latin typeface="Microsoft Sans Serif"/>
                <a:cs typeface="Microsoft Sans Serif"/>
              </a:rPr>
              <a:t> clustering: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469900" marR="5080" indent="-35560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2000" dirty="0">
                <a:latin typeface="Microsoft Sans Serif"/>
                <a:cs typeface="Microsoft Sans Serif"/>
              </a:rPr>
              <a:t>Pequeñas</a:t>
            </a:r>
            <a:r>
              <a:rPr sz="2000" spc="9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decisiones</a:t>
            </a:r>
            <a:r>
              <a:rPr sz="2000" spc="9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pueden</a:t>
            </a:r>
            <a:r>
              <a:rPr sz="2000" spc="9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tener</a:t>
            </a:r>
            <a:r>
              <a:rPr sz="2000" spc="9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grandes</a:t>
            </a:r>
            <a:r>
              <a:rPr sz="2000" spc="9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consecuencias</a:t>
            </a:r>
            <a:r>
              <a:rPr sz="2000" spc="10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(en</a:t>
            </a:r>
            <a:r>
              <a:rPr sz="2000" spc="9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la</a:t>
            </a:r>
            <a:r>
              <a:rPr sz="2000" spc="10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práctica </a:t>
            </a:r>
            <a:r>
              <a:rPr sz="2000" dirty="0">
                <a:latin typeface="Microsoft Sans Serif"/>
                <a:cs typeface="Microsoft Sans Serif"/>
              </a:rPr>
              <a:t>se prueban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muchas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opciones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y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 analiza la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robustez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los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resultados).</a:t>
            </a:r>
            <a:endParaRPr sz="2000">
              <a:latin typeface="Microsoft Sans Serif"/>
              <a:cs typeface="Microsoft Sans Serif"/>
            </a:endParaRPr>
          </a:p>
          <a:p>
            <a:pPr marL="469265" indent="-354965">
              <a:lnSpc>
                <a:spcPct val="100000"/>
              </a:lnSpc>
              <a:spcBef>
                <a:spcPts val="1375"/>
              </a:spcBef>
              <a:buChar char="●"/>
              <a:tabLst>
                <a:tab pos="469265" algn="l"/>
              </a:tabLst>
            </a:pPr>
            <a:r>
              <a:rPr sz="2000" dirty="0">
                <a:latin typeface="Microsoft Sans Serif"/>
                <a:cs typeface="Microsoft Sans Serif"/>
              </a:rPr>
              <a:t>No existe un consenso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referido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 cómo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validar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clusters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encontrados.</a:t>
            </a:r>
            <a:endParaRPr sz="2000">
              <a:latin typeface="Microsoft Sans Serif"/>
              <a:cs typeface="Microsoft Sans Serif"/>
            </a:endParaRPr>
          </a:p>
          <a:p>
            <a:pPr marL="469265" indent="-354965">
              <a:lnSpc>
                <a:spcPct val="100000"/>
              </a:lnSpc>
              <a:spcBef>
                <a:spcPts val="1355"/>
              </a:spcBef>
              <a:buChar char="●"/>
              <a:tabLst>
                <a:tab pos="469265" algn="l"/>
              </a:tabLst>
            </a:pPr>
            <a:r>
              <a:rPr sz="2000" dirty="0">
                <a:latin typeface="Microsoft Sans Serif"/>
                <a:cs typeface="Microsoft Sans Serif"/>
              </a:rPr>
              <a:t>¿Necesariamente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una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observación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debe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pertenecer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100% a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cluster?</a:t>
            </a:r>
            <a:endParaRPr sz="2000">
              <a:latin typeface="Microsoft Sans Serif"/>
              <a:cs typeface="Microsoft Sans Serif"/>
            </a:endParaRPr>
          </a:p>
          <a:p>
            <a:pPr marL="469265" indent="-354965">
              <a:lnSpc>
                <a:spcPct val="100000"/>
              </a:lnSpc>
              <a:spcBef>
                <a:spcPts val="1355"/>
              </a:spcBef>
              <a:buChar char="●"/>
              <a:tabLst>
                <a:tab pos="469265" algn="l"/>
                <a:tab pos="1109980" algn="l"/>
                <a:tab pos="2568575" algn="l"/>
                <a:tab pos="3644900" algn="l"/>
                <a:tab pos="4226560" algn="l"/>
                <a:tab pos="5003800" algn="l"/>
                <a:tab pos="6181090" algn="l"/>
                <a:tab pos="6605905" algn="l"/>
                <a:tab pos="7472045" algn="l"/>
                <a:tab pos="7982584" algn="l"/>
              </a:tabLst>
            </a:pPr>
            <a:r>
              <a:rPr sz="2000" spc="-25" dirty="0">
                <a:latin typeface="Microsoft Sans Serif"/>
                <a:cs typeface="Microsoft Sans Serif"/>
              </a:rPr>
              <a:t>Las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-10" dirty="0">
                <a:latin typeface="Microsoft Sans Serif"/>
                <a:cs typeface="Microsoft Sans Serif"/>
              </a:rPr>
              <a:t>particiones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-10" dirty="0">
                <a:latin typeface="Microsoft Sans Serif"/>
                <a:cs typeface="Microsoft Sans Serif"/>
              </a:rPr>
              <a:t>pueden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-25" dirty="0">
                <a:latin typeface="Microsoft Sans Serif"/>
                <a:cs typeface="Microsoft Sans Serif"/>
              </a:rPr>
              <a:t>ser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-20" dirty="0">
                <a:latin typeface="Microsoft Sans Serif"/>
                <a:cs typeface="Microsoft Sans Serif"/>
              </a:rPr>
              <a:t>poco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-10" dirty="0">
                <a:latin typeface="Microsoft Sans Serif"/>
                <a:cs typeface="Microsoft Sans Serif"/>
              </a:rPr>
              <a:t>estables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-25" dirty="0">
                <a:latin typeface="Microsoft Sans Serif"/>
                <a:cs typeface="Microsoft Sans Serif"/>
              </a:rPr>
              <a:t>al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-10" dirty="0">
                <a:latin typeface="Microsoft Sans Serif"/>
                <a:cs typeface="Microsoft Sans Serif"/>
              </a:rPr>
              <a:t>quitar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-25" dirty="0">
                <a:latin typeface="Microsoft Sans Serif"/>
                <a:cs typeface="Microsoft Sans Serif"/>
              </a:rPr>
              <a:t>un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-10" dirty="0">
                <a:latin typeface="Microsoft Sans Serif"/>
                <a:cs typeface="Microsoft Sans Serif"/>
              </a:rPr>
              <a:t>pequeño</a:t>
            </a:r>
            <a:endParaRPr sz="20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latin typeface="Microsoft Sans Serif"/>
                <a:cs typeface="Microsoft Sans Serif"/>
              </a:rPr>
              <a:t>subconjunto</a:t>
            </a:r>
            <a:r>
              <a:rPr sz="2000" spc="-4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observaciones.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Clustering</a:t>
            </a:r>
            <a:r>
              <a:rPr spc="-130" dirty="0"/>
              <a:t> </a:t>
            </a:r>
            <a:r>
              <a:rPr spc="-10" dirty="0"/>
              <a:t>jerárquico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53194"/>
            <a:ext cx="8793480" cy="203200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000" spc="-10" dirty="0">
                <a:solidFill>
                  <a:srgbClr val="A64D79"/>
                </a:solidFill>
                <a:latin typeface="Microsoft Sans Serif"/>
                <a:cs typeface="Microsoft Sans Serif"/>
              </a:rPr>
              <a:t>Dendrograma</a:t>
            </a:r>
            <a:r>
              <a:rPr sz="2000" spc="-10" dirty="0">
                <a:latin typeface="Microsoft Sans Serif"/>
                <a:cs typeface="Microsoft Sans Serif"/>
              </a:rPr>
              <a:t>:</a:t>
            </a:r>
            <a:endParaRPr sz="2000">
              <a:latin typeface="Microsoft Sans Serif"/>
              <a:cs typeface="Microsoft Sans Serif"/>
            </a:endParaRPr>
          </a:p>
          <a:p>
            <a:pPr marL="469265" indent="-354965">
              <a:lnSpc>
                <a:spcPct val="100000"/>
              </a:lnSpc>
              <a:spcBef>
                <a:spcPts val="1355"/>
              </a:spcBef>
              <a:buChar char="●"/>
              <a:tabLst>
                <a:tab pos="469265" algn="l"/>
              </a:tabLst>
            </a:pPr>
            <a:r>
              <a:rPr sz="2000" dirty="0">
                <a:latin typeface="Microsoft Sans Serif"/>
                <a:cs typeface="Microsoft Sans Serif"/>
              </a:rPr>
              <a:t>Cada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hoja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representa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una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observación.</a:t>
            </a:r>
            <a:endParaRPr sz="2000">
              <a:latin typeface="Microsoft Sans Serif"/>
              <a:cs typeface="Microsoft Sans Serif"/>
            </a:endParaRPr>
          </a:p>
          <a:p>
            <a:pPr marL="469265" indent="-354965">
              <a:lnSpc>
                <a:spcPct val="100000"/>
              </a:lnSpc>
              <a:spcBef>
                <a:spcPts val="360"/>
              </a:spcBef>
              <a:buChar char="●"/>
              <a:tabLst>
                <a:tab pos="469265" algn="l"/>
              </a:tabLst>
            </a:pPr>
            <a:r>
              <a:rPr sz="2000" dirty="0">
                <a:latin typeface="Microsoft Sans Serif"/>
                <a:cs typeface="Microsoft Sans Serif"/>
              </a:rPr>
              <a:t>Las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hojas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unen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grupos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similares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entre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sí.</a:t>
            </a:r>
            <a:endParaRPr sz="2000">
              <a:latin typeface="Microsoft Sans Serif"/>
              <a:cs typeface="Microsoft Sans Serif"/>
            </a:endParaRPr>
          </a:p>
          <a:p>
            <a:pPr marL="469265" indent="-354965">
              <a:lnSpc>
                <a:spcPct val="100000"/>
              </a:lnSpc>
              <a:spcBef>
                <a:spcPts val="360"/>
              </a:spcBef>
              <a:buChar char="●"/>
              <a:tabLst>
                <a:tab pos="469265" algn="l"/>
              </a:tabLst>
            </a:pPr>
            <a:r>
              <a:rPr sz="2000" dirty="0">
                <a:latin typeface="Microsoft Sans Serif"/>
                <a:cs typeface="Microsoft Sans Serif"/>
              </a:rPr>
              <a:t>A medida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que uno sube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en el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dendrograma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los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grupos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unen entre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sí.</a:t>
            </a:r>
            <a:endParaRPr sz="2000">
              <a:latin typeface="Microsoft Sans Serif"/>
              <a:cs typeface="Microsoft Sans Serif"/>
            </a:endParaRPr>
          </a:p>
          <a:p>
            <a:pPr marL="469265" indent="-354965">
              <a:lnSpc>
                <a:spcPct val="100000"/>
              </a:lnSpc>
              <a:spcBef>
                <a:spcPts val="360"/>
              </a:spcBef>
              <a:buChar char="●"/>
              <a:tabLst>
                <a:tab pos="469265" algn="l"/>
              </a:tabLst>
            </a:pPr>
            <a:r>
              <a:rPr sz="2000" dirty="0">
                <a:latin typeface="Microsoft Sans Serif"/>
                <a:cs typeface="Microsoft Sans Serif"/>
              </a:rPr>
              <a:t>Mientras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más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“bajo” se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haga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unión, más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cercanos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son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los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elementos.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0486" y="3376408"/>
            <a:ext cx="5953124" cy="259044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Clustering</a:t>
            </a:r>
            <a:r>
              <a:rPr spc="-130" dirty="0"/>
              <a:t> </a:t>
            </a:r>
            <a:r>
              <a:rPr spc="-10" dirty="0"/>
              <a:t>jerárquico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53194"/>
            <a:ext cx="8793480" cy="203200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000" spc="-10" dirty="0">
                <a:latin typeface="Microsoft Sans Serif"/>
                <a:cs typeface="Microsoft Sans Serif"/>
              </a:rPr>
              <a:t>Dendrograma:</a:t>
            </a:r>
            <a:endParaRPr sz="2000">
              <a:latin typeface="Microsoft Sans Serif"/>
              <a:cs typeface="Microsoft Sans Serif"/>
            </a:endParaRPr>
          </a:p>
          <a:p>
            <a:pPr marL="469265" indent="-354965">
              <a:lnSpc>
                <a:spcPct val="100000"/>
              </a:lnSpc>
              <a:spcBef>
                <a:spcPts val="1355"/>
              </a:spcBef>
              <a:buChar char="●"/>
              <a:tabLst>
                <a:tab pos="469265" algn="l"/>
              </a:tabLst>
            </a:pPr>
            <a:r>
              <a:rPr sz="2000" dirty="0">
                <a:latin typeface="Microsoft Sans Serif"/>
                <a:cs typeface="Microsoft Sans Serif"/>
              </a:rPr>
              <a:t>Cada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hoja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representa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una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observación.</a:t>
            </a:r>
            <a:endParaRPr sz="2000">
              <a:latin typeface="Microsoft Sans Serif"/>
              <a:cs typeface="Microsoft Sans Serif"/>
            </a:endParaRPr>
          </a:p>
          <a:p>
            <a:pPr marL="469265" indent="-354965">
              <a:lnSpc>
                <a:spcPct val="100000"/>
              </a:lnSpc>
              <a:spcBef>
                <a:spcPts val="360"/>
              </a:spcBef>
              <a:buChar char="●"/>
              <a:tabLst>
                <a:tab pos="469265" algn="l"/>
              </a:tabLst>
            </a:pPr>
            <a:r>
              <a:rPr sz="2000" dirty="0">
                <a:latin typeface="Microsoft Sans Serif"/>
                <a:cs typeface="Microsoft Sans Serif"/>
              </a:rPr>
              <a:t>Las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hojas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unen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grupos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similares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entre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sí.</a:t>
            </a:r>
            <a:endParaRPr sz="2000">
              <a:latin typeface="Microsoft Sans Serif"/>
              <a:cs typeface="Microsoft Sans Serif"/>
            </a:endParaRPr>
          </a:p>
          <a:p>
            <a:pPr marL="469265" indent="-354965">
              <a:lnSpc>
                <a:spcPct val="100000"/>
              </a:lnSpc>
              <a:spcBef>
                <a:spcPts val="360"/>
              </a:spcBef>
              <a:buChar char="●"/>
              <a:tabLst>
                <a:tab pos="469265" algn="l"/>
              </a:tabLst>
            </a:pPr>
            <a:r>
              <a:rPr sz="2000" dirty="0">
                <a:latin typeface="Microsoft Sans Serif"/>
                <a:cs typeface="Microsoft Sans Serif"/>
              </a:rPr>
              <a:t>A medida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que uno sube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en el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dendrograma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los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grupos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unen entre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sí.</a:t>
            </a:r>
            <a:endParaRPr sz="2000">
              <a:latin typeface="Microsoft Sans Serif"/>
              <a:cs typeface="Microsoft Sans Serif"/>
            </a:endParaRPr>
          </a:p>
          <a:p>
            <a:pPr marL="469265" indent="-354965">
              <a:lnSpc>
                <a:spcPct val="100000"/>
              </a:lnSpc>
              <a:spcBef>
                <a:spcPts val="360"/>
              </a:spcBef>
              <a:buChar char="●"/>
              <a:tabLst>
                <a:tab pos="469265" algn="l"/>
              </a:tabLst>
            </a:pPr>
            <a:r>
              <a:rPr sz="2000" dirty="0">
                <a:latin typeface="Microsoft Sans Serif"/>
                <a:cs typeface="Microsoft Sans Serif"/>
              </a:rPr>
              <a:t>Mientras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más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“bajo” se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haga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unión, más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cercanos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son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los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elementos.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46860" y="3376408"/>
            <a:ext cx="6017260" cy="2590800"/>
            <a:chOff x="1546860" y="3376408"/>
            <a:chExt cx="6017260" cy="25908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0487" y="3376408"/>
              <a:ext cx="5953124" cy="259044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25283" y="3989831"/>
              <a:ext cx="332740" cy="483234"/>
            </a:xfrm>
            <a:custGeom>
              <a:avLst/>
              <a:gdLst/>
              <a:ahLst/>
              <a:cxnLst/>
              <a:rect l="l" t="t" r="r" b="b"/>
              <a:pathLst>
                <a:path w="332740" h="483235">
                  <a:moveTo>
                    <a:pt x="0" y="241554"/>
                  </a:moveTo>
                  <a:lnTo>
                    <a:pt x="4389" y="186185"/>
                  </a:lnTo>
                  <a:lnTo>
                    <a:pt x="16892" y="135349"/>
                  </a:lnTo>
                  <a:lnTo>
                    <a:pt x="36509" y="90498"/>
                  </a:lnTo>
                  <a:lnTo>
                    <a:pt x="62239" y="53084"/>
                  </a:lnTo>
                  <a:lnTo>
                    <a:pt x="93083" y="24561"/>
                  </a:lnTo>
                  <a:lnTo>
                    <a:pt x="128042" y="6382"/>
                  </a:lnTo>
                  <a:lnTo>
                    <a:pt x="166116" y="0"/>
                  </a:lnTo>
                  <a:lnTo>
                    <a:pt x="204189" y="6382"/>
                  </a:lnTo>
                  <a:lnTo>
                    <a:pt x="239148" y="24561"/>
                  </a:lnTo>
                  <a:lnTo>
                    <a:pt x="269992" y="53084"/>
                  </a:lnTo>
                  <a:lnTo>
                    <a:pt x="295722" y="90498"/>
                  </a:lnTo>
                  <a:lnTo>
                    <a:pt x="315339" y="135349"/>
                  </a:lnTo>
                  <a:lnTo>
                    <a:pt x="327842" y="186185"/>
                  </a:lnTo>
                  <a:lnTo>
                    <a:pt x="332232" y="241554"/>
                  </a:lnTo>
                  <a:lnTo>
                    <a:pt x="327842" y="296922"/>
                  </a:lnTo>
                  <a:lnTo>
                    <a:pt x="315339" y="347758"/>
                  </a:lnTo>
                  <a:lnTo>
                    <a:pt x="295722" y="392609"/>
                  </a:lnTo>
                  <a:lnTo>
                    <a:pt x="269992" y="430023"/>
                  </a:lnTo>
                  <a:lnTo>
                    <a:pt x="239148" y="458546"/>
                  </a:lnTo>
                  <a:lnTo>
                    <a:pt x="204189" y="476725"/>
                  </a:lnTo>
                  <a:lnTo>
                    <a:pt x="166116" y="483108"/>
                  </a:lnTo>
                  <a:lnTo>
                    <a:pt x="128042" y="476725"/>
                  </a:lnTo>
                  <a:lnTo>
                    <a:pt x="93083" y="458546"/>
                  </a:lnTo>
                  <a:lnTo>
                    <a:pt x="62239" y="430023"/>
                  </a:lnTo>
                  <a:lnTo>
                    <a:pt x="36509" y="392609"/>
                  </a:lnTo>
                  <a:lnTo>
                    <a:pt x="16892" y="347758"/>
                  </a:lnTo>
                  <a:lnTo>
                    <a:pt x="4389" y="296922"/>
                  </a:lnTo>
                  <a:lnTo>
                    <a:pt x="0" y="24155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51432" y="5010911"/>
              <a:ext cx="3110865" cy="18415"/>
            </a:xfrm>
            <a:custGeom>
              <a:avLst/>
              <a:gdLst/>
              <a:ahLst/>
              <a:cxnLst/>
              <a:rect l="l" t="t" r="r" b="b"/>
              <a:pathLst>
                <a:path w="3110865" h="18414">
                  <a:moveTo>
                    <a:pt x="0" y="0"/>
                  </a:moveTo>
                  <a:lnTo>
                    <a:pt x="3110738" y="18033"/>
                  </a:lnTo>
                </a:path>
              </a:pathLst>
            </a:custGeom>
            <a:ln w="9144">
              <a:solidFill>
                <a:srgbClr val="43434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Clustering</a:t>
            </a:r>
            <a:r>
              <a:rPr spc="-130" dirty="0"/>
              <a:t> </a:t>
            </a:r>
            <a:r>
              <a:rPr spc="-10" dirty="0"/>
              <a:t>jerárquico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53194"/>
            <a:ext cx="8793480" cy="203200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000" spc="-10" dirty="0">
                <a:latin typeface="Microsoft Sans Serif"/>
                <a:cs typeface="Microsoft Sans Serif"/>
              </a:rPr>
              <a:t>Dendrograma:</a:t>
            </a:r>
            <a:endParaRPr sz="2000">
              <a:latin typeface="Microsoft Sans Serif"/>
              <a:cs typeface="Microsoft Sans Serif"/>
            </a:endParaRPr>
          </a:p>
          <a:p>
            <a:pPr marL="469265" indent="-354965">
              <a:lnSpc>
                <a:spcPct val="100000"/>
              </a:lnSpc>
              <a:spcBef>
                <a:spcPts val="1355"/>
              </a:spcBef>
              <a:buChar char="●"/>
              <a:tabLst>
                <a:tab pos="469265" algn="l"/>
              </a:tabLst>
            </a:pPr>
            <a:r>
              <a:rPr sz="2000" dirty="0">
                <a:latin typeface="Microsoft Sans Serif"/>
                <a:cs typeface="Microsoft Sans Serif"/>
              </a:rPr>
              <a:t>Cada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hoja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representa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una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observación.</a:t>
            </a:r>
            <a:endParaRPr sz="2000">
              <a:latin typeface="Microsoft Sans Serif"/>
              <a:cs typeface="Microsoft Sans Serif"/>
            </a:endParaRPr>
          </a:p>
          <a:p>
            <a:pPr marL="469265" indent="-354965">
              <a:lnSpc>
                <a:spcPct val="100000"/>
              </a:lnSpc>
              <a:spcBef>
                <a:spcPts val="360"/>
              </a:spcBef>
              <a:buChar char="●"/>
              <a:tabLst>
                <a:tab pos="469265" algn="l"/>
              </a:tabLst>
            </a:pPr>
            <a:r>
              <a:rPr sz="2000" dirty="0">
                <a:latin typeface="Microsoft Sans Serif"/>
                <a:cs typeface="Microsoft Sans Serif"/>
              </a:rPr>
              <a:t>Las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hojas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unen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grupos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similares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entre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sí.</a:t>
            </a:r>
            <a:endParaRPr sz="2000">
              <a:latin typeface="Microsoft Sans Serif"/>
              <a:cs typeface="Microsoft Sans Serif"/>
            </a:endParaRPr>
          </a:p>
          <a:p>
            <a:pPr marL="469265" indent="-354965">
              <a:lnSpc>
                <a:spcPct val="100000"/>
              </a:lnSpc>
              <a:spcBef>
                <a:spcPts val="360"/>
              </a:spcBef>
              <a:buChar char="●"/>
              <a:tabLst>
                <a:tab pos="469265" algn="l"/>
              </a:tabLst>
            </a:pPr>
            <a:r>
              <a:rPr sz="2000" dirty="0">
                <a:latin typeface="Microsoft Sans Serif"/>
                <a:cs typeface="Microsoft Sans Serif"/>
              </a:rPr>
              <a:t>A medida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que uno sube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en el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dendrograma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los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grupos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unen entre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sí.</a:t>
            </a:r>
            <a:endParaRPr sz="2000">
              <a:latin typeface="Microsoft Sans Serif"/>
              <a:cs typeface="Microsoft Sans Serif"/>
            </a:endParaRPr>
          </a:p>
          <a:p>
            <a:pPr marL="469265" indent="-354965">
              <a:lnSpc>
                <a:spcPct val="100000"/>
              </a:lnSpc>
              <a:spcBef>
                <a:spcPts val="360"/>
              </a:spcBef>
              <a:buChar char="●"/>
              <a:tabLst>
                <a:tab pos="469265" algn="l"/>
              </a:tabLst>
            </a:pPr>
            <a:r>
              <a:rPr sz="2000" dirty="0">
                <a:latin typeface="Microsoft Sans Serif"/>
                <a:cs typeface="Microsoft Sans Serif"/>
              </a:rPr>
              <a:t>Mientras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más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“bajo” se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haga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unión, más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cercanos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son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los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elementos.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46860" y="3376408"/>
            <a:ext cx="6017260" cy="2590800"/>
            <a:chOff x="1546860" y="3376408"/>
            <a:chExt cx="6017260" cy="25908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0487" y="3376408"/>
              <a:ext cx="5953124" cy="259044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486400" y="3989831"/>
              <a:ext cx="2071370" cy="1183005"/>
            </a:xfrm>
            <a:custGeom>
              <a:avLst/>
              <a:gdLst/>
              <a:ahLst/>
              <a:cxnLst/>
              <a:rect l="l" t="t" r="r" b="b"/>
              <a:pathLst>
                <a:path w="2071370" h="1183004">
                  <a:moveTo>
                    <a:pt x="1738883" y="241554"/>
                  </a:moveTo>
                  <a:lnTo>
                    <a:pt x="1743273" y="186185"/>
                  </a:lnTo>
                  <a:lnTo>
                    <a:pt x="1755776" y="135349"/>
                  </a:lnTo>
                  <a:lnTo>
                    <a:pt x="1775393" y="90498"/>
                  </a:lnTo>
                  <a:lnTo>
                    <a:pt x="1801123" y="53084"/>
                  </a:lnTo>
                  <a:lnTo>
                    <a:pt x="1831967" y="24561"/>
                  </a:lnTo>
                  <a:lnTo>
                    <a:pt x="1866926" y="6382"/>
                  </a:lnTo>
                  <a:lnTo>
                    <a:pt x="1905000" y="0"/>
                  </a:lnTo>
                  <a:lnTo>
                    <a:pt x="1943073" y="6382"/>
                  </a:lnTo>
                  <a:lnTo>
                    <a:pt x="1978032" y="24561"/>
                  </a:lnTo>
                  <a:lnTo>
                    <a:pt x="2008876" y="53084"/>
                  </a:lnTo>
                  <a:lnTo>
                    <a:pt x="2034606" y="90498"/>
                  </a:lnTo>
                  <a:lnTo>
                    <a:pt x="2054223" y="135349"/>
                  </a:lnTo>
                  <a:lnTo>
                    <a:pt x="2066726" y="186185"/>
                  </a:lnTo>
                  <a:lnTo>
                    <a:pt x="2071116" y="241554"/>
                  </a:lnTo>
                  <a:lnTo>
                    <a:pt x="2066726" y="296922"/>
                  </a:lnTo>
                  <a:lnTo>
                    <a:pt x="2054223" y="347758"/>
                  </a:lnTo>
                  <a:lnTo>
                    <a:pt x="2034606" y="392609"/>
                  </a:lnTo>
                  <a:lnTo>
                    <a:pt x="2008876" y="430023"/>
                  </a:lnTo>
                  <a:lnTo>
                    <a:pt x="1978032" y="458546"/>
                  </a:lnTo>
                  <a:lnTo>
                    <a:pt x="1943073" y="476725"/>
                  </a:lnTo>
                  <a:lnTo>
                    <a:pt x="1905000" y="483108"/>
                  </a:lnTo>
                  <a:lnTo>
                    <a:pt x="1866926" y="476725"/>
                  </a:lnTo>
                  <a:lnTo>
                    <a:pt x="1831967" y="458546"/>
                  </a:lnTo>
                  <a:lnTo>
                    <a:pt x="1801123" y="430023"/>
                  </a:lnTo>
                  <a:lnTo>
                    <a:pt x="1775393" y="392609"/>
                  </a:lnTo>
                  <a:lnTo>
                    <a:pt x="1755776" y="347758"/>
                  </a:lnTo>
                  <a:lnTo>
                    <a:pt x="1743273" y="296922"/>
                  </a:lnTo>
                  <a:lnTo>
                    <a:pt x="1738883" y="241554"/>
                  </a:lnTo>
                  <a:close/>
                </a:path>
                <a:path w="2071370" h="1183004">
                  <a:moveTo>
                    <a:pt x="0" y="998982"/>
                  </a:moveTo>
                  <a:lnTo>
                    <a:pt x="23229" y="927479"/>
                  </a:lnTo>
                  <a:lnTo>
                    <a:pt x="50483" y="896283"/>
                  </a:lnTo>
                  <a:lnTo>
                    <a:pt x="86582" y="869108"/>
                  </a:lnTo>
                  <a:lnTo>
                    <a:pt x="130336" y="846689"/>
                  </a:lnTo>
                  <a:lnTo>
                    <a:pt x="180558" y="829764"/>
                  </a:lnTo>
                  <a:lnTo>
                    <a:pt x="236060" y="819068"/>
                  </a:lnTo>
                  <a:lnTo>
                    <a:pt x="295655" y="815340"/>
                  </a:lnTo>
                  <a:lnTo>
                    <a:pt x="355251" y="819068"/>
                  </a:lnTo>
                  <a:lnTo>
                    <a:pt x="410753" y="829764"/>
                  </a:lnTo>
                  <a:lnTo>
                    <a:pt x="460975" y="846689"/>
                  </a:lnTo>
                  <a:lnTo>
                    <a:pt x="504729" y="869108"/>
                  </a:lnTo>
                  <a:lnTo>
                    <a:pt x="540828" y="896283"/>
                  </a:lnTo>
                  <a:lnTo>
                    <a:pt x="568082" y="927479"/>
                  </a:lnTo>
                  <a:lnTo>
                    <a:pt x="585306" y="961957"/>
                  </a:lnTo>
                  <a:lnTo>
                    <a:pt x="591312" y="998982"/>
                  </a:lnTo>
                  <a:lnTo>
                    <a:pt x="585306" y="1036006"/>
                  </a:lnTo>
                  <a:lnTo>
                    <a:pt x="568082" y="1070484"/>
                  </a:lnTo>
                  <a:lnTo>
                    <a:pt x="540828" y="1101680"/>
                  </a:lnTo>
                  <a:lnTo>
                    <a:pt x="504729" y="1128855"/>
                  </a:lnTo>
                  <a:lnTo>
                    <a:pt x="460975" y="1151274"/>
                  </a:lnTo>
                  <a:lnTo>
                    <a:pt x="410753" y="1168199"/>
                  </a:lnTo>
                  <a:lnTo>
                    <a:pt x="355251" y="1178895"/>
                  </a:lnTo>
                  <a:lnTo>
                    <a:pt x="295655" y="1182624"/>
                  </a:lnTo>
                  <a:lnTo>
                    <a:pt x="236060" y="1178895"/>
                  </a:lnTo>
                  <a:lnTo>
                    <a:pt x="180558" y="1168199"/>
                  </a:lnTo>
                  <a:lnTo>
                    <a:pt x="130336" y="1151274"/>
                  </a:lnTo>
                  <a:lnTo>
                    <a:pt x="86582" y="1128855"/>
                  </a:lnTo>
                  <a:lnTo>
                    <a:pt x="50483" y="1101680"/>
                  </a:lnTo>
                  <a:lnTo>
                    <a:pt x="23229" y="1070484"/>
                  </a:lnTo>
                  <a:lnTo>
                    <a:pt x="6005" y="1036006"/>
                  </a:lnTo>
                  <a:lnTo>
                    <a:pt x="0" y="99898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51432" y="4904231"/>
              <a:ext cx="3110865" cy="18415"/>
            </a:xfrm>
            <a:custGeom>
              <a:avLst/>
              <a:gdLst/>
              <a:ahLst/>
              <a:cxnLst/>
              <a:rect l="l" t="t" r="r" b="b"/>
              <a:pathLst>
                <a:path w="3110865" h="18414">
                  <a:moveTo>
                    <a:pt x="0" y="0"/>
                  </a:moveTo>
                  <a:lnTo>
                    <a:pt x="3110738" y="18034"/>
                  </a:lnTo>
                </a:path>
              </a:pathLst>
            </a:custGeom>
            <a:ln w="9144">
              <a:solidFill>
                <a:srgbClr val="43434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Clustering</a:t>
            </a:r>
            <a:r>
              <a:rPr spc="-130" dirty="0"/>
              <a:t> </a:t>
            </a:r>
            <a:r>
              <a:rPr spc="-10" dirty="0"/>
              <a:t>jerárquico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53194"/>
            <a:ext cx="8793480" cy="203200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000" spc="-10" dirty="0">
                <a:latin typeface="Microsoft Sans Serif"/>
                <a:cs typeface="Microsoft Sans Serif"/>
              </a:rPr>
              <a:t>Dendrograma:</a:t>
            </a:r>
            <a:endParaRPr sz="2000">
              <a:latin typeface="Microsoft Sans Serif"/>
              <a:cs typeface="Microsoft Sans Serif"/>
            </a:endParaRPr>
          </a:p>
          <a:p>
            <a:pPr marL="469265" indent="-354965">
              <a:lnSpc>
                <a:spcPct val="100000"/>
              </a:lnSpc>
              <a:spcBef>
                <a:spcPts val="1355"/>
              </a:spcBef>
              <a:buChar char="●"/>
              <a:tabLst>
                <a:tab pos="469265" algn="l"/>
              </a:tabLst>
            </a:pPr>
            <a:r>
              <a:rPr sz="2000" dirty="0">
                <a:latin typeface="Microsoft Sans Serif"/>
                <a:cs typeface="Microsoft Sans Serif"/>
              </a:rPr>
              <a:t>Cada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hoja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representa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una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observación.</a:t>
            </a:r>
            <a:endParaRPr sz="2000">
              <a:latin typeface="Microsoft Sans Serif"/>
              <a:cs typeface="Microsoft Sans Serif"/>
            </a:endParaRPr>
          </a:p>
          <a:p>
            <a:pPr marL="469265" indent="-354965">
              <a:lnSpc>
                <a:spcPct val="100000"/>
              </a:lnSpc>
              <a:spcBef>
                <a:spcPts val="360"/>
              </a:spcBef>
              <a:buChar char="●"/>
              <a:tabLst>
                <a:tab pos="469265" algn="l"/>
              </a:tabLst>
            </a:pPr>
            <a:r>
              <a:rPr sz="2000" dirty="0">
                <a:latin typeface="Microsoft Sans Serif"/>
                <a:cs typeface="Microsoft Sans Serif"/>
              </a:rPr>
              <a:t>Las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hojas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unen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grupos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similares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entre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sí.</a:t>
            </a:r>
            <a:endParaRPr sz="2000">
              <a:latin typeface="Microsoft Sans Serif"/>
              <a:cs typeface="Microsoft Sans Serif"/>
            </a:endParaRPr>
          </a:p>
          <a:p>
            <a:pPr marL="469265" indent="-354965">
              <a:lnSpc>
                <a:spcPct val="100000"/>
              </a:lnSpc>
              <a:spcBef>
                <a:spcPts val="360"/>
              </a:spcBef>
              <a:buChar char="●"/>
              <a:tabLst>
                <a:tab pos="469265" algn="l"/>
              </a:tabLst>
            </a:pPr>
            <a:r>
              <a:rPr sz="2000" dirty="0">
                <a:latin typeface="Microsoft Sans Serif"/>
                <a:cs typeface="Microsoft Sans Serif"/>
              </a:rPr>
              <a:t>A medida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que uno sube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en el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dendrograma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los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grupos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unen entre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sí.</a:t>
            </a:r>
            <a:endParaRPr sz="2000">
              <a:latin typeface="Microsoft Sans Serif"/>
              <a:cs typeface="Microsoft Sans Serif"/>
            </a:endParaRPr>
          </a:p>
          <a:p>
            <a:pPr marL="469265" indent="-354965">
              <a:lnSpc>
                <a:spcPct val="100000"/>
              </a:lnSpc>
              <a:spcBef>
                <a:spcPts val="360"/>
              </a:spcBef>
              <a:buChar char="●"/>
              <a:tabLst>
                <a:tab pos="469265" algn="l"/>
              </a:tabLst>
            </a:pPr>
            <a:r>
              <a:rPr sz="2000" dirty="0">
                <a:latin typeface="Microsoft Sans Serif"/>
                <a:cs typeface="Microsoft Sans Serif"/>
              </a:rPr>
              <a:t>Mientras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más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“bajo” se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haga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unión, más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cercanos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son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los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elementos.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46860" y="3376408"/>
            <a:ext cx="6017260" cy="2590800"/>
            <a:chOff x="1546860" y="3376408"/>
            <a:chExt cx="6017260" cy="25908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0487" y="3376408"/>
              <a:ext cx="5953124" cy="259044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486400" y="3846575"/>
              <a:ext cx="2071370" cy="1325880"/>
            </a:xfrm>
            <a:custGeom>
              <a:avLst/>
              <a:gdLst/>
              <a:ahLst/>
              <a:cxnLst/>
              <a:rect l="l" t="t" r="r" b="b"/>
              <a:pathLst>
                <a:path w="2071370" h="1325879">
                  <a:moveTo>
                    <a:pt x="1738883" y="384810"/>
                  </a:moveTo>
                  <a:lnTo>
                    <a:pt x="1743273" y="329441"/>
                  </a:lnTo>
                  <a:lnTo>
                    <a:pt x="1755776" y="278605"/>
                  </a:lnTo>
                  <a:lnTo>
                    <a:pt x="1775393" y="233754"/>
                  </a:lnTo>
                  <a:lnTo>
                    <a:pt x="1801123" y="196340"/>
                  </a:lnTo>
                  <a:lnTo>
                    <a:pt x="1831967" y="167817"/>
                  </a:lnTo>
                  <a:lnTo>
                    <a:pt x="1866926" y="149638"/>
                  </a:lnTo>
                  <a:lnTo>
                    <a:pt x="1905000" y="143256"/>
                  </a:lnTo>
                  <a:lnTo>
                    <a:pt x="1943073" y="149638"/>
                  </a:lnTo>
                  <a:lnTo>
                    <a:pt x="1978032" y="167817"/>
                  </a:lnTo>
                  <a:lnTo>
                    <a:pt x="2008876" y="196340"/>
                  </a:lnTo>
                  <a:lnTo>
                    <a:pt x="2034606" y="233754"/>
                  </a:lnTo>
                  <a:lnTo>
                    <a:pt x="2054223" y="278605"/>
                  </a:lnTo>
                  <a:lnTo>
                    <a:pt x="2066726" y="329441"/>
                  </a:lnTo>
                  <a:lnTo>
                    <a:pt x="2071116" y="384810"/>
                  </a:lnTo>
                  <a:lnTo>
                    <a:pt x="2066726" y="440178"/>
                  </a:lnTo>
                  <a:lnTo>
                    <a:pt x="2054223" y="491014"/>
                  </a:lnTo>
                  <a:lnTo>
                    <a:pt x="2034606" y="535865"/>
                  </a:lnTo>
                  <a:lnTo>
                    <a:pt x="2008876" y="573279"/>
                  </a:lnTo>
                  <a:lnTo>
                    <a:pt x="1978032" y="601802"/>
                  </a:lnTo>
                  <a:lnTo>
                    <a:pt x="1943073" y="619981"/>
                  </a:lnTo>
                  <a:lnTo>
                    <a:pt x="1905000" y="626363"/>
                  </a:lnTo>
                  <a:lnTo>
                    <a:pt x="1866926" y="619981"/>
                  </a:lnTo>
                  <a:lnTo>
                    <a:pt x="1831967" y="601802"/>
                  </a:lnTo>
                  <a:lnTo>
                    <a:pt x="1801123" y="573279"/>
                  </a:lnTo>
                  <a:lnTo>
                    <a:pt x="1775393" y="535865"/>
                  </a:lnTo>
                  <a:lnTo>
                    <a:pt x="1755776" y="491014"/>
                  </a:lnTo>
                  <a:lnTo>
                    <a:pt x="1743273" y="440178"/>
                  </a:lnTo>
                  <a:lnTo>
                    <a:pt x="1738883" y="384810"/>
                  </a:lnTo>
                  <a:close/>
                </a:path>
                <a:path w="2071370" h="1325879">
                  <a:moveTo>
                    <a:pt x="0" y="1142238"/>
                  </a:moveTo>
                  <a:lnTo>
                    <a:pt x="23229" y="1070735"/>
                  </a:lnTo>
                  <a:lnTo>
                    <a:pt x="50483" y="1039539"/>
                  </a:lnTo>
                  <a:lnTo>
                    <a:pt x="86582" y="1012364"/>
                  </a:lnTo>
                  <a:lnTo>
                    <a:pt x="130336" y="989945"/>
                  </a:lnTo>
                  <a:lnTo>
                    <a:pt x="180558" y="973020"/>
                  </a:lnTo>
                  <a:lnTo>
                    <a:pt x="236060" y="962324"/>
                  </a:lnTo>
                  <a:lnTo>
                    <a:pt x="295655" y="958596"/>
                  </a:lnTo>
                  <a:lnTo>
                    <a:pt x="355251" y="962324"/>
                  </a:lnTo>
                  <a:lnTo>
                    <a:pt x="410753" y="973020"/>
                  </a:lnTo>
                  <a:lnTo>
                    <a:pt x="460975" y="989945"/>
                  </a:lnTo>
                  <a:lnTo>
                    <a:pt x="504729" y="1012364"/>
                  </a:lnTo>
                  <a:lnTo>
                    <a:pt x="540828" y="1039539"/>
                  </a:lnTo>
                  <a:lnTo>
                    <a:pt x="568082" y="1070735"/>
                  </a:lnTo>
                  <a:lnTo>
                    <a:pt x="585306" y="1105213"/>
                  </a:lnTo>
                  <a:lnTo>
                    <a:pt x="591312" y="1142238"/>
                  </a:lnTo>
                  <a:lnTo>
                    <a:pt x="585306" y="1179262"/>
                  </a:lnTo>
                  <a:lnTo>
                    <a:pt x="568082" y="1213740"/>
                  </a:lnTo>
                  <a:lnTo>
                    <a:pt x="540828" y="1244936"/>
                  </a:lnTo>
                  <a:lnTo>
                    <a:pt x="504729" y="1272111"/>
                  </a:lnTo>
                  <a:lnTo>
                    <a:pt x="460975" y="1294530"/>
                  </a:lnTo>
                  <a:lnTo>
                    <a:pt x="410753" y="1311455"/>
                  </a:lnTo>
                  <a:lnTo>
                    <a:pt x="355251" y="1322151"/>
                  </a:lnTo>
                  <a:lnTo>
                    <a:pt x="295655" y="1325880"/>
                  </a:lnTo>
                  <a:lnTo>
                    <a:pt x="236060" y="1322151"/>
                  </a:lnTo>
                  <a:lnTo>
                    <a:pt x="180558" y="1311455"/>
                  </a:lnTo>
                  <a:lnTo>
                    <a:pt x="130336" y="1294530"/>
                  </a:lnTo>
                  <a:lnTo>
                    <a:pt x="86582" y="1272111"/>
                  </a:lnTo>
                  <a:lnTo>
                    <a:pt x="50483" y="1244936"/>
                  </a:lnTo>
                  <a:lnTo>
                    <a:pt x="23229" y="1213740"/>
                  </a:lnTo>
                  <a:lnTo>
                    <a:pt x="6005" y="1179262"/>
                  </a:lnTo>
                  <a:lnTo>
                    <a:pt x="0" y="1142238"/>
                  </a:lnTo>
                  <a:close/>
                </a:path>
                <a:path w="2071370" h="1325879">
                  <a:moveTo>
                    <a:pt x="1246631" y="384810"/>
                  </a:moveTo>
                  <a:lnTo>
                    <a:pt x="1249404" y="339942"/>
                  </a:lnTo>
                  <a:lnTo>
                    <a:pt x="1257517" y="296593"/>
                  </a:lnTo>
                  <a:lnTo>
                    <a:pt x="1270661" y="255050"/>
                  </a:lnTo>
                  <a:lnTo>
                    <a:pt x="1288526" y="215603"/>
                  </a:lnTo>
                  <a:lnTo>
                    <a:pt x="1310804" y="178541"/>
                  </a:lnTo>
                  <a:lnTo>
                    <a:pt x="1337185" y="144153"/>
                  </a:lnTo>
                  <a:lnTo>
                    <a:pt x="1367361" y="112728"/>
                  </a:lnTo>
                  <a:lnTo>
                    <a:pt x="1401022" y="84555"/>
                  </a:lnTo>
                  <a:lnTo>
                    <a:pt x="1437859" y="59923"/>
                  </a:lnTo>
                  <a:lnTo>
                    <a:pt x="1477564" y="39121"/>
                  </a:lnTo>
                  <a:lnTo>
                    <a:pt x="1519827" y="22439"/>
                  </a:lnTo>
                  <a:lnTo>
                    <a:pt x="1564339" y="10165"/>
                  </a:lnTo>
                  <a:lnTo>
                    <a:pt x="1610791" y="2589"/>
                  </a:lnTo>
                  <a:lnTo>
                    <a:pt x="1658874" y="0"/>
                  </a:lnTo>
                  <a:lnTo>
                    <a:pt x="1706956" y="2589"/>
                  </a:lnTo>
                  <a:lnTo>
                    <a:pt x="1753408" y="10165"/>
                  </a:lnTo>
                  <a:lnTo>
                    <a:pt x="1797920" y="22439"/>
                  </a:lnTo>
                  <a:lnTo>
                    <a:pt x="1840183" y="39121"/>
                  </a:lnTo>
                  <a:lnTo>
                    <a:pt x="1879888" y="59923"/>
                  </a:lnTo>
                  <a:lnTo>
                    <a:pt x="1916725" y="84555"/>
                  </a:lnTo>
                  <a:lnTo>
                    <a:pt x="1950386" y="112728"/>
                  </a:lnTo>
                  <a:lnTo>
                    <a:pt x="1980562" y="144153"/>
                  </a:lnTo>
                  <a:lnTo>
                    <a:pt x="2006943" y="178541"/>
                  </a:lnTo>
                  <a:lnTo>
                    <a:pt x="2029221" y="215603"/>
                  </a:lnTo>
                  <a:lnTo>
                    <a:pt x="2047086" y="255050"/>
                  </a:lnTo>
                  <a:lnTo>
                    <a:pt x="2060230" y="296593"/>
                  </a:lnTo>
                  <a:lnTo>
                    <a:pt x="2068343" y="339942"/>
                  </a:lnTo>
                  <a:lnTo>
                    <a:pt x="2071116" y="384810"/>
                  </a:lnTo>
                  <a:lnTo>
                    <a:pt x="2068343" y="429677"/>
                  </a:lnTo>
                  <a:lnTo>
                    <a:pt x="2060230" y="473026"/>
                  </a:lnTo>
                  <a:lnTo>
                    <a:pt x="2047086" y="514569"/>
                  </a:lnTo>
                  <a:lnTo>
                    <a:pt x="2029221" y="554016"/>
                  </a:lnTo>
                  <a:lnTo>
                    <a:pt x="2006943" y="591078"/>
                  </a:lnTo>
                  <a:lnTo>
                    <a:pt x="1980562" y="625466"/>
                  </a:lnTo>
                  <a:lnTo>
                    <a:pt x="1950386" y="656891"/>
                  </a:lnTo>
                  <a:lnTo>
                    <a:pt x="1916725" y="685064"/>
                  </a:lnTo>
                  <a:lnTo>
                    <a:pt x="1879888" y="709696"/>
                  </a:lnTo>
                  <a:lnTo>
                    <a:pt x="1840183" y="730498"/>
                  </a:lnTo>
                  <a:lnTo>
                    <a:pt x="1797920" y="747180"/>
                  </a:lnTo>
                  <a:lnTo>
                    <a:pt x="1753408" y="759454"/>
                  </a:lnTo>
                  <a:lnTo>
                    <a:pt x="1706956" y="767030"/>
                  </a:lnTo>
                  <a:lnTo>
                    <a:pt x="1658874" y="769619"/>
                  </a:lnTo>
                  <a:lnTo>
                    <a:pt x="1610791" y="767030"/>
                  </a:lnTo>
                  <a:lnTo>
                    <a:pt x="1564339" y="759454"/>
                  </a:lnTo>
                  <a:lnTo>
                    <a:pt x="1519827" y="747180"/>
                  </a:lnTo>
                  <a:lnTo>
                    <a:pt x="1477564" y="730498"/>
                  </a:lnTo>
                  <a:lnTo>
                    <a:pt x="1437859" y="709696"/>
                  </a:lnTo>
                  <a:lnTo>
                    <a:pt x="1401022" y="685064"/>
                  </a:lnTo>
                  <a:lnTo>
                    <a:pt x="1367361" y="656891"/>
                  </a:lnTo>
                  <a:lnTo>
                    <a:pt x="1337185" y="625466"/>
                  </a:lnTo>
                  <a:lnTo>
                    <a:pt x="1310804" y="591078"/>
                  </a:lnTo>
                  <a:lnTo>
                    <a:pt x="1288526" y="554016"/>
                  </a:lnTo>
                  <a:lnTo>
                    <a:pt x="1270661" y="514569"/>
                  </a:lnTo>
                  <a:lnTo>
                    <a:pt x="1257517" y="473026"/>
                  </a:lnTo>
                  <a:lnTo>
                    <a:pt x="1249404" y="429677"/>
                  </a:lnTo>
                  <a:lnTo>
                    <a:pt x="1246631" y="38481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51432" y="4733543"/>
              <a:ext cx="3110865" cy="18415"/>
            </a:xfrm>
            <a:custGeom>
              <a:avLst/>
              <a:gdLst/>
              <a:ahLst/>
              <a:cxnLst/>
              <a:rect l="l" t="t" r="r" b="b"/>
              <a:pathLst>
                <a:path w="3110865" h="18414">
                  <a:moveTo>
                    <a:pt x="0" y="0"/>
                  </a:moveTo>
                  <a:lnTo>
                    <a:pt x="3110738" y="18033"/>
                  </a:lnTo>
                </a:path>
              </a:pathLst>
            </a:custGeom>
            <a:ln w="9144">
              <a:solidFill>
                <a:srgbClr val="43434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Clustering</a:t>
            </a:r>
            <a:r>
              <a:rPr spc="-130" dirty="0"/>
              <a:t> </a:t>
            </a:r>
            <a:r>
              <a:rPr spc="-10" dirty="0"/>
              <a:t>jerárquico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53194"/>
            <a:ext cx="8793480" cy="203200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000" spc="-10" dirty="0">
                <a:latin typeface="Microsoft Sans Serif"/>
                <a:cs typeface="Microsoft Sans Serif"/>
              </a:rPr>
              <a:t>Dendrograma:</a:t>
            </a:r>
            <a:endParaRPr sz="2000">
              <a:latin typeface="Microsoft Sans Serif"/>
              <a:cs typeface="Microsoft Sans Serif"/>
            </a:endParaRPr>
          </a:p>
          <a:p>
            <a:pPr marL="469265" indent="-354965">
              <a:lnSpc>
                <a:spcPct val="100000"/>
              </a:lnSpc>
              <a:spcBef>
                <a:spcPts val="1355"/>
              </a:spcBef>
              <a:buChar char="●"/>
              <a:tabLst>
                <a:tab pos="469265" algn="l"/>
              </a:tabLst>
            </a:pPr>
            <a:r>
              <a:rPr sz="2000" dirty="0">
                <a:latin typeface="Microsoft Sans Serif"/>
                <a:cs typeface="Microsoft Sans Serif"/>
              </a:rPr>
              <a:t>Cada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hoja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representa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una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observación.</a:t>
            </a:r>
            <a:endParaRPr sz="2000">
              <a:latin typeface="Microsoft Sans Serif"/>
              <a:cs typeface="Microsoft Sans Serif"/>
            </a:endParaRPr>
          </a:p>
          <a:p>
            <a:pPr marL="469265" indent="-354965">
              <a:lnSpc>
                <a:spcPct val="100000"/>
              </a:lnSpc>
              <a:spcBef>
                <a:spcPts val="360"/>
              </a:spcBef>
              <a:buChar char="●"/>
              <a:tabLst>
                <a:tab pos="469265" algn="l"/>
              </a:tabLst>
            </a:pPr>
            <a:r>
              <a:rPr sz="2000" dirty="0">
                <a:latin typeface="Microsoft Sans Serif"/>
                <a:cs typeface="Microsoft Sans Serif"/>
              </a:rPr>
              <a:t>Las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hojas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unen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grupos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similares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entre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sí.</a:t>
            </a:r>
            <a:endParaRPr sz="2000">
              <a:latin typeface="Microsoft Sans Serif"/>
              <a:cs typeface="Microsoft Sans Serif"/>
            </a:endParaRPr>
          </a:p>
          <a:p>
            <a:pPr marL="469265" indent="-354965">
              <a:lnSpc>
                <a:spcPct val="100000"/>
              </a:lnSpc>
              <a:spcBef>
                <a:spcPts val="360"/>
              </a:spcBef>
              <a:buChar char="●"/>
              <a:tabLst>
                <a:tab pos="469265" algn="l"/>
              </a:tabLst>
            </a:pPr>
            <a:r>
              <a:rPr sz="2000" dirty="0">
                <a:latin typeface="Microsoft Sans Serif"/>
                <a:cs typeface="Microsoft Sans Serif"/>
              </a:rPr>
              <a:t>A medida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que uno sube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en el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dendrograma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los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grupos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unen entre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sí.</a:t>
            </a:r>
            <a:endParaRPr sz="2000">
              <a:latin typeface="Microsoft Sans Serif"/>
              <a:cs typeface="Microsoft Sans Serif"/>
            </a:endParaRPr>
          </a:p>
          <a:p>
            <a:pPr marL="469265" indent="-354965">
              <a:lnSpc>
                <a:spcPct val="100000"/>
              </a:lnSpc>
              <a:spcBef>
                <a:spcPts val="360"/>
              </a:spcBef>
              <a:buChar char="●"/>
              <a:tabLst>
                <a:tab pos="469265" algn="l"/>
              </a:tabLst>
            </a:pPr>
            <a:r>
              <a:rPr sz="2000" dirty="0">
                <a:latin typeface="Microsoft Sans Serif"/>
                <a:cs typeface="Microsoft Sans Serif"/>
              </a:rPr>
              <a:t>Mientras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más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“bajo” se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haga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unión, más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cercanos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son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los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elementos.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46860" y="3376408"/>
            <a:ext cx="6017260" cy="2590800"/>
            <a:chOff x="1546860" y="3376408"/>
            <a:chExt cx="6017260" cy="25908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0487" y="3376408"/>
              <a:ext cx="5953124" cy="259044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47488" y="3846575"/>
              <a:ext cx="2510155" cy="1603375"/>
            </a:xfrm>
            <a:custGeom>
              <a:avLst/>
              <a:gdLst/>
              <a:ahLst/>
              <a:cxnLst/>
              <a:rect l="l" t="t" r="r" b="b"/>
              <a:pathLst>
                <a:path w="2510154" h="1603375">
                  <a:moveTo>
                    <a:pt x="2177795" y="384810"/>
                  </a:moveTo>
                  <a:lnTo>
                    <a:pt x="2182185" y="329441"/>
                  </a:lnTo>
                  <a:lnTo>
                    <a:pt x="2194688" y="278605"/>
                  </a:lnTo>
                  <a:lnTo>
                    <a:pt x="2214305" y="233754"/>
                  </a:lnTo>
                  <a:lnTo>
                    <a:pt x="2240035" y="196340"/>
                  </a:lnTo>
                  <a:lnTo>
                    <a:pt x="2270879" y="167817"/>
                  </a:lnTo>
                  <a:lnTo>
                    <a:pt x="2305838" y="149638"/>
                  </a:lnTo>
                  <a:lnTo>
                    <a:pt x="2343912" y="143256"/>
                  </a:lnTo>
                  <a:lnTo>
                    <a:pt x="2381985" y="149638"/>
                  </a:lnTo>
                  <a:lnTo>
                    <a:pt x="2416944" y="167817"/>
                  </a:lnTo>
                  <a:lnTo>
                    <a:pt x="2447788" y="196340"/>
                  </a:lnTo>
                  <a:lnTo>
                    <a:pt x="2473518" y="233754"/>
                  </a:lnTo>
                  <a:lnTo>
                    <a:pt x="2493135" y="278605"/>
                  </a:lnTo>
                  <a:lnTo>
                    <a:pt x="2505638" y="329441"/>
                  </a:lnTo>
                  <a:lnTo>
                    <a:pt x="2510028" y="384810"/>
                  </a:lnTo>
                  <a:lnTo>
                    <a:pt x="2505638" y="440178"/>
                  </a:lnTo>
                  <a:lnTo>
                    <a:pt x="2493135" y="491014"/>
                  </a:lnTo>
                  <a:lnTo>
                    <a:pt x="2473518" y="535865"/>
                  </a:lnTo>
                  <a:lnTo>
                    <a:pt x="2447788" y="573279"/>
                  </a:lnTo>
                  <a:lnTo>
                    <a:pt x="2416944" y="601802"/>
                  </a:lnTo>
                  <a:lnTo>
                    <a:pt x="2381985" y="619981"/>
                  </a:lnTo>
                  <a:lnTo>
                    <a:pt x="2343912" y="626363"/>
                  </a:lnTo>
                  <a:lnTo>
                    <a:pt x="2305838" y="619981"/>
                  </a:lnTo>
                  <a:lnTo>
                    <a:pt x="2270879" y="601802"/>
                  </a:lnTo>
                  <a:lnTo>
                    <a:pt x="2240035" y="573279"/>
                  </a:lnTo>
                  <a:lnTo>
                    <a:pt x="2214305" y="535865"/>
                  </a:lnTo>
                  <a:lnTo>
                    <a:pt x="2194688" y="491014"/>
                  </a:lnTo>
                  <a:lnTo>
                    <a:pt x="2182185" y="440178"/>
                  </a:lnTo>
                  <a:lnTo>
                    <a:pt x="2177795" y="384810"/>
                  </a:lnTo>
                  <a:close/>
                </a:path>
                <a:path w="2510154" h="1603375">
                  <a:moveTo>
                    <a:pt x="438912" y="1142238"/>
                  </a:moveTo>
                  <a:lnTo>
                    <a:pt x="462141" y="1070735"/>
                  </a:lnTo>
                  <a:lnTo>
                    <a:pt x="489395" y="1039539"/>
                  </a:lnTo>
                  <a:lnTo>
                    <a:pt x="525494" y="1012364"/>
                  </a:lnTo>
                  <a:lnTo>
                    <a:pt x="569248" y="989945"/>
                  </a:lnTo>
                  <a:lnTo>
                    <a:pt x="619470" y="973020"/>
                  </a:lnTo>
                  <a:lnTo>
                    <a:pt x="674972" y="962324"/>
                  </a:lnTo>
                  <a:lnTo>
                    <a:pt x="734567" y="958596"/>
                  </a:lnTo>
                  <a:lnTo>
                    <a:pt x="794163" y="962324"/>
                  </a:lnTo>
                  <a:lnTo>
                    <a:pt x="849665" y="973020"/>
                  </a:lnTo>
                  <a:lnTo>
                    <a:pt x="899887" y="989945"/>
                  </a:lnTo>
                  <a:lnTo>
                    <a:pt x="943641" y="1012364"/>
                  </a:lnTo>
                  <a:lnTo>
                    <a:pt x="979740" y="1039539"/>
                  </a:lnTo>
                  <a:lnTo>
                    <a:pt x="1006994" y="1070735"/>
                  </a:lnTo>
                  <a:lnTo>
                    <a:pt x="1024218" y="1105213"/>
                  </a:lnTo>
                  <a:lnTo>
                    <a:pt x="1030224" y="1142238"/>
                  </a:lnTo>
                  <a:lnTo>
                    <a:pt x="1024218" y="1179262"/>
                  </a:lnTo>
                  <a:lnTo>
                    <a:pt x="1006994" y="1213740"/>
                  </a:lnTo>
                  <a:lnTo>
                    <a:pt x="979740" y="1244936"/>
                  </a:lnTo>
                  <a:lnTo>
                    <a:pt x="943641" y="1272111"/>
                  </a:lnTo>
                  <a:lnTo>
                    <a:pt x="899887" y="1294530"/>
                  </a:lnTo>
                  <a:lnTo>
                    <a:pt x="849665" y="1311455"/>
                  </a:lnTo>
                  <a:lnTo>
                    <a:pt x="794163" y="1322151"/>
                  </a:lnTo>
                  <a:lnTo>
                    <a:pt x="734567" y="1325880"/>
                  </a:lnTo>
                  <a:lnTo>
                    <a:pt x="674972" y="1322151"/>
                  </a:lnTo>
                  <a:lnTo>
                    <a:pt x="619470" y="1311455"/>
                  </a:lnTo>
                  <a:lnTo>
                    <a:pt x="569248" y="1294530"/>
                  </a:lnTo>
                  <a:lnTo>
                    <a:pt x="525494" y="1272111"/>
                  </a:lnTo>
                  <a:lnTo>
                    <a:pt x="489395" y="1244936"/>
                  </a:lnTo>
                  <a:lnTo>
                    <a:pt x="462141" y="1213740"/>
                  </a:lnTo>
                  <a:lnTo>
                    <a:pt x="444917" y="1179262"/>
                  </a:lnTo>
                  <a:lnTo>
                    <a:pt x="438912" y="1142238"/>
                  </a:lnTo>
                  <a:close/>
                </a:path>
                <a:path w="2510154" h="1603375">
                  <a:moveTo>
                    <a:pt x="1685543" y="384810"/>
                  </a:moveTo>
                  <a:lnTo>
                    <a:pt x="1688316" y="339942"/>
                  </a:lnTo>
                  <a:lnTo>
                    <a:pt x="1696429" y="296593"/>
                  </a:lnTo>
                  <a:lnTo>
                    <a:pt x="1709573" y="255050"/>
                  </a:lnTo>
                  <a:lnTo>
                    <a:pt x="1727438" y="215603"/>
                  </a:lnTo>
                  <a:lnTo>
                    <a:pt x="1749716" y="178541"/>
                  </a:lnTo>
                  <a:lnTo>
                    <a:pt x="1776097" y="144153"/>
                  </a:lnTo>
                  <a:lnTo>
                    <a:pt x="1806273" y="112728"/>
                  </a:lnTo>
                  <a:lnTo>
                    <a:pt x="1839934" y="84555"/>
                  </a:lnTo>
                  <a:lnTo>
                    <a:pt x="1876771" y="59923"/>
                  </a:lnTo>
                  <a:lnTo>
                    <a:pt x="1916476" y="39121"/>
                  </a:lnTo>
                  <a:lnTo>
                    <a:pt x="1958739" y="22439"/>
                  </a:lnTo>
                  <a:lnTo>
                    <a:pt x="2003251" y="10165"/>
                  </a:lnTo>
                  <a:lnTo>
                    <a:pt x="2049703" y="2589"/>
                  </a:lnTo>
                  <a:lnTo>
                    <a:pt x="2097786" y="0"/>
                  </a:lnTo>
                  <a:lnTo>
                    <a:pt x="2145868" y="2589"/>
                  </a:lnTo>
                  <a:lnTo>
                    <a:pt x="2192320" y="10165"/>
                  </a:lnTo>
                  <a:lnTo>
                    <a:pt x="2236832" y="22439"/>
                  </a:lnTo>
                  <a:lnTo>
                    <a:pt x="2279095" y="39121"/>
                  </a:lnTo>
                  <a:lnTo>
                    <a:pt x="2318800" y="59923"/>
                  </a:lnTo>
                  <a:lnTo>
                    <a:pt x="2355637" y="84555"/>
                  </a:lnTo>
                  <a:lnTo>
                    <a:pt x="2389298" y="112728"/>
                  </a:lnTo>
                  <a:lnTo>
                    <a:pt x="2419474" y="144153"/>
                  </a:lnTo>
                  <a:lnTo>
                    <a:pt x="2445855" y="178541"/>
                  </a:lnTo>
                  <a:lnTo>
                    <a:pt x="2468133" y="215603"/>
                  </a:lnTo>
                  <a:lnTo>
                    <a:pt x="2485998" y="255050"/>
                  </a:lnTo>
                  <a:lnTo>
                    <a:pt x="2499142" y="296593"/>
                  </a:lnTo>
                  <a:lnTo>
                    <a:pt x="2507255" y="339942"/>
                  </a:lnTo>
                  <a:lnTo>
                    <a:pt x="2510028" y="384810"/>
                  </a:lnTo>
                  <a:lnTo>
                    <a:pt x="2507255" y="429677"/>
                  </a:lnTo>
                  <a:lnTo>
                    <a:pt x="2499142" y="473026"/>
                  </a:lnTo>
                  <a:lnTo>
                    <a:pt x="2485998" y="514569"/>
                  </a:lnTo>
                  <a:lnTo>
                    <a:pt x="2468133" y="554016"/>
                  </a:lnTo>
                  <a:lnTo>
                    <a:pt x="2445855" y="591078"/>
                  </a:lnTo>
                  <a:lnTo>
                    <a:pt x="2419474" y="625466"/>
                  </a:lnTo>
                  <a:lnTo>
                    <a:pt x="2389298" y="656891"/>
                  </a:lnTo>
                  <a:lnTo>
                    <a:pt x="2355637" y="685064"/>
                  </a:lnTo>
                  <a:lnTo>
                    <a:pt x="2318800" y="709696"/>
                  </a:lnTo>
                  <a:lnTo>
                    <a:pt x="2279095" y="730498"/>
                  </a:lnTo>
                  <a:lnTo>
                    <a:pt x="2236832" y="747180"/>
                  </a:lnTo>
                  <a:lnTo>
                    <a:pt x="2192320" y="759454"/>
                  </a:lnTo>
                  <a:lnTo>
                    <a:pt x="2145868" y="767030"/>
                  </a:lnTo>
                  <a:lnTo>
                    <a:pt x="2097786" y="769619"/>
                  </a:lnTo>
                  <a:lnTo>
                    <a:pt x="2049703" y="767030"/>
                  </a:lnTo>
                  <a:lnTo>
                    <a:pt x="2003251" y="759454"/>
                  </a:lnTo>
                  <a:lnTo>
                    <a:pt x="1958739" y="747180"/>
                  </a:lnTo>
                  <a:lnTo>
                    <a:pt x="1916476" y="730498"/>
                  </a:lnTo>
                  <a:lnTo>
                    <a:pt x="1876771" y="709696"/>
                  </a:lnTo>
                  <a:lnTo>
                    <a:pt x="1839934" y="685064"/>
                  </a:lnTo>
                  <a:lnTo>
                    <a:pt x="1806273" y="656891"/>
                  </a:lnTo>
                  <a:lnTo>
                    <a:pt x="1776097" y="625466"/>
                  </a:lnTo>
                  <a:lnTo>
                    <a:pt x="1749716" y="591078"/>
                  </a:lnTo>
                  <a:lnTo>
                    <a:pt x="1727438" y="554016"/>
                  </a:lnTo>
                  <a:lnTo>
                    <a:pt x="1709573" y="514569"/>
                  </a:lnTo>
                  <a:lnTo>
                    <a:pt x="1696429" y="473026"/>
                  </a:lnTo>
                  <a:lnTo>
                    <a:pt x="1688316" y="429677"/>
                  </a:lnTo>
                  <a:lnTo>
                    <a:pt x="1685543" y="384810"/>
                  </a:lnTo>
                  <a:close/>
                </a:path>
                <a:path w="2510154" h="1603375">
                  <a:moveTo>
                    <a:pt x="0" y="1218438"/>
                  </a:moveTo>
                  <a:lnTo>
                    <a:pt x="3022" y="1176518"/>
                  </a:lnTo>
                  <a:lnTo>
                    <a:pt x="11881" y="1135903"/>
                  </a:lnTo>
                  <a:lnTo>
                    <a:pt x="26261" y="1096828"/>
                  </a:lnTo>
                  <a:lnTo>
                    <a:pt x="45849" y="1059529"/>
                  </a:lnTo>
                  <a:lnTo>
                    <a:pt x="70329" y="1024240"/>
                  </a:lnTo>
                  <a:lnTo>
                    <a:pt x="99389" y="991197"/>
                  </a:lnTo>
                  <a:lnTo>
                    <a:pt x="132713" y="960634"/>
                  </a:lnTo>
                  <a:lnTo>
                    <a:pt x="169987" y="932786"/>
                  </a:lnTo>
                  <a:lnTo>
                    <a:pt x="210897" y="907889"/>
                  </a:lnTo>
                  <a:lnTo>
                    <a:pt x="255128" y="886177"/>
                  </a:lnTo>
                  <a:lnTo>
                    <a:pt x="302367" y="867886"/>
                  </a:lnTo>
                  <a:lnTo>
                    <a:pt x="352300" y="853251"/>
                  </a:lnTo>
                  <a:lnTo>
                    <a:pt x="404610" y="842506"/>
                  </a:lnTo>
                  <a:lnTo>
                    <a:pt x="458986" y="835886"/>
                  </a:lnTo>
                  <a:lnTo>
                    <a:pt x="515112" y="833628"/>
                  </a:lnTo>
                  <a:lnTo>
                    <a:pt x="571237" y="835886"/>
                  </a:lnTo>
                  <a:lnTo>
                    <a:pt x="625613" y="842506"/>
                  </a:lnTo>
                  <a:lnTo>
                    <a:pt x="677923" y="853251"/>
                  </a:lnTo>
                  <a:lnTo>
                    <a:pt x="727856" y="867886"/>
                  </a:lnTo>
                  <a:lnTo>
                    <a:pt x="775095" y="886177"/>
                  </a:lnTo>
                  <a:lnTo>
                    <a:pt x="819326" y="907889"/>
                  </a:lnTo>
                  <a:lnTo>
                    <a:pt x="860236" y="932786"/>
                  </a:lnTo>
                  <a:lnTo>
                    <a:pt x="897510" y="960634"/>
                  </a:lnTo>
                  <a:lnTo>
                    <a:pt x="930834" y="991197"/>
                  </a:lnTo>
                  <a:lnTo>
                    <a:pt x="959894" y="1024240"/>
                  </a:lnTo>
                  <a:lnTo>
                    <a:pt x="984374" y="1059529"/>
                  </a:lnTo>
                  <a:lnTo>
                    <a:pt x="1003962" y="1096828"/>
                  </a:lnTo>
                  <a:lnTo>
                    <a:pt x="1018342" y="1135903"/>
                  </a:lnTo>
                  <a:lnTo>
                    <a:pt x="1027201" y="1176518"/>
                  </a:lnTo>
                  <a:lnTo>
                    <a:pt x="1030224" y="1218438"/>
                  </a:lnTo>
                  <a:lnTo>
                    <a:pt x="1027201" y="1260357"/>
                  </a:lnTo>
                  <a:lnTo>
                    <a:pt x="1018342" y="1300972"/>
                  </a:lnTo>
                  <a:lnTo>
                    <a:pt x="1003962" y="1340047"/>
                  </a:lnTo>
                  <a:lnTo>
                    <a:pt x="984374" y="1377346"/>
                  </a:lnTo>
                  <a:lnTo>
                    <a:pt x="959894" y="1412635"/>
                  </a:lnTo>
                  <a:lnTo>
                    <a:pt x="930834" y="1445678"/>
                  </a:lnTo>
                  <a:lnTo>
                    <a:pt x="897510" y="1476241"/>
                  </a:lnTo>
                  <a:lnTo>
                    <a:pt x="860236" y="1504089"/>
                  </a:lnTo>
                  <a:lnTo>
                    <a:pt x="819326" y="1528986"/>
                  </a:lnTo>
                  <a:lnTo>
                    <a:pt x="775095" y="1550698"/>
                  </a:lnTo>
                  <a:lnTo>
                    <a:pt x="727856" y="1568989"/>
                  </a:lnTo>
                  <a:lnTo>
                    <a:pt x="677923" y="1583624"/>
                  </a:lnTo>
                  <a:lnTo>
                    <a:pt x="625613" y="1594369"/>
                  </a:lnTo>
                  <a:lnTo>
                    <a:pt x="571237" y="1600989"/>
                  </a:lnTo>
                  <a:lnTo>
                    <a:pt x="515112" y="1603248"/>
                  </a:lnTo>
                  <a:lnTo>
                    <a:pt x="458986" y="1600989"/>
                  </a:lnTo>
                  <a:lnTo>
                    <a:pt x="404610" y="1594369"/>
                  </a:lnTo>
                  <a:lnTo>
                    <a:pt x="352300" y="1583624"/>
                  </a:lnTo>
                  <a:lnTo>
                    <a:pt x="302367" y="1568989"/>
                  </a:lnTo>
                  <a:lnTo>
                    <a:pt x="255128" y="1550698"/>
                  </a:lnTo>
                  <a:lnTo>
                    <a:pt x="210897" y="1528986"/>
                  </a:lnTo>
                  <a:lnTo>
                    <a:pt x="169987" y="1504089"/>
                  </a:lnTo>
                  <a:lnTo>
                    <a:pt x="132713" y="1476241"/>
                  </a:lnTo>
                  <a:lnTo>
                    <a:pt x="99389" y="1445678"/>
                  </a:lnTo>
                  <a:lnTo>
                    <a:pt x="70329" y="1412635"/>
                  </a:lnTo>
                  <a:lnTo>
                    <a:pt x="45849" y="1377346"/>
                  </a:lnTo>
                  <a:lnTo>
                    <a:pt x="26261" y="1340047"/>
                  </a:lnTo>
                  <a:lnTo>
                    <a:pt x="11881" y="1300972"/>
                  </a:lnTo>
                  <a:lnTo>
                    <a:pt x="3022" y="1260357"/>
                  </a:lnTo>
                  <a:lnTo>
                    <a:pt x="0" y="121843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51432" y="4625339"/>
              <a:ext cx="3110865" cy="18415"/>
            </a:xfrm>
            <a:custGeom>
              <a:avLst/>
              <a:gdLst/>
              <a:ahLst/>
              <a:cxnLst/>
              <a:rect l="l" t="t" r="r" b="b"/>
              <a:pathLst>
                <a:path w="3110865" h="18414">
                  <a:moveTo>
                    <a:pt x="0" y="0"/>
                  </a:moveTo>
                  <a:lnTo>
                    <a:pt x="3110738" y="18034"/>
                  </a:lnTo>
                </a:path>
              </a:pathLst>
            </a:custGeom>
            <a:ln w="9144">
              <a:solidFill>
                <a:srgbClr val="43434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Clustering</a:t>
            </a:r>
            <a:r>
              <a:rPr spc="-130" dirty="0"/>
              <a:t> </a:t>
            </a:r>
            <a:r>
              <a:rPr spc="-10" dirty="0"/>
              <a:t>jerárquico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53194"/>
            <a:ext cx="8793480" cy="203200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000" spc="-10" dirty="0">
                <a:latin typeface="Microsoft Sans Serif"/>
                <a:cs typeface="Microsoft Sans Serif"/>
              </a:rPr>
              <a:t>Dendrograma:</a:t>
            </a:r>
            <a:endParaRPr sz="2000">
              <a:latin typeface="Microsoft Sans Serif"/>
              <a:cs typeface="Microsoft Sans Serif"/>
            </a:endParaRPr>
          </a:p>
          <a:p>
            <a:pPr marL="469265" indent="-354965">
              <a:lnSpc>
                <a:spcPct val="100000"/>
              </a:lnSpc>
              <a:spcBef>
                <a:spcPts val="1355"/>
              </a:spcBef>
              <a:buChar char="●"/>
              <a:tabLst>
                <a:tab pos="469265" algn="l"/>
              </a:tabLst>
            </a:pPr>
            <a:r>
              <a:rPr sz="2000" dirty="0">
                <a:latin typeface="Microsoft Sans Serif"/>
                <a:cs typeface="Microsoft Sans Serif"/>
              </a:rPr>
              <a:t>Cada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hoja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representa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una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observación.</a:t>
            </a:r>
            <a:endParaRPr sz="2000">
              <a:latin typeface="Microsoft Sans Serif"/>
              <a:cs typeface="Microsoft Sans Serif"/>
            </a:endParaRPr>
          </a:p>
          <a:p>
            <a:pPr marL="469265" indent="-354965">
              <a:lnSpc>
                <a:spcPct val="100000"/>
              </a:lnSpc>
              <a:spcBef>
                <a:spcPts val="360"/>
              </a:spcBef>
              <a:buChar char="●"/>
              <a:tabLst>
                <a:tab pos="469265" algn="l"/>
              </a:tabLst>
            </a:pPr>
            <a:r>
              <a:rPr sz="2000" dirty="0">
                <a:latin typeface="Microsoft Sans Serif"/>
                <a:cs typeface="Microsoft Sans Serif"/>
              </a:rPr>
              <a:t>Las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hojas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unen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grupos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similares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entre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sí.</a:t>
            </a:r>
            <a:endParaRPr sz="2000">
              <a:latin typeface="Microsoft Sans Serif"/>
              <a:cs typeface="Microsoft Sans Serif"/>
            </a:endParaRPr>
          </a:p>
          <a:p>
            <a:pPr marL="469265" indent="-354965">
              <a:lnSpc>
                <a:spcPct val="100000"/>
              </a:lnSpc>
              <a:spcBef>
                <a:spcPts val="360"/>
              </a:spcBef>
              <a:buChar char="●"/>
              <a:tabLst>
                <a:tab pos="469265" algn="l"/>
              </a:tabLst>
            </a:pPr>
            <a:r>
              <a:rPr sz="2000" dirty="0">
                <a:latin typeface="Microsoft Sans Serif"/>
                <a:cs typeface="Microsoft Sans Serif"/>
              </a:rPr>
              <a:t>A medida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que uno sube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en el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dendrograma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los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grupos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unen entre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sí.</a:t>
            </a:r>
            <a:endParaRPr sz="2000">
              <a:latin typeface="Microsoft Sans Serif"/>
              <a:cs typeface="Microsoft Sans Serif"/>
            </a:endParaRPr>
          </a:p>
          <a:p>
            <a:pPr marL="469265" indent="-354965">
              <a:lnSpc>
                <a:spcPct val="100000"/>
              </a:lnSpc>
              <a:spcBef>
                <a:spcPts val="360"/>
              </a:spcBef>
              <a:buChar char="●"/>
              <a:tabLst>
                <a:tab pos="469265" algn="l"/>
              </a:tabLst>
            </a:pPr>
            <a:r>
              <a:rPr sz="2000" dirty="0">
                <a:latin typeface="Microsoft Sans Serif"/>
                <a:cs typeface="Microsoft Sans Serif"/>
              </a:rPr>
              <a:t>Mientras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más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“bajo” se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haga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unión, más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cercanos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son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los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elementos.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46860" y="3376408"/>
            <a:ext cx="6017260" cy="2590800"/>
            <a:chOff x="1546860" y="3376408"/>
            <a:chExt cx="6017260" cy="25908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0487" y="3376408"/>
              <a:ext cx="5953124" cy="259044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57572" y="3846575"/>
              <a:ext cx="2600325" cy="1605280"/>
            </a:xfrm>
            <a:custGeom>
              <a:avLst/>
              <a:gdLst/>
              <a:ahLst/>
              <a:cxnLst/>
              <a:rect l="l" t="t" r="r" b="b"/>
              <a:pathLst>
                <a:path w="2600325" h="1605279">
                  <a:moveTo>
                    <a:pt x="2267711" y="384810"/>
                  </a:moveTo>
                  <a:lnTo>
                    <a:pt x="2272101" y="329441"/>
                  </a:lnTo>
                  <a:lnTo>
                    <a:pt x="2284604" y="278605"/>
                  </a:lnTo>
                  <a:lnTo>
                    <a:pt x="2304221" y="233754"/>
                  </a:lnTo>
                  <a:lnTo>
                    <a:pt x="2329951" y="196340"/>
                  </a:lnTo>
                  <a:lnTo>
                    <a:pt x="2360795" y="167817"/>
                  </a:lnTo>
                  <a:lnTo>
                    <a:pt x="2395754" y="149638"/>
                  </a:lnTo>
                  <a:lnTo>
                    <a:pt x="2433828" y="143256"/>
                  </a:lnTo>
                  <a:lnTo>
                    <a:pt x="2471901" y="149638"/>
                  </a:lnTo>
                  <a:lnTo>
                    <a:pt x="2506860" y="167817"/>
                  </a:lnTo>
                  <a:lnTo>
                    <a:pt x="2537704" y="196340"/>
                  </a:lnTo>
                  <a:lnTo>
                    <a:pt x="2563434" y="233754"/>
                  </a:lnTo>
                  <a:lnTo>
                    <a:pt x="2583051" y="278605"/>
                  </a:lnTo>
                  <a:lnTo>
                    <a:pt x="2595554" y="329441"/>
                  </a:lnTo>
                  <a:lnTo>
                    <a:pt x="2599944" y="384810"/>
                  </a:lnTo>
                  <a:lnTo>
                    <a:pt x="2595554" y="440178"/>
                  </a:lnTo>
                  <a:lnTo>
                    <a:pt x="2583051" y="491014"/>
                  </a:lnTo>
                  <a:lnTo>
                    <a:pt x="2563434" y="535865"/>
                  </a:lnTo>
                  <a:lnTo>
                    <a:pt x="2537704" y="573279"/>
                  </a:lnTo>
                  <a:lnTo>
                    <a:pt x="2506860" y="601802"/>
                  </a:lnTo>
                  <a:lnTo>
                    <a:pt x="2471901" y="619981"/>
                  </a:lnTo>
                  <a:lnTo>
                    <a:pt x="2433828" y="626363"/>
                  </a:lnTo>
                  <a:lnTo>
                    <a:pt x="2395754" y="619981"/>
                  </a:lnTo>
                  <a:lnTo>
                    <a:pt x="2360795" y="601802"/>
                  </a:lnTo>
                  <a:lnTo>
                    <a:pt x="2329951" y="573279"/>
                  </a:lnTo>
                  <a:lnTo>
                    <a:pt x="2304221" y="535865"/>
                  </a:lnTo>
                  <a:lnTo>
                    <a:pt x="2284604" y="491014"/>
                  </a:lnTo>
                  <a:lnTo>
                    <a:pt x="2272101" y="440178"/>
                  </a:lnTo>
                  <a:lnTo>
                    <a:pt x="2267711" y="384810"/>
                  </a:lnTo>
                  <a:close/>
                </a:path>
                <a:path w="2600325" h="1605279">
                  <a:moveTo>
                    <a:pt x="528827" y="1142238"/>
                  </a:moveTo>
                  <a:lnTo>
                    <a:pt x="552057" y="1070735"/>
                  </a:lnTo>
                  <a:lnTo>
                    <a:pt x="579311" y="1039539"/>
                  </a:lnTo>
                  <a:lnTo>
                    <a:pt x="615410" y="1012364"/>
                  </a:lnTo>
                  <a:lnTo>
                    <a:pt x="659164" y="989945"/>
                  </a:lnTo>
                  <a:lnTo>
                    <a:pt x="709386" y="973020"/>
                  </a:lnTo>
                  <a:lnTo>
                    <a:pt x="764888" y="962324"/>
                  </a:lnTo>
                  <a:lnTo>
                    <a:pt x="824483" y="958596"/>
                  </a:lnTo>
                  <a:lnTo>
                    <a:pt x="884079" y="962324"/>
                  </a:lnTo>
                  <a:lnTo>
                    <a:pt x="939581" y="973020"/>
                  </a:lnTo>
                  <a:lnTo>
                    <a:pt x="989803" y="989945"/>
                  </a:lnTo>
                  <a:lnTo>
                    <a:pt x="1033557" y="1012364"/>
                  </a:lnTo>
                  <a:lnTo>
                    <a:pt x="1069656" y="1039539"/>
                  </a:lnTo>
                  <a:lnTo>
                    <a:pt x="1096910" y="1070735"/>
                  </a:lnTo>
                  <a:lnTo>
                    <a:pt x="1114134" y="1105213"/>
                  </a:lnTo>
                  <a:lnTo>
                    <a:pt x="1120139" y="1142238"/>
                  </a:lnTo>
                  <a:lnTo>
                    <a:pt x="1114134" y="1179262"/>
                  </a:lnTo>
                  <a:lnTo>
                    <a:pt x="1096910" y="1213740"/>
                  </a:lnTo>
                  <a:lnTo>
                    <a:pt x="1069656" y="1244936"/>
                  </a:lnTo>
                  <a:lnTo>
                    <a:pt x="1033557" y="1272111"/>
                  </a:lnTo>
                  <a:lnTo>
                    <a:pt x="989803" y="1294530"/>
                  </a:lnTo>
                  <a:lnTo>
                    <a:pt x="939581" y="1311455"/>
                  </a:lnTo>
                  <a:lnTo>
                    <a:pt x="884079" y="1322151"/>
                  </a:lnTo>
                  <a:lnTo>
                    <a:pt x="824483" y="1325880"/>
                  </a:lnTo>
                  <a:lnTo>
                    <a:pt x="764888" y="1322151"/>
                  </a:lnTo>
                  <a:lnTo>
                    <a:pt x="709386" y="1311455"/>
                  </a:lnTo>
                  <a:lnTo>
                    <a:pt x="659164" y="1294530"/>
                  </a:lnTo>
                  <a:lnTo>
                    <a:pt x="615410" y="1272111"/>
                  </a:lnTo>
                  <a:lnTo>
                    <a:pt x="579311" y="1244936"/>
                  </a:lnTo>
                  <a:lnTo>
                    <a:pt x="552057" y="1213740"/>
                  </a:lnTo>
                  <a:lnTo>
                    <a:pt x="534833" y="1179262"/>
                  </a:lnTo>
                  <a:lnTo>
                    <a:pt x="528827" y="1142238"/>
                  </a:lnTo>
                  <a:close/>
                </a:path>
                <a:path w="2600325" h="1605279">
                  <a:moveTo>
                    <a:pt x="1775459" y="384810"/>
                  </a:moveTo>
                  <a:lnTo>
                    <a:pt x="1778232" y="339942"/>
                  </a:lnTo>
                  <a:lnTo>
                    <a:pt x="1786345" y="296593"/>
                  </a:lnTo>
                  <a:lnTo>
                    <a:pt x="1799489" y="255050"/>
                  </a:lnTo>
                  <a:lnTo>
                    <a:pt x="1817354" y="215603"/>
                  </a:lnTo>
                  <a:lnTo>
                    <a:pt x="1839632" y="178541"/>
                  </a:lnTo>
                  <a:lnTo>
                    <a:pt x="1866013" y="144153"/>
                  </a:lnTo>
                  <a:lnTo>
                    <a:pt x="1896189" y="112728"/>
                  </a:lnTo>
                  <a:lnTo>
                    <a:pt x="1929850" y="84555"/>
                  </a:lnTo>
                  <a:lnTo>
                    <a:pt x="1966687" y="59923"/>
                  </a:lnTo>
                  <a:lnTo>
                    <a:pt x="2006392" y="39121"/>
                  </a:lnTo>
                  <a:lnTo>
                    <a:pt x="2048655" y="22439"/>
                  </a:lnTo>
                  <a:lnTo>
                    <a:pt x="2093167" y="10165"/>
                  </a:lnTo>
                  <a:lnTo>
                    <a:pt x="2139619" y="2589"/>
                  </a:lnTo>
                  <a:lnTo>
                    <a:pt x="2187702" y="0"/>
                  </a:lnTo>
                  <a:lnTo>
                    <a:pt x="2235784" y="2589"/>
                  </a:lnTo>
                  <a:lnTo>
                    <a:pt x="2282236" y="10165"/>
                  </a:lnTo>
                  <a:lnTo>
                    <a:pt x="2326748" y="22439"/>
                  </a:lnTo>
                  <a:lnTo>
                    <a:pt x="2369011" y="39121"/>
                  </a:lnTo>
                  <a:lnTo>
                    <a:pt x="2408716" y="59923"/>
                  </a:lnTo>
                  <a:lnTo>
                    <a:pt x="2445553" y="84555"/>
                  </a:lnTo>
                  <a:lnTo>
                    <a:pt x="2479214" y="112728"/>
                  </a:lnTo>
                  <a:lnTo>
                    <a:pt x="2509390" y="144153"/>
                  </a:lnTo>
                  <a:lnTo>
                    <a:pt x="2535771" y="178541"/>
                  </a:lnTo>
                  <a:lnTo>
                    <a:pt x="2558049" y="215603"/>
                  </a:lnTo>
                  <a:lnTo>
                    <a:pt x="2575914" y="255050"/>
                  </a:lnTo>
                  <a:lnTo>
                    <a:pt x="2589058" y="296593"/>
                  </a:lnTo>
                  <a:lnTo>
                    <a:pt x="2597171" y="339942"/>
                  </a:lnTo>
                  <a:lnTo>
                    <a:pt x="2599944" y="384810"/>
                  </a:lnTo>
                  <a:lnTo>
                    <a:pt x="2597171" y="429677"/>
                  </a:lnTo>
                  <a:lnTo>
                    <a:pt x="2589058" y="473026"/>
                  </a:lnTo>
                  <a:lnTo>
                    <a:pt x="2575914" y="514569"/>
                  </a:lnTo>
                  <a:lnTo>
                    <a:pt x="2558049" y="554016"/>
                  </a:lnTo>
                  <a:lnTo>
                    <a:pt x="2535771" y="591078"/>
                  </a:lnTo>
                  <a:lnTo>
                    <a:pt x="2509390" y="625466"/>
                  </a:lnTo>
                  <a:lnTo>
                    <a:pt x="2479214" y="656891"/>
                  </a:lnTo>
                  <a:lnTo>
                    <a:pt x="2445553" y="685064"/>
                  </a:lnTo>
                  <a:lnTo>
                    <a:pt x="2408716" y="709696"/>
                  </a:lnTo>
                  <a:lnTo>
                    <a:pt x="2369011" y="730498"/>
                  </a:lnTo>
                  <a:lnTo>
                    <a:pt x="2326748" y="747180"/>
                  </a:lnTo>
                  <a:lnTo>
                    <a:pt x="2282236" y="759454"/>
                  </a:lnTo>
                  <a:lnTo>
                    <a:pt x="2235784" y="767030"/>
                  </a:lnTo>
                  <a:lnTo>
                    <a:pt x="2187702" y="769619"/>
                  </a:lnTo>
                  <a:lnTo>
                    <a:pt x="2139619" y="767030"/>
                  </a:lnTo>
                  <a:lnTo>
                    <a:pt x="2093167" y="759454"/>
                  </a:lnTo>
                  <a:lnTo>
                    <a:pt x="2048655" y="747180"/>
                  </a:lnTo>
                  <a:lnTo>
                    <a:pt x="2006392" y="730498"/>
                  </a:lnTo>
                  <a:lnTo>
                    <a:pt x="1966687" y="709696"/>
                  </a:lnTo>
                  <a:lnTo>
                    <a:pt x="1929850" y="685064"/>
                  </a:lnTo>
                  <a:lnTo>
                    <a:pt x="1896189" y="656891"/>
                  </a:lnTo>
                  <a:lnTo>
                    <a:pt x="1866013" y="625466"/>
                  </a:lnTo>
                  <a:lnTo>
                    <a:pt x="1839632" y="591078"/>
                  </a:lnTo>
                  <a:lnTo>
                    <a:pt x="1817354" y="554016"/>
                  </a:lnTo>
                  <a:lnTo>
                    <a:pt x="1799489" y="514569"/>
                  </a:lnTo>
                  <a:lnTo>
                    <a:pt x="1786345" y="473026"/>
                  </a:lnTo>
                  <a:lnTo>
                    <a:pt x="1778232" y="429677"/>
                  </a:lnTo>
                  <a:lnTo>
                    <a:pt x="1775459" y="384810"/>
                  </a:lnTo>
                  <a:close/>
                </a:path>
                <a:path w="2600325" h="1605279">
                  <a:moveTo>
                    <a:pt x="89915" y="1218438"/>
                  </a:moveTo>
                  <a:lnTo>
                    <a:pt x="92938" y="1176518"/>
                  </a:lnTo>
                  <a:lnTo>
                    <a:pt x="101797" y="1135903"/>
                  </a:lnTo>
                  <a:lnTo>
                    <a:pt x="116177" y="1096828"/>
                  </a:lnTo>
                  <a:lnTo>
                    <a:pt x="135765" y="1059529"/>
                  </a:lnTo>
                  <a:lnTo>
                    <a:pt x="160245" y="1024240"/>
                  </a:lnTo>
                  <a:lnTo>
                    <a:pt x="189305" y="991197"/>
                  </a:lnTo>
                  <a:lnTo>
                    <a:pt x="222629" y="960634"/>
                  </a:lnTo>
                  <a:lnTo>
                    <a:pt x="259903" y="932786"/>
                  </a:lnTo>
                  <a:lnTo>
                    <a:pt x="300813" y="907889"/>
                  </a:lnTo>
                  <a:lnTo>
                    <a:pt x="345044" y="886177"/>
                  </a:lnTo>
                  <a:lnTo>
                    <a:pt x="392283" y="867886"/>
                  </a:lnTo>
                  <a:lnTo>
                    <a:pt x="442216" y="853251"/>
                  </a:lnTo>
                  <a:lnTo>
                    <a:pt x="494526" y="842506"/>
                  </a:lnTo>
                  <a:lnTo>
                    <a:pt x="548902" y="835886"/>
                  </a:lnTo>
                  <a:lnTo>
                    <a:pt x="605027" y="833628"/>
                  </a:lnTo>
                  <a:lnTo>
                    <a:pt x="661153" y="835886"/>
                  </a:lnTo>
                  <a:lnTo>
                    <a:pt x="715529" y="842506"/>
                  </a:lnTo>
                  <a:lnTo>
                    <a:pt x="767839" y="853251"/>
                  </a:lnTo>
                  <a:lnTo>
                    <a:pt x="817772" y="867886"/>
                  </a:lnTo>
                  <a:lnTo>
                    <a:pt x="865011" y="886177"/>
                  </a:lnTo>
                  <a:lnTo>
                    <a:pt x="909242" y="907889"/>
                  </a:lnTo>
                  <a:lnTo>
                    <a:pt x="950152" y="932786"/>
                  </a:lnTo>
                  <a:lnTo>
                    <a:pt x="987426" y="960634"/>
                  </a:lnTo>
                  <a:lnTo>
                    <a:pt x="1020750" y="991197"/>
                  </a:lnTo>
                  <a:lnTo>
                    <a:pt x="1049810" y="1024240"/>
                  </a:lnTo>
                  <a:lnTo>
                    <a:pt x="1074290" y="1059529"/>
                  </a:lnTo>
                  <a:lnTo>
                    <a:pt x="1093878" y="1096828"/>
                  </a:lnTo>
                  <a:lnTo>
                    <a:pt x="1108258" y="1135903"/>
                  </a:lnTo>
                  <a:lnTo>
                    <a:pt x="1117117" y="1176518"/>
                  </a:lnTo>
                  <a:lnTo>
                    <a:pt x="1120139" y="1218438"/>
                  </a:lnTo>
                  <a:lnTo>
                    <a:pt x="1117117" y="1260357"/>
                  </a:lnTo>
                  <a:lnTo>
                    <a:pt x="1108258" y="1300972"/>
                  </a:lnTo>
                  <a:lnTo>
                    <a:pt x="1093878" y="1340047"/>
                  </a:lnTo>
                  <a:lnTo>
                    <a:pt x="1074290" y="1377346"/>
                  </a:lnTo>
                  <a:lnTo>
                    <a:pt x="1049810" y="1412635"/>
                  </a:lnTo>
                  <a:lnTo>
                    <a:pt x="1020750" y="1445678"/>
                  </a:lnTo>
                  <a:lnTo>
                    <a:pt x="987426" y="1476241"/>
                  </a:lnTo>
                  <a:lnTo>
                    <a:pt x="950152" y="1504089"/>
                  </a:lnTo>
                  <a:lnTo>
                    <a:pt x="909242" y="1528986"/>
                  </a:lnTo>
                  <a:lnTo>
                    <a:pt x="865011" y="1550698"/>
                  </a:lnTo>
                  <a:lnTo>
                    <a:pt x="817772" y="1568989"/>
                  </a:lnTo>
                  <a:lnTo>
                    <a:pt x="767839" y="1583624"/>
                  </a:lnTo>
                  <a:lnTo>
                    <a:pt x="715529" y="1594369"/>
                  </a:lnTo>
                  <a:lnTo>
                    <a:pt x="661153" y="1600989"/>
                  </a:lnTo>
                  <a:lnTo>
                    <a:pt x="605027" y="1603248"/>
                  </a:lnTo>
                  <a:lnTo>
                    <a:pt x="548902" y="1600989"/>
                  </a:lnTo>
                  <a:lnTo>
                    <a:pt x="494526" y="1594369"/>
                  </a:lnTo>
                  <a:lnTo>
                    <a:pt x="442216" y="1583624"/>
                  </a:lnTo>
                  <a:lnTo>
                    <a:pt x="392283" y="1568989"/>
                  </a:lnTo>
                  <a:lnTo>
                    <a:pt x="345044" y="1550698"/>
                  </a:lnTo>
                  <a:lnTo>
                    <a:pt x="300813" y="1528986"/>
                  </a:lnTo>
                  <a:lnTo>
                    <a:pt x="259903" y="1504089"/>
                  </a:lnTo>
                  <a:lnTo>
                    <a:pt x="222629" y="1476241"/>
                  </a:lnTo>
                  <a:lnTo>
                    <a:pt x="189305" y="1445678"/>
                  </a:lnTo>
                  <a:lnTo>
                    <a:pt x="160245" y="1412635"/>
                  </a:lnTo>
                  <a:lnTo>
                    <a:pt x="135765" y="1377346"/>
                  </a:lnTo>
                  <a:lnTo>
                    <a:pt x="116177" y="1340047"/>
                  </a:lnTo>
                  <a:lnTo>
                    <a:pt x="101797" y="1300972"/>
                  </a:lnTo>
                  <a:lnTo>
                    <a:pt x="92938" y="1260357"/>
                  </a:lnTo>
                  <a:lnTo>
                    <a:pt x="89915" y="1218438"/>
                  </a:lnTo>
                  <a:close/>
                </a:path>
                <a:path w="2600325" h="1605279">
                  <a:moveTo>
                    <a:pt x="0" y="986028"/>
                  </a:moveTo>
                  <a:lnTo>
                    <a:pt x="1914" y="937669"/>
                  </a:lnTo>
                  <a:lnTo>
                    <a:pt x="7562" y="890328"/>
                  </a:lnTo>
                  <a:lnTo>
                    <a:pt x="16803" y="844144"/>
                  </a:lnTo>
                  <a:lnTo>
                    <a:pt x="29496" y="799254"/>
                  </a:lnTo>
                  <a:lnTo>
                    <a:pt x="45499" y="755795"/>
                  </a:lnTo>
                  <a:lnTo>
                    <a:pt x="64670" y="713905"/>
                  </a:lnTo>
                  <a:lnTo>
                    <a:pt x="86868" y="673720"/>
                  </a:lnTo>
                  <a:lnTo>
                    <a:pt x="111951" y="635380"/>
                  </a:lnTo>
                  <a:lnTo>
                    <a:pt x="139779" y="599020"/>
                  </a:lnTo>
                  <a:lnTo>
                    <a:pt x="170209" y="564780"/>
                  </a:lnTo>
                  <a:lnTo>
                    <a:pt x="203101" y="532795"/>
                  </a:lnTo>
                  <a:lnTo>
                    <a:pt x="238312" y="503204"/>
                  </a:lnTo>
                  <a:lnTo>
                    <a:pt x="275702" y="476144"/>
                  </a:lnTo>
                  <a:lnTo>
                    <a:pt x="315129" y="451753"/>
                  </a:lnTo>
                  <a:lnTo>
                    <a:pt x="356451" y="430167"/>
                  </a:lnTo>
                  <a:lnTo>
                    <a:pt x="399527" y="411526"/>
                  </a:lnTo>
                  <a:lnTo>
                    <a:pt x="444216" y="395965"/>
                  </a:lnTo>
                  <a:lnTo>
                    <a:pt x="490376" y="383623"/>
                  </a:lnTo>
                  <a:lnTo>
                    <a:pt x="537866" y="374637"/>
                  </a:lnTo>
                  <a:lnTo>
                    <a:pt x="586544" y="369145"/>
                  </a:lnTo>
                  <a:lnTo>
                    <a:pt x="636269" y="367284"/>
                  </a:lnTo>
                  <a:lnTo>
                    <a:pt x="685995" y="369145"/>
                  </a:lnTo>
                  <a:lnTo>
                    <a:pt x="734673" y="374637"/>
                  </a:lnTo>
                  <a:lnTo>
                    <a:pt x="782163" y="383623"/>
                  </a:lnTo>
                  <a:lnTo>
                    <a:pt x="828323" y="395965"/>
                  </a:lnTo>
                  <a:lnTo>
                    <a:pt x="873012" y="411526"/>
                  </a:lnTo>
                  <a:lnTo>
                    <a:pt x="916088" y="430167"/>
                  </a:lnTo>
                  <a:lnTo>
                    <a:pt x="957410" y="451753"/>
                  </a:lnTo>
                  <a:lnTo>
                    <a:pt x="996837" y="476144"/>
                  </a:lnTo>
                  <a:lnTo>
                    <a:pt x="1034227" y="503204"/>
                  </a:lnTo>
                  <a:lnTo>
                    <a:pt x="1069438" y="532795"/>
                  </a:lnTo>
                  <a:lnTo>
                    <a:pt x="1102330" y="564780"/>
                  </a:lnTo>
                  <a:lnTo>
                    <a:pt x="1132760" y="599020"/>
                  </a:lnTo>
                  <a:lnTo>
                    <a:pt x="1160588" y="635380"/>
                  </a:lnTo>
                  <a:lnTo>
                    <a:pt x="1185672" y="673720"/>
                  </a:lnTo>
                  <a:lnTo>
                    <a:pt x="1207869" y="713905"/>
                  </a:lnTo>
                  <a:lnTo>
                    <a:pt x="1227040" y="755795"/>
                  </a:lnTo>
                  <a:lnTo>
                    <a:pt x="1243043" y="799254"/>
                  </a:lnTo>
                  <a:lnTo>
                    <a:pt x="1255736" y="844144"/>
                  </a:lnTo>
                  <a:lnTo>
                    <a:pt x="1264977" y="890328"/>
                  </a:lnTo>
                  <a:lnTo>
                    <a:pt x="1270625" y="937669"/>
                  </a:lnTo>
                  <a:lnTo>
                    <a:pt x="1272539" y="986028"/>
                  </a:lnTo>
                  <a:lnTo>
                    <a:pt x="1270625" y="1034386"/>
                  </a:lnTo>
                  <a:lnTo>
                    <a:pt x="1264977" y="1081727"/>
                  </a:lnTo>
                  <a:lnTo>
                    <a:pt x="1255736" y="1127911"/>
                  </a:lnTo>
                  <a:lnTo>
                    <a:pt x="1243043" y="1172801"/>
                  </a:lnTo>
                  <a:lnTo>
                    <a:pt x="1227040" y="1216260"/>
                  </a:lnTo>
                  <a:lnTo>
                    <a:pt x="1207869" y="1258150"/>
                  </a:lnTo>
                  <a:lnTo>
                    <a:pt x="1185671" y="1298335"/>
                  </a:lnTo>
                  <a:lnTo>
                    <a:pt x="1160588" y="1336675"/>
                  </a:lnTo>
                  <a:lnTo>
                    <a:pt x="1132760" y="1373035"/>
                  </a:lnTo>
                  <a:lnTo>
                    <a:pt x="1102330" y="1407275"/>
                  </a:lnTo>
                  <a:lnTo>
                    <a:pt x="1069438" y="1439260"/>
                  </a:lnTo>
                  <a:lnTo>
                    <a:pt x="1034227" y="1468851"/>
                  </a:lnTo>
                  <a:lnTo>
                    <a:pt x="996837" y="1495911"/>
                  </a:lnTo>
                  <a:lnTo>
                    <a:pt x="957410" y="1520302"/>
                  </a:lnTo>
                  <a:lnTo>
                    <a:pt x="916088" y="1541888"/>
                  </a:lnTo>
                  <a:lnTo>
                    <a:pt x="873012" y="1560529"/>
                  </a:lnTo>
                  <a:lnTo>
                    <a:pt x="828323" y="1576090"/>
                  </a:lnTo>
                  <a:lnTo>
                    <a:pt x="782163" y="1588432"/>
                  </a:lnTo>
                  <a:lnTo>
                    <a:pt x="734673" y="1597418"/>
                  </a:lnTo>
                  <a:lnTo>
                    <a:pt x="685995" y="1602910"/>
                  </a:lnTo>
                  <a:lnTo>
                    <a:pt x="636269" y="1604772"/>
                  </a:lnTo>
                  <a:lnTo>
                    <a:pt x="586544" y="1602910"/>
                  </a:lnTo>
                  <a:lnTo>
                    <a:pt x="537866" y="1597418"/>
                  </a:lnTo>
                  <a:lnTo>
                    <a:pt x="490376" y="1588432"/>
                  </a:lnTo>
                  <a:lnTo>
                    <a:pt x="444216" y="1576090"/>
                  </a:lnTo>
                  <a:lnTo>
                    <a:pt x="399527" y="1560529"/>
                  </a:lnTo>
                  <a:lnTo>
                    <a:pt x="356451" y="1541888"/>
                  </a:lnTo>
                  <a:lnTo>
                    <a:pt x="315129" y="1520302"/>
                  </a:lnTo>
                  <a:lnTo>
                    <a:pt x="275702" y="1495911"/>
                  </a:lnTo>
                  <a:lnTo>
                    <a:pt x="238312" y="1468851"/>
                  </a:lnTo>
                  <a:lnTo>
                    <a:pt x="203101" y="1439260"/>
                  </a:lnTo>
                  <a:lnTo>
                    <a:pt x="170209" y="1407275"/>
                  </a:lnTo>
                  <a:lnTo>
                    <a:pt x="139779" y="1373035"/>
                  </a:lnTo>
                  <a:lnTo>
                    <a:pt x="111951" y="1336675"/>
                  </a:lnTo>
                  <a:lnTo>
                    <a:pt x="86867" y="1298335"/>
                  </a:lnTo>
                  <a:lnTo>
                    <a:pt x="64670" y="1258150"/>
                  </a:lnTo>
                  <a:lnTo>
                    <a:pt x="45499" y="1216260"/>
                  </a:lnTo>
                  <a:lnTo>
                    <a:pt x="29496" y="1172801"/>
                  </a:lnTo>
                  <a:lnTo>
                    <a:pt x="16803" y="1127911"/>
                  </a:lnTo>
                  <a:lnTo>
                    <a:pt x="7562" y="1081727"/>
                  </a:lnTo>
                  <a:lnTo>
                    <a:pt x="1914" y="1034386"/>
                  </a:lnTo>
                  <a:lnTo>
                    <a:pt x="0" y="98602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51432" y="4442459"/>
              <a:ext cx="3110865" cy="18415"/>
            </a:xfrm>
            <a:custGeom>
              <a:avLst/>
              <a:gdLst/>
              <a:ahLst/>
              <a:cxnLst/>
              <a:rect l="l" t="t" r="r" b="b"/>
              <a:pathLst>
                <a:path w="3110865" h="18414">
                  <a:moveTo>
                    <a:pt x="0" y="0"/>
                  </a:moveTo>
                  <a:lnTo>
                    <a:pt x="3110738" y="18033"/>
                  </a:lnTo>
                </a:path>
              </a:pathLst>
            </a:custGeom>
            <a:ln w="9144">
              <a:solidFill>
                <a:srgbClr val="43434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Clustering</a:t>
            </a:r>
            <a:r>
              <a:rPr spc="-130" dirty="0"/>
              <a:t> </a:t>
            </a:r>
            <a:r>
              <a:rPr spc="-10" dirty="0"/>
              <a:t>jerárquico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53194"/>
            <a:ext cx="8793480" cy="203200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000" spc="-10" dirty="0">
                <a:latin typeface="Microsoft Sans Serif"/>
                <a:cs typeface="Microsoft Sans Serif"/>
              </a:rPr>
              <a:t>Dendrograma:</a:t>
            </a:r>
            <a:endParaRPr sz="2000">
              <a:latin typeface="Microsoft Sans Serif"/>
              <a:cs typeface="Microsoft Sans Serif"/>
            </a:endParaRPr>
          </a:p>
          <a:p>
            <a:pPr marL="469265" indent="-354965">
              <a:lnSpc>
                <a:spcPct val="100000"/>
              </a:lnSpc>
              <a:spcBef>
                <a:spcPts val="1355"/>
              </a:spcBef>
              <a:buChar char="●"/>
              <a:tabLst>
                <a:tab pos="469265" algn="l"/>
              </a:tabLst>
            </a:pPr>
            <a:r>
              <a:rPr sz="2000" dirty="0">
                <a:latin typeface="Microsoft Sans Serif"/>
                <a:cs typeface="Microsoft Sans Serif"/>
              </a:rPr>
              <a:t>Cada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hoja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representa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una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observación.</a:t>
            </a:r>
            <a:endParaRPr sz="2000">
              <a:latin typeface="Microsoft Sans Serif"/>
              <a:cs typeface="Microsoft Sans Serif"/>
            </a:endParaRPr>
          </a:p>
          <a:p>
            <a:pPr marL="469265" indent="-354965">
              <a:lnSpc>
                <a:spcPct val="100000"/>
              </a:lnSpc>
              <a:spcBef>
                <a:spcPts val="360"/>
              </a:spcBef>
              <a:buChar char="●"/>
              <a:tabLst>
                <a:tab pos="469265" algn="l"/>
              </a:tabLst>
            </a:pPr>
            <a:r>
              <a:rPr sz="2000" dirty="0">
                <a:latin typeface="Microsoft Sans Serif"/>
                <a:cs typeface="Microsoft Sans Serif"/>
              </a:rPr>
              <a:t>Las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hojas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unen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grupos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similares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entre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sí.</a:t>
            </a:r>
            <a:endParaRPr sz="2000">
              <a:latin typeface="Microsoft Sans Serif"/>
              <a:cs typeface="Microsoft Sans Serif"/>
            </a:endParaRPr>
          </a:p>
          <a:p>
            <a:pPr marL="469265" indent="-354965">
              <a:lnSpc>
                <a:spcPct val="100000"/>
              </a:lnSpc>
              <a:spcBef>
                <a:spcPts val="360"/>
              </a:spcBef>
              <a:buChar char="●"/>
              <a:tabLst>
                <a:tab pos="469265" algn="l"/>
              </a:tabLst>
            </a:pPr>
            <a:r>
              <a:rPr sz="2000" dirty="0">
                <a:latin typeface="Microsoft Sans Serif"/>
                <a:cs typeface="Microsoft Sans Serif"/>
              </a:rPr>
              <a:t>A medida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que uno sube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en el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dendrograma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los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grupos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unen entre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sí.</a:t>
            </a:r>
            <a:endParaRPr sz="2000">
              <a:latin typeface="Microsoft Sans Serif"/>
              <a:cs typeface="Microsoft Sans Serif"/>
            </a:endParaRPr>
          </a:p>
          <a:p>
            <a:pPr marL="469265" indent="-354965">
              <a:lnSpc>
                <a:spcPct val="100000"/>
              </a:lnSpc>
              <a:spcBef>
                <a:spcPts val="360"/>
              </a:spcBef>
              <a:buChar char="●"/>
              <a:tabLst>
                <a:tab pos="469265" algn="l"/>
              </a:tabLst>
            </a:pPr>
            <a:r>
              <a:rPr sz="2000" dirty="0">
                <a:latin typeface="Microsoft Sans Serif"/>
                <a:cs typeface="Microsoft Sans Serif"/>
              </a:rPr>
              <a:t>Mientras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más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“bajo” se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haga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unión, más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cercanos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son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los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elementos.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46860" y="3376408"/>
            <a:ext cx="6177280" cy="2590800"/>
            <a:chOff x="1546860" y="3376408"/>
            <a:chExt cx="6177280" cy="25908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0487" y="3376408"/>
              <a:ext cx="5953124" cy="259044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57572" y="3837431"/>
              <a:ext cx="2761615" cy="1614170"/>
            </a:xfrm>
            <a:custGeom>
              <a:avLst/>
              <a:gdLst/>
              <a:ahLst/>
              <a:cxnLst/>
              <a:rect l="l" t="t" r="r" b="b"/>
              <a:pathLst>
                <a:path w="2761615" h="1614170">
                  <a:moveTo>
                    <a:pt x="2267711" y="393954"/>
                  </a:moveTo>
                  <a:lnTo>
                    <a:pt x="2272101" y="338585"/>
                  </a:lnTo>
                  <a:lnTo>
                    <a:pt x="2284604" y="287749"/>
                  </a:lnTo>
                  <a:lnTo>
                    <a:pt x="2304221" y="242898"/>
                  </a:lnTo>
                  <a:lnTo>
                    <a:pt x="2329951" y="205484"/>
                  </a:lnTo>
                  <a:lnTo>
                    <a:pt x="2360795" y="176961"/>
                  </a:lnTo>
                  <a:lnTo>
                    <a:pt x="2395754" y="158782"/>
                  </a:lnTo>
                  <a:lnTo>
                    <a:pt x="2433828" y="152400"/>
                  </a:lnTo>
                  <a:lnTo>
                    <a:pt x="2471901" y="158782"/>
                  </a:lnTo>
                  <a:lnTo>
                    <a:pt x="2506860" y="176961"/>
                  </a:lnTo>
                  <a:lnTo>
                    <a:pt x="2537704" y="205484"/>
                  </a:lnTo>
                  <a:lnTo>
                    <a:pt x="2563434" y="242898"/>
                  </a:lnTo>
                  <a:lnTo>
                    <a:pt x="2583051" y="287749"/>
                  </a:lnTo>
                  <a:lnTo>
                    <a:pt x="2595554" y="338585"/>
                  </a:lnTo>
                  <a:lnTo>
                    <a:pt x="2599944" y="393954"/>
                  </a:lnTo>
                  <a:lnTo>
                    <a:pt x="2595554" y="449322"/>
                  </a:lnTo>
                  <a:lnTo>
                    <a:pt x="2583051" y="500158"/>
                  </a:lnTo>
                  <a:lnTo>
                    <a:pt x="2563434" y="545009"/>
                  </a:lnTo>
                  <a:lnTo>
                    <a:pt x="2537704" y="582423"/>
                  </a:lnTo>
                  <a:lnTo>
                    <a:pt x="2506860" y="610946"/>
                  </a:lnTo>
                  <a:lnTo>
                    <a:pt x="2471901" y="629125"/>
                  </a:lnTo>
                  <a:lnTo>
                    <a:pt x="2433828" y="635508"/>
                  </a:lnTo>
                  <a:lnTo>
                    <a:pt x="2395754" y="629125"/>
                  </a:lnTo>
                  <a:lnTo>
                    <a:pt x="2360795" y="610946"/>
                  </a:lnTo>
                  <a:lnTo>
                    <a:pt x="2329951" y="582423"/>
                  </a:lnTo>
                  <a:lnTo>
                    <a:pt x="2304221" y="545009"/>
                  </a:lnTo>
                  <a:lnTo>
                    <a:pt x="2284604" y="500158"/>
                  </a:lnTo>
                  <a:lnTo>
                    <a:pt x="2272101" y="449322"/>
                  </a:lnTo>
                  <a:lnTo>
                    <a:pt x="2267711" y="393954"/>
                  </a:lnTo>
                  <a:close/>
                </a:path>
                <a:path w="2761615" h="1614170">
                  <a:moveTo>
                    <a:pt x="528827" y="1151382"/>
                  </a:moveTo>
                  <a:lnTo>
                    <a:pt x="552057" y="1079879"/>
                  </a:lnTo>
                  <a:lnTo>
                    <a:pt x="579311" y="1048683"/>
                  </a:lnTo>
                  <a:lnTo>
                    <a:pt x="615410" y="1021508"/>
                  </a:lnTo>
                  <a:lnTo>
                    <a:pt x="659164" y="999089"/>
                  </a:lnTo>
                  <a:lnTo>
                    <a:pt x="709386" y="982164"/>
                  </a:lnTo>
                  <a:lnTo>
                    <a:pt x="764888" y="971468"/>
                  </a:lnTo>
                  <a:lnTo>
                    <a:pt x="824483" y="967740"/>
                  </a:lnTo>
                  <a:lnTo>
                    <a:pt x="884079" y="971468"/>
                  </a:lnTo>
                  <a:lnTo>
                    <a:pt x="939581" y="982164"/>
                  </a:lnTo>
                  <a:lnTo>
                    <a:pt x="989803" y="999089"/>
                  </a:lnTo>
                  <a:lnTo>
                    <a:pt x="1033557" y="1021508"/>
                  </a:lnTo>
                  <a:lnTo>
                    <a:pt x="1069656" y="1048683"/>
                  </a:lnTo>
                  <a:lnTo>
                    <a:pt x="1096910" y="1079879"/>
                  </a:lnTo>
                  <a:lnTo>
                    <a:pt x="1114134" y="1114357"/>
                  </a:lnTo>
                  <a:lnTo>
                    <a:pt x="1120139" y="1151382"/>
                  </a:lnTo>
                  <a:lnTo>
                    <a:pt x="1114134" y="1188406"/>
                  </a:lnTo>
                  <a:lnTo>
                    <a:pt x="1096910" y="1222884"/>
                  </a:lnTo>
                  <a:lnTo>
                    <a:pt x="1069656" y="1254080"/>
                  </a:lnTo>
                  <a:lnTo>
                    <a:pt x="1033557" y="1281255"/>
                  </a:lnTo>
                  <a:lnTo>
                    <a:pt x="989803" y="1303674"/>
                  </a:lnTo>
                  <a:lnTo>
                    <a:pt x="939581" y="1320599"/>
                  </a:lnTo>
                  <a:lnTo>
                    <a:pt x="884079" y="1331295"/>
                  </a:lnTo>
                  <a:lnTo>
                    <a:pt x="824483" y="1335024"/>
                  </a:lnTo>
                  <a:lnTo>
                    <a:pt x="764888" y="1331295"/>
                  </a:lnTo>
                  <a:lnTo>
                    <a:pt x="709386" y="1320599"/>
                  </a:lnTo>
                  <a:lnTo>
                    <a:pt x="659164" y="1303674"/>
                  </a:lnTo>
                  <a:lnTo>
                    <a:pt x="615410" y="1281255"/>
                  </a:lnTo>
                  <a:lnTo>
                    <a:pt x="579311" y="1254080"/>
                  </a:lnTo>
                  <a:lnTo>
                    <a:pt x="552057" y="1222884"/>
                  </a:lnTo>
                  <a:lnTo>
                    <a:pt x="534833" y="1188406"/>
                  </a:lnTo>
                  <a:lnTo>
                    <a:pt x="528827" y="1151382"/>
                  </a:lnTo>
                  <a:close/>
                </a:path>
                <a:path w="2761615" h="1614170">
                  <a:moveTo>
                    <a:pt x="1775459" y="393954"/>
                  </a:moveTo>
                  <a:lnTo>
                    <a:pt x="1778232" y="349086"/>
                  </a:lnTo>
                  <a:lnTo>
                    <a:pt x="1786345" y="305737"/>
                  </a:lnTo>
                  <a:lnTo>
                    <a:pt x="1799489" y="264194"/>
                  </a:lnTo>
                  <a:lnTo>
                    <a:pt x="1817354" y="224747"/>
                  </a:lnTo>
                  <a:lnTo>
                    <a:pt x="1839632" y="187685"/>
                  </a:lnTo>
                  <a:lnTo>
                    <a:pt x="1866013" y="153297"/>
                  </a:lnTo>
                  <a:lnTo>
                    <a:pt x="1896189" y="121872"/>
                  </a:lnTo>
                  <a:lnTo>
                    <a:pt x="1929850" y="93699"/>
                  </a:lnTo>
                  <a:lnTo>
                    <a:pt x="1966687" y="69067"/>
                  </a:lnTo>
                  <a:lnTo>
                    <a:pt x="2006392" y="48265"/>
                  </a:lnTo>
                  <a:lnTo>
                    <a:pt x="2048655" y="31583"/>
                  </a:lnTo>
                  <a:lnTo>
                    <a:pt x="2093167" y="19309"/>
                  </a:lnTo>
                  <a:lnTo>
                    <a:pt x="2139619" y="11733"/>
                  </a:lnTo>
                  <a:lnTo>
                    <a:pt x="2187702" y="9144"/>
                  </a:lnTo>
                  <a:lnTo>
                    <a:pt x="2235784" y="11733"/>
                  </a:lnTo>
                  <a:lnTo>
                    <a:pt x="2282236" y="19309"/>
                  </a:lnTo>
                  <a:lnTo>
                    <a:pt x="2326748" y="31583"/>
                  </a:lnTo>
                  <a:lnTo>
                    <a:pt x="2369011" y="48265"/>
                  </a:lnTo>
                  <a:lnTo>
                    <a:pt x="2408716" y="69067"/>
                  </a:lnTo>
                  <a:lnTo>
                    <a:pt x="2445553" y="93699"/>
                  </a:lnTo>
                  <a:lnTo>
                    <a:pt x="2479214" y="121872"/>
                  </a:lnTo>
                  <a:lnTo>
                    <a:pt x="2509390" y="153297"/>
                  </a:lnTo>
                  <a:lnTo>
                    <a:pt x="2535771" y="187685"/>
                  </a:lnTo>
                  <a:lnTo>
                    <a:pt x="2558049" y="224747"/>
                  </a:lnTo>
                  <a:lnTo>
                    <a:pt x="2575914" y="264194"/>
                  </a:lnTo>
                  <a:lnTo>
                    <a:pt x="2589058" y="305737"/>
                  </a:lnTo>
                  <a:lnTo>
                    <a:pt x="2597171" y="349086"/>
                  </a:lnTo>
                  <a:lnTo>
                    <a:pt x="2599944" y="393954"/>
                  </a:lnTo>
                  <a:lnTo>
                    <a:pt x="2597171" y="438821"/>
                  </a:lnTo>
                  <a:lnTo>
                    <a:pt x="2589058" y="482170"/>
                  </a:lnTo>
                  <a:lnTo>
                    <a:pt x="2575914" y="523713"/>
                  </a:lnTo>
                  <a:lnTo>
                    <a:pt x="2558049" y="563160"/>
                  </a:lnTo>
                  <a:lnTo>
                    <a:pt x="2535771" y="600222"/>
                  </a:lnTo>
                  <a:lnTo>
                    <a:pt x="2509390" y="634610"/>
                  </a:lnTo>
                  <a:lnTo>
                    <a:pt x="2479214" y="666035"/>
                  </a:lnTo>
                  <a:lnTo>
                    <a:pt x="2445553" y="694208"/>
                  </a:lnTo>
                  <a:lnTo>
                    <a:pt x="2408716" y="718840"/>
                  </a:lnTo>
                  <a:lnTo>
                    <a:pt x="2369011" y="739642"/>
                  </a:lnTo>
                  <a:lnTo>
                    <a:pt x="2326748" y="756324"/>
                  </a:lnTo>
                  <a:lnTo>
                    <a:pt x="2282236" y="768598"/>
                  </a:lnTo>
                  <a:lnTo>
                    <a:pt x="2235784" y="776174"/>
                  </a:lnTo>
                  <a:lnTo>
                    <a:pt x="2187702" y="778764"/>
                  </a:lnTo>
                  <a:lnTo>
                    <a:pt x="2139619" y="776174"/>
                  </a:lnTo>
                  <a:lnTo>
                    <a:pt x="2093167" y="768598"/>
                  </a:lnTo>
                  <a:lnTo>
                    <a:pt x="2048655" y="756324"/>
                  </a:lnTo>
                  <a:lnTo>
                    <a:pt x="2006392" y="739642"/>
                  </a:lnTo>
                  <a:lnTo>
                    <a:pt x="1966687" y="718840"/>
                  </a:lnTo>
                  <a:lnTo>
                    <a:pt x="1929850" y="694208"/>
                  </a:lnTo>
                  <a:lnTo>
                    <a:pt x="1896189" y="666035"/>
                  </a:lnTo>
                  <a:lnTo>
                    <a:pt x="1866013" y="634610"/>
                  </a:lnTo>
                  <a:lnTo>
                    <a:pt x="1839632" y="600222"/>
                  </a:lnTo>
                  <a:lnTo>
                    <a:pt x="1817354" y="563160"/>
                  </a:lnTo>
                  <a:lnTo>
                    <a:pt x="1799489" y="523713"/>
                  </a:lnTo>
                  <a:lnTo>
                    <a:pt x="1786345" y="482170"/>
                  </a:lnTo>
                  <a:lnTo>
                    <a:pt x="1778232" y="438821"/>
                  </a:lnTo>
                  <a:lnTo>
                    <a:pt x="1775459" y="393954"/>
                  </a:lnTo>
                  <a:close/>
                </a:path>
                <a:path w="2761615" h="1614170">
                  <a:moveTo>
                    <a:pt x="89915" y="1227582"/>
                  </a:moveTo>
                  <a:lnTo>
                    <a:pt x="92938" y="1185662"/>
                  </a:lnTo>
                  <a:lnTo>
                    <a:pt x="101797" y="1145047"/>
                  </a:lnTo>
                  <a:lnTo>
                    <a:pt x="116177" y="1105972"/>
                  </a:lnTo>
                  <a:lnTo>
                    <a:pt x="135765" y="1068673"/>
                  </a:lnTo>
                  <a:lnTo>
                    <a:pt x="160245" y="1033384"/>
                  </a:lnTo>
                  <a:lnTo>
                    <a:pt x="189305" y="1000341"/>
                  </a:lnTo>
                  <a:lnTo>
                    <a:pt x="222629" y="969778"/>
                  </a:lnTo>
                  <a:lnTo>
                    <a:pt x="259903" y="941930"/>
                  </a:lnTo>
                  <a:lnTo>
                    <a:pt x="300813" y="917033"/>
                  </a:lnTo>
                  <a:lnTo>
                    <a:pt x="345044" y="895321"/>
                  </a:lnTo>
                  <a:lnTo>
                    <a:pt x="392283" y="877030"/>
                  </a:lnTo>
                  <a:lnTo>
                    <a:pt x="442216" y="862395"/>
                  </a:lnTo>
                  <a:lnTo>
                    <a:pt x="494526" y="851650"/>
                  </a:lnTo>
                  <a:lnTo>
                    <a:pt x="548902" y="845030"/>
                  </a:lnTo>
                  <a:lnTo>
                    <a:pt x="605027" y="842772"/>
                  </a:lnTo>
                  <a:lnTo>
                    <a:pt x="661153" y="845030"/>
                  </a:lnTo>
                  <a:lnTo>
                    <a:pt x="715529" y="851650"/>
                  </a:lnTo>
                  <a:lnTo>
                    <a:pt x="767839" y="862395"/>
                  </a:lnTo>
                  <a:lnTo>
                    <a:pt x="817772" y="877030"/>
                  </a:lnTo>
                  <a:lnTo>
                    <a:pt x="865011" y="895321"/>
                  </a:lnTo>
                  <a:lnTo>
                    <a:pt x="909242" y="917033"/>
                  </a:lnTo>
                  <a:lnTo>
                    <a:pt x="950152" y="941930"/>
                  </a:lnTo>
                  <a:lnTo>
                    <a:pt x="987426" y="969778"/>
                  </a:lnTo>
                  <a:lnTo>
                    <a:pt x="1020750" y="1000341"/>
                  </a:lnTo>
                  <a:lnTo>
                    <a:pt x="1049810" y="1033384"/>
                  </a:lnTo>
                  <a:lnTo>
                    <a:pt x="1074290" y="1068673"/>
                  </a:lnTo>
                  <a:lnTo>
                    <a:pt x="1093878" y="1105972"/>
                  </a:lnTo>
                  <a:lnTo>
                    <a:pt x="1108258" y="1145047"/>
                  </a:lnTo>
                  <a:lnTo>
                    <a:pt x="1117117" y="1185662"/>
                  </a:lnTo>
                  <a:lnTo>
                    <a:pt x="1120139" y="1227582"/>
                  </a:lnTo>
                  <a:lnTo>
                    <a:pt x="1117117" y="1269501"/>
                  </a:lnTo>
                  <a:lnTo>
                    <a:pt x="1108258" y="1310116"/>
                  </a:lnTo>
                  <a:lnTo>
                    <a:pt x="1093878" y="1349191"/>
                  </a:lnTo>
                  <a:lnTo>
                    <a:pt x="1074290" y="1386490"/>
                  </a:lnTo>
                  <a:lnTo>
                    <a:pt x="1049810" y="1421779"/>
                  </a:lnTo>
                  <a:lnTo>
                    <a:pt x="1020750" y="1454822"/>
                  </a:lnTo>
                  <a:lnTo>
                    <a:pt x="987426" y="1485385"/>
                  </a:lnTo>
                  <a:lnTo>
                    <a:pt x="950152" y="1513233"/>
                  </a:lnTo>
                  <a:lnTo>
                    <a:pt x="909242" y="1538130"/>
                  </a:lnTo>
                  <a:lnTo>
                    <a:pt x="865011" y="1559842"/>
                  </a:lnTo>
                  <a:lnTo>
                    <a:pt x="817772" y="1578133"/>
                  </a:lnTo>
                  <a:lnTo>
                    <a:pt x="767839" y="1592768"/>
                  </a:lnTo>
                  <a:lnTo>
                    <a:pt x="715529" y="1603513"/>
                  </a:lnTo>
                  <a:lnTo>
                    <a:pt x="661153" y="1610133"/>
                  </a:lnTo>
                  <a:lnTo>
                    <a:pt x="605027" y="1612392"/>
                  </a:lnTo>
                  <a:lnTo>
                    <a:pt x="548902" y="1610133"/>
                  </a:lnTo>
                  <a:lnTo>
                    <a:pt x="494526" y="1603513"/>
                  </a:lnTo>
                  <a:lnTo>
                    <a:pt x="442216" y="1592768"/>
                  </a:lnTo>
                  <a:lnTo>
                    <a:pt x="392283" y="1578133"/>
                  </a:lnTo>
                  <a:lnTo>
                    <a:pt x="345044" y="1559842"/>
                  </a:lnTo>
                  <a:lnTo>
                    <a:pt x="300813" y="1538130"/>
                  </a:lnTo>
                  <a:lnTo>
                    <a:pt x="259903" y="1513233"/>
                  </a:lnTo>
                  <a:lnTo>
                    <a:pt x="222629" y="1485385"/>
                  </a:lnTo>
                  <a:lnTo>
                    <a:pt x="189305" y="1454822"/>
                  </a:lnTo>
                  <a:lnTo>
                    <a:pt x="160245" y="1421779"/>
                  </a:lnTo>
                  <a:lnTo>
                    <a:pt x="135765" y="1386490"/>
                  </a:lnTo>
                  <a:lnTo>
                    <a:pt x="116177" y="1349191"/>
                  </a:lnTo>
                  <a:lnTo>
                    <a:pt x="101797" y="1310116"/>
                  </a:lnTo>
                  <a:lnTo>
                    <a:pt x="92938" y="1269501"/>
                  </a:lnTo>
                  <a:lnTo>
                    <a:pt x="89915" y="1227582"/>
                  </a:lnTo>
                  <a:close/>
                </a:path>
                <a:path w="2761615" h="1614170">
                  <a:moveTo>
                    <a:pt x="0" y="995172"/>
                  </a:moveTo>
                  <a:lnTo>
                    <a:pt x="1914" y="946813"/>
                  </a:lnTo>
                  <a:lnTo>
                    <a:pt x="7562" y="899472"/>
                  </a:lnTo>
                  <a:lnTo>
                    <a:pt x="16803" y="853288"/>
                  </a:lnTo>
                  <a:lnTo>
                    <a:pt x="29496" y="808398"/>
                  </a:lnTo>
                  <a:lnTo>
                    <a:pt x="45499" y="764939"/>
                  </a:lnTo>
                  <a:lnTo>
                    <a:pt x="64670" y="723049"/>
                  </a:lnTo>
                  <a:lnTo>
                    <a:pt x="86868" y="682864"/>
                  </a:lnTo>
                  <a:lnTo>
                    <a:pt x="111951" y="644524"/>
                  </a:lnTo>
                  <a:lnTo>
                    <a:pt x="139779" y="608164"/>
                  </a:lnTo>
                  <a:lnTo>
                    <a:pt x="170209" y="573924"/>
                  </a:lnTo>
                  <a:lnTo>
                    <a:pt x="203101" y="541939"/>
                  </a:lnTo>
                  <a:lnTo>
                    <a:pt x="238312" y="512348"/>
                  </a:lnTo>
                  <a:lnTo>
                    <a:pt x="275702" y="485288"/>
                  </a:lnTo>
                  <a:lnTo>
                    <a:pt x="315129" y="460897"/>
                  </a:lnTo>
                  <a:lnTo>
                    <a:pt x="356451" y="439311"/>
                  </a:lnTo>
                  <a:lnTo>
                    <a:pt x="399527" y="420670"/>
                  </a:lnTo>
                  <a:lnTo>
                    <a:pt x="444216" y="405109"/>
                  </a:lnTo>
                  <a:lnTo>
                    <a:pt x="490376" y="392767"/>
                  </a:lnTo>
                  <a:lnTo>
                    <a:pt x="537866" y="383781"/>
                  </a:lnTo>
                  <a:lnTo>
                    <a:pt x="586544" y="378289"/>
                  </a:lnTo>
                  <a:lnTo>
                    <a:pt x="636269" y="376428"/>
                  </a:lnTo>
                  <a:lnTo>
                    <a:pt x="685995" y="378289"/>
                  </a:lnTo>
                  <a:lnTo>
                    <a:pt x="734673" y="383781"/>
                  </a:lnTo>
                  <a:lnTo>
                    <a:pt x="782163" y="392767"/>
                  </a:lnTo>
                  <a:lnTo>
                    <a:pt x="828323" y="405109"/>
                  </a:lnTo>
                  <a:lnTo>
                    <a:pt x="873012" y="420670"/>
                  </a:lnTo>
                  <a:lnTo>
                    <a:pt x="916088" y="439311"/>
                  </a:lnTo>
                  <a:lnTo>
                    <a:pt x="957410" y="460897"/>
                  </a:lnTo>
                  <a:lnTo>
                    <a:pt x="996837" y="485288"/>
                  </a:lnTo>
                  <a:lnTo>
                    <a:pt x="1034227" y="512348"/>
                  </a:lnTo>
                  <a:lnTo>
                    <a:pt x="1069438" y="541939"/>
                  </a:lnTo>
                  <a:lnTo>
                    <a:pt x="1102330" y="573924"/>
                  </a:lnTo>
                  <a:lnTo>
                    <a:pt x="1132760" y="608164"/>
                  </a:lnTo>
                  <a:lnTo>
                    <a:pt x="1160588" y="644524"/>
                  </a:lnTo>
                  <a:lnTo>
                    <a:pt x="1185672" y="682864"/>
                  </a:lnTo>
                  <a:lnTo>
                    <a:pt x="1207869" y="723049"/>
                  </a:lnTo>
                  <a:lnTo>
                    <a:pt x="1227040" y="764939"/>
                  </a:lnTo>
                  <a:lnTo>
                    <a:pt x="1243043" y="808398"/>
                  </a:lnTo>
                  <a:lnTo>
                    <a:pt x="1255736" y="853288"/>
                  </a:lnTo>
                  <a:lnTo>
                    <a:pt x="1264977" y="899472"/>
                  </a:lnTo>
                  <a:lnTo>
                    <a:pt x="1270625" y="946813"/>
                  </a:lnTo>
                  <a:lnTo>
                    <a:pt x="1272539" y="995172"/>
                  </a:lnTo>
                  <a:lnTo>
                    <a:pt x="1270625" y="1043530"/>
                  </a:lnTo>
                  <a:lnTo>
                    <a:pt x="1264977" y="1090871"/>
                  </a:lnTo>
                  <a:lnTo>
                    <a:pt x="1255736" y="1137055"/>
                  </a:lnTo>
                  <a:lnTo>
                    <a:pt x="1243043" y="1181945"/>
                  </a:lnTo>
                  <a:lnTo>
                    <a:pt x="1227040" y="1225404"/>
                  </a:lnTo>
                  <a:lnTo>
                    <a:pt x="1207869" y="1267294"/>
                  </a:lnTo>
                  <a:lnTo>
                    <a:pt x="1185671" y="1307479"/>
                  </a:lnTo>
                  <a:lnTo>
                    <a:pt x="1160588" y="1345819"/>
                  </a:lnTo>
                  <a:lnTo>
                    <a:pt x="1132760" y="1382179"/>
                  </a:lnTo>
                  <a:lnTo>
                    <a:pt x="1102330" y="1416419"/>
                  </a:lnTo>
                  <a:lnTo>
                    <a:pt x="1069438" y="1448404"/>
                  </a:lnTo>
                  <a:lnTo>
                    <a:pt x="1034227" y="1477995"/>
                  </a:lnTo>
                  <a:lnTo>
                    <a:pt x="996837" y="1505055"/>
                  </a:lnTo>
                  <a:lnTo>
                    <a:pt x="957410" y="1529446"/>
                  </a:lnTo>
                  <a:lnTo>
                    <a:pt x="916088" y="1551032"/>
                  </a:lnTo>
                  <a:lnTo>
                    <a:pt x="873012" y="1569673"/>
                  </a:lnTo>
                  <a:lnTo>
                    <a:pt x="828323" y="1585234"/>
                  </a:lnTo>
                  <a:lnTo>
                    <a:pt x="782163" y="1597576"/>
                  </a:lnTo>
                  <a:lnTo>
                    <a:pt x="734673" y="1606562"/>
                  </a:lnTo>
                  <a:lnTo>
                    <a:pt x="685995" y="1612054"/>
                  </a:lnTo>
                  <a:lnTo>
                    <a:pt x="636269" y="1613916"/>
                  </a:lnTo>
                  <a:lnTo>
                    <a:pt x="586544" y="1612054"/>
                  </a:lnTo>
                  <a:lnTo>
                    <a:pt x="537866" y="1606562"/>
                  </a:lnTo>
                  <a:lnTo>
                    <a:pt x="490376" y="1597576"/>
                  </a:lnTo>
                  <a:lnTo>
                    <a:pt x="444216" y="1585234"/>
                  </a:lnTo>
                  <a:lnTo>
                    <a:pt x="399527" y="1569673"/>
                  </a:lnTo>
                  <a:lnTo>
                    <a:pt x="356451" y="1551032"/>
                  </a:lnTo>
                  <a:lnTo>
                    <a:pt x="315129" y="1529446"/>
                  </a:lnTo>
                  <a:lnTo>
                    <a:pt x="275702" y="1505055"/>
                  </a:lnTo>
                  <a:lnTo>
                    <a:pt x="238312" y="1477995"/>
                  </a:lnTo>
                  <a:lnTo>
                    <a:pt x="203101" y="1448404"/>
                  </a:lnTo>
                  <a:lnTo>
                    <a:pt x="170209" y="1416419"/>
                  </a:lnTo>
                  <a:lnTo>
                    <a:pt x="139779" y="1382179"/>
                  </a:lnTo>
                  <a:lnTo>
                    <a:pt x="111951" y="1345819"/>
                  </a:lnTo>
                  <a:lnTo>
                    <a:pt x="86867" y="1307479"/>
                  </a:lnTo>
                  <a:lnTo>
                    <a:pt x="64670" y="1267294"/>
                  </a:lnTo>
                  <a:lnTo>
                    <a:pt x="45499" y="1225404"/>
                  </a:lnTo>
                  <a:lnTo>
                    <a:pt x="29496" y="1181945"/>
                  </a:lnTo>
                  <a:lnTo>
                    <a:pt x="16803" y="1137055"/>
                  </a:lnTo>
                  <a:lnTo>
                    <a:pt x="7562" y="1090871"/>
                  </a:lnTo>
                  <a:lnTo>
                    <a:pt x="1914" y="1043530"/>
                  </a:lnTo>
                  <a:lnTo>
                    <a:pt x="0" y="995172"/>
                  </a:lnTo>
                  <a:close/>
                </a:path>
                <a:path w="2761615" h="1614170">
                  <a:moveTo>
                    <a:pt x="1318260" y="662940"/>
                  </a:moveTo>
                  <a:lnTo>
                    <a:pt x="1319924" y="617549"/>
                  </a:lnTo>
                  <a:lnTo>
                    <a:pt x="1324847" y="572981"/>
                  </a:lnTo>
                  <a:lnTo>
                    <a:pt x="1332921" y="529331"/>
                  </a:lnTo>
                  <a:lnTo>
                    <a:pt x="1344037" y="486701"/>
                  </a:lnTo>
                  <a:lnTo>
                    <a:pt x="1358089" y="445187"/>
                  </a:lnTo>
                  <a:lnTo>
                    <a:pt x="1374969" y="404889"/>
                  </a:lnTo>
                  <a:lnTo>
                    <a:pt x="1394570" y="365906"/>
                  </a:lnTo>
                  <a:lnTo>
                    <a:pt x="1416783" y="328337"/>
                  </a:lnTo>
                  <a:lnTo>
                    <a:pt x="1441503" y="292279"/>
                  </a:lnTo>
                  <a:lnTo>
                    <a:pt x="1468620" y="257833"/>
                  </a:lnTo>
                  <a:lnTo>
                    <a:pt x="1498028" y="225096"/>
                  </a:lnTo>
                  <a:lnTo>
                    <a:pt x="1529619" y="194167"/>
                  </a:lnTo>
                  <a:lnTo>
                    <a:pt x="1563286" y="165145"/>
                  </a:lnTo>
                  <a:lnTo>
                    <a:pt x="1598921" y="138129"/>
                  </a:lnTo>
                  <a:lnTo>
                    <a:pt x="1636417" y="113217"/>
                  </a:lnTo>
                  <a:lnTo>
                    <a:pt x="1675666" y="90508"/>
                  </a:lnTo>
                  <a:lnTo>
                    <a:pt x="1716560" y="70101"/>
                  </a:lnTo>
                  <a:lnTo>
                    <a:pt x="1758993" y="52095"/>
                  </a:lnTo>
                  <a:lnTo>
                    <a:pt x="1802857" y="36588"/>
                  </a:lnTo>
                  <a:lnTo>
                    <a:pt x="1848044" y="23680"/>
                  </a:lnTo>
                  <a:lnTo>
                    <a:pt x="1894446" y="13468"/>
                  </a:lnTo>
                  <a:lnTo>
                    <a:pt x="1941957" y="6051"/>
                  </a:lnTo>
                  <a:lnTo>
                    <a:pt x="1990469" y="1529"/>
                  </a:lnTo>
                  <a:lnTo>
                    <a:pt x="2039874" y="0"/>
                  </a:lnTo>
                  <a:lnTo>
                    <a:pt x="2089278" y="1529"/>
                  </a:lnTo>
                  <a:lnTo>
                    <a:pt x="2137790" y="6051"/>
                  </a:lnTo>
                  <a:lnTo>
                    <a:pt x="2185301" y="13468"/>
                  </a:lnTo>
                  <a:lnTo>
                    <a:pt x="2231703" y="23680"/>
                  </a:lnTo>
                  <a:lnTo>
                    <a:pt x="2276890" y="36588"/>
                  </a:lnTo>
                  <a:lnTo>
                    <a:pt x="2320754" y="52095"/>
                  </a:lnTo>
                  <a:lnTo>
                    <a:pt x="2363187" y="70101"/>
                  </a:lnTo>
                  <a:lnTo>
                    <a:pt x="2404081" y="90508"/>
                  </a:lnTo>
                  <a:lnTo>
                    <a:pt x="2443330" y="113217"/>
                  </a:lnTo>
                  <a:lnTo>
                    <a:pt x="2480826" y="138129"/>
                  </a:lnTo>
                  <a:lnTo>
                    <a:pt x="2516461" y="165145"/>
                  </a:lnTo>
                  <a:lnTo>
                    <a:pt x="2550128" y="194167"/>
                  </a:lnTo>
                  <a:lnTo>
                    <a:pt x="2581719" y="225096"/>
                  </a:lnTo>
                  <a:lnTo>
                    <a:pt x="2611127" y="257833"/>
                  </a:lnTo>
                  <a:lnTo>
                    <a:pt x="2638244" y="292279"/>
                  </a:lnTo>
                  <a:lnTo>
                    <a:pt x="2662964" y="328337"/>
                  </a:lnTo>
                  <a:lnTo>
                    <a:pt x="2685177" y="365906"/>
                  </a:lnTo>
                  <a:lnTo>
                    <a:pt x="2704778" y="404889"/>
                  </a:lnTo>
                  <a:lnTo>
                    <a:pt x="2721658" y="445187"/>
                  </a:lnTo>
                  <a:lnTo>
                    <a:pt x="2735710" y="486701"/>
                  </a:lnTo>
                  <a:lnTo>
                    <a:pt x="2746826" y="529331"/>
                  </a:lnTo>
                  <a:lnTo>
                    <a:pt x="2754900" y="572981"/>
                  </a:lnTo>
                  <a:lnTo>
                    <a:pt x="2759823" y="617549"/>
                  </a:lnTo>
                  <a:lnTo>
                    <a:pt x="2761487" y="662940"/>
                  </a:lnTo>
                  <a:lnTo>
                    <a:pt x="2759823" y="708330"/>
                  </a:lnTo>
                  <a:lnTo>
                    <a:pt x="2754900" y="752898"/>
                  </a:lnTo>
                  <a:lnTo>
                    <a:pt x="2746826" y="796548"/>
                  </a:lnTo>
                  <a:lnTo>
                    <a:pt x="2735710" y="839178"/>
                  </a:lnTo>
                  <a:lnTo>
                    <a:pt x="2721658" y="880692"/>
                  </a:lnTo>
                  <a:lnTo>
                    <a:pt x="2704778" y="920990"/>
                  </a:lnTo>
                  <a:lnTo>
                    <a:pt x="2685177" y="959973"/>
                  </a:lnTo>
                  <a:lnTo>
                    <a:pt x="2662964" y="997542"/>
                  </a:lnTo>
                  <a:lnTo>
                    <a:pt x="2638244" y="1033600"/>
                  </a:lnTo>
                  <a:lnTo>
                    <a:pt x="2611127" y="1068046"/>
                  </a:lnTo>
                  <a:lnTo>
                    <a:pt x="2581719" y="1100783"/>
                  </a:lnTo>
                  <a:lnTo>
                    <a:pt x="2550128" y="1131712"/>
                  </a:lnTo>
                  <a:lnTo>
                    <a:pt x="2516461" y="1160734"/>
                  </a:lnTo>
                  <a:lnTo>
                    <a:pt x="2480826" y="1187750"/>
                  </a:lnTo>
                  <a:lnTo>
                    <a:pt x="2443330" y="1212662"/>
                  </a:lnTo>
                  <a:lnTo>
                    <a:pt x="2404081" y="1235371"/>
                  </a:lnTo>
                  <a:lnTo>
                    <a:pt x="2363187" y="1255778"/>
                  </a:lnTo>
                  <a:lnTo>
                    <a:pt x="2320754" y="1273784"/>
                  </a:lnTo>
                  <a:lnTo>
                    <a:pt x="2276890" y="1289291"/>
                  </a:lnTo>
                  <a:lnTo>
                    <a:pt x="2231703" y="1302199"/>
                  </a:lnTo>
                  <a:lnTo>
                    <a:pt x="2185301" y="1312411"/>
                  </a:lnTo>
                  <a:lnTo>
                    <a:pt x="2137790" y="1319828"/>
                  </a:lnTo>
                  <a:lnTo>
                    <a:pt x="2089278" y="1324350"/>
                  </a:lnTo>
                  <a:lnTo>
                    <a:pt x="2039874" y="1325880"/>
                  </a:lnTo>
                  <a:lnTo>
                    <a:pt x="1990469" y="1324350"/>
                  </a:lnTo>
                  <a:lnTo>
                    <a:pt x="1941957" y="1319828"/>
                  </a:lnTo>
                  <a:lnTo>
                    <a:pt x="1894446" y="1312411"/>
                  </a:lnTo>
                  <a:lnTo>
                    <a:pt x="1848044" y="1302199"/>
                  </a:lnTo>
                  <a:lnTo>
                    <a:pt x="1802857" y="1289291"/>
                  </a:lnTo>
                  <a:lnTo>
                    <a:pt x="1758993" y="1273784"/>
                  </a:lnTo>
                  <a:lnTo>
                    <a:pt x="1716560" y="1255778"/>
                  </a:lnTo>
                  <a:lnTo>
                    <a:pt x="1675666" y="1235371"/>
                  </a:lnTo>
                  <a:lnTo>
                    <a:pt x="1636417" y="1212662"/>
                  </a:lnTo>
                  <a:lnTo>
                    <a:pt x="1598921" y="1187750"/>
                  </a:lnTo>
                  <a:lnTo>
                    <a:pt x="1563286" y="1160734"/>
                  </a:lnTo>
                  <a:lnTo>
                    <a:pt x="1529619" y="1131712"/>
                  </a:lnTo>
                  <a:lnTo>
                    <a:pt x="1498028" y="1100783"/>
                  </a:lnTo>
                  <a:lnTo>
                    <a:pt x="1468620" y="1068046"/>
                  </a:lnTo>
                  <a:lnTo>
                    <a:pt x="1441503" y="1033600"/>
                  </a:lnTo>
                  <a:lnTo>
                    <a:pt x="1416783" y="997542"/>
                  </a:lnTo>
                  <a:lnTo>
                    <a:pt x="1394570" y="959973"/>
                  </a:lnTo>
                  <a:lnTo>
                    <a:pt x="1374969" y="920990"/>
                  </a:lnTo>
                  <a:lnTo>
                    <a:pt x="1358089" y="880692"/>
                  </a:lnTo>
                  <a:lnTo>
                    <a:pt x="1344037" y="839178"/>
                  </a:lnTo>
                  <a:lnTo>
                    <a:pt x="1332921" y="796548"/>
                  </a:lnTo>
                  <a:lnTo>
                    <a:pt x="1324847" y="752898"/>
                  </a:lnTo>
                  <a:lnTo>
                    <a:pt x="1319924" y="708330"/>
                  </a:lnTo>
                  <a:lnTo>
                    <a:pt x="1318260" y="66294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51432" y="4274819"/>
              <a:ext cx="3110865" cy="18415"/>
            </a:xfrm>
            <a:custGeom>
              <a:avLst/>
              <a:gdLst/>
              <a:ahLst/>
              <a:cxnLst/>
              <a:rect l="l" t="t" r="r" b="b"/>
              <a:pathLst>
                <a:path w="3110865" h="18414">
                  <a:moveTo>
                    <a:pt x="0" y="0"/>
                  </a:moveTo>
                  <a:lnTo>
                    <a:pt x="3110738" y="18033"/>
                  </a:lnTo>
                </a:path>
              </a:pathLst>
            </a:custGeom>
            <a:ln w="9144">
              <a:solidFill>
                <a:srgbClr val="43434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Clustering</a:t>
            </a:r>
            <a:r>
              <a:rPr spc="-130" dirty="0"/>
              <a:t> </a:t>
            </a:r>
            <a:r>
              <a:rPr spc="-10" dirty="0"/>
              <a:t>jerárquico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53194"/>
            <a:ext cx="8793480" cy="203200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000" spc="-10" dirty="0">
                <a:latin typeface="Microsoft Sans Serif"/>
                <a:cs typeface="Microsoft Sans Serif"/>
              </a:rPr>
              <a:t>Dendrograma:</a:t>
            </a:r>
            <a:endParaRPr sz="2000">
              <a:latin typeface="Microsoft Sans Serif"/>
              <a:cs typeface="Microsoft Sans Serif"/>
            </a:endParaRPr>
          </a:p>
          <a:p>
            <a:pPr marL="469265" indent="-354965">
              <a:lnSpc>
                <a:spcPct val="100000"/>
              </a:lnSpc>
              <a:spcBef>
                <a:spcPts val="1355"/>
              </a:spcBef>
              <a:buChar char="●"/>
              <a:tabLst>
                <a:tab pos="469265" algn="l"/>
              </a:tabLst>
            </a:pPr>
            <a:r>
              <a:rPr sz="2000" dirty="0">
                <a:latin typeface="Microsoft Sans Serif"/>
                <a:cs typeface="Microsoft Sans Serif"/>
              </a:rPr>
              <a:t>Cada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hoja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representa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una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observación.</a:t>
            </a:r>
            <a:endParaRPr sz="2000">
              <a:latin typeface="Microsoft Sans Serif"/>
              <a:cs typeface="Microsoft Sans Serif"/>
            </a:endParaRPr>
          </a:p>
          <a:p>
            <a:pPr marL="469265" indent="-354965">
              <a:lnSpc>
                <a:spcPct val="100000"/>
              </a:lnSpc>
              <a:spcBef>
                <a:spcPts val="360"/>
              </a:spcBef>
              <a:buChar char="●"/>
              <a:tabLst>
                <a:tab pos="469265" algn="l"/>
              </a:tabLst>
            </a:pPr>
            <a:r>
              <a:rPr sz="2000" dirty="0">
                <a:latin typeface="Microsoft Sans Serif"/>
                <a:cs typeface="Microsoft Sans Serif"/>
              </a:rPr>
              <a:t>Las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hojas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unen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grupos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similares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entre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sí.</a:t>
            </a:r>
            <a:endParaRPr sz="2000">
              <a:latin typeface="Microsoft Sans Serif"/>
              <a:cs typeface="Microsoft Sans Serif"/>
            </a:endParaRPr>
          </a:p>
          <a:p>
            <a:pPr marL="469265" indent="-354965">
              <a:lnSpc>
                <a:spcPct val="100000"/>
              </a:lnSpc>
              <a:spcBef>
                <a:spcPts val="360"/>
              </a:spcBef>
              <a:buChar char="●"/>
              <a:tabLst>
                <a:tab pos="469265" algn="l"/>
              </a:tabLst>
            </a:pPr>
            <a:r>
              <a:rPr sz="2000" dirty="0">
                <a:latin typeface="Microsoft Sans Serif"/>
                <a:cs typeface="Microsoft Sans Serif"/>
              </a:rPr>
              <a:t>A medida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que uno sube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en el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dendrograma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los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grupos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unen entre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sí.</a:t>
            </a:r>
            <a:endParaRPr sz="2000">
              <a:latin typeface="Microsoft Sans Serif"/>
              <a:cs typeface="Microsoft Sans Serif"/>
            </a:endParaRPr>
          </a:p>
          <a:p>
            <a:pPr marL="469265" indent="-354965">
              <a:lnSpc>
                <a:spcPct val="100000"/>
              </a:lnSpc>
              <a:spcBef>
                <a:spcPts val="360"/>
              </a:spcBef>
              <a:buChar char="●"/>
              <a:tabLst>
                <a:tab pos="469265" algn="l"/>
              </a:tabLst>
            </a:pPr>
            <a:r>
              <a:rPr sz="2000" dirty="0">
                <a:latin typeface="Microsoft Sans Serif"/>
                <a:cs typeface="Microsoft Sans Serif"/>
              </a:rPr>
              <a:t>Mientras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más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“bajo” se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haga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unión, más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cercanos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son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los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elementos.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46860" y="3061716"/>
            <a:ext cx="6262370" cy="2905760"/>
            <a:chOff x="1546860" y="3061716"/>
            <a:chExt cx="6262370" cy="290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0487" y="3376408"/>
              <a:ext cx="5953124" cy="259044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57572" y="3066288"/>
              <a:ext cx="2847340" cy="2385060"/>
            </a:xfrm>
            <a:custGeom>
              <a:avLst/>
              <a:gdLst/>
              <a:ahLst/>
              <a:cxnLst/>
              <a:rect l="l" t="t" r="r" b="b"/>
              <a:pathLst>
                <a:path w="2847340" h="2385060">
                  <a:moveTo>
                    <a:pt x="2267711" y="1165098"/>
                  </a:moveTo>
                  <a:lnTo>
                    <a:pt x="2272101" y="1109729"/>
                  </a:lnTo>
                  <a:lnTo>
                    <a:pt x="2284604" y="1058893"/>
                  </a:lnTo>
                  <a:lnTo>
                    <a:pt x="2304221" y="1014042"/>
                  </a:lnTo>
                  <a:lnTo>
                    <a:pt x="2329951" y="976628"/>
                  </a:lnTo>
                  <a:lnTo>
                    <a:pt x="2360795" y="948105"/>
                  </a:lnTo>
                  <a:lnTo>
                    <a:pt x="2395754" y="929926"/>
                  </a:lnTo>
                  <a:lnTo>
                    <a:pt x="2433828" y="923544"/>
                  </a:lnTo>
                  <a:lnTo>
                    <a:pt x="2471901" y="929926"/>
                  </a:lnTo>
                  <a:lnTo>
                    <a:pt x="2506860" y="948105"/>
                  </a:lnTo>
                  <a:lnTo>
                    <a:pt x="2537704" y="976628"/>
                  </a:lnTo>
                  <a:lnTo>
                    <a:pt x="2563434" y="1014042"/>
                  </a:lnTo>
                  <a:lnTo>
                    <a:pt x="2583051" y="1058893"/>
                  </a:lnTo>
                  <a:lnTo>
                    <a:pt x="2595554" y="1109729"/>
                  </a:lnTo>
                  <a:lnTo>
                    <a:pt x="2599944" y="1165098"/>
                  </a:lnTo>
                  <a:lnTo>
                    <a:pt x="2595554" y="1220466"/>
                  </a:lnTo>
                  <a:lnTo>
                    <a:pt x="2583051" y="1271302"/>
                  </a:lnTo>
                  <a:lnTo>
                    <a:pt x="2563434" y="1316153"/>
                  </a:lnTo>
                  <a:lnTo>
                    <a:pt x="2537704" y="1353567"/>
                  </a:lnTo>
                  <a:lnTo>
                    <a:pt x="2506860" y="1382090"/>
                  </a:lnTo>
                  <a:lnTo>
                    <a:pt x="2471901" y="1400269"/>
                  </a:lnTo>
                  <a:lnTo>
                    <a:pt x="2433828" y="1406652"/>
                  </a:lnTo>
                  <a:lnTo>
                    <a:pt x="2395754" y="1400269"/>
                  </a:lnTo>
                  <a:lnTo>
                    <a:pt x="2360795" y="1382090"/>
                  </a:lnTo>
                  <a:lnTo>
                    <a:pt x="2329951" y="1353567"/>
                  </a:lnTo>
                  <a:lnTo>
                    <a:pt x="2304221" y="1316153"/>
                  </a:lnTo>
                  <a:lnTo>
                    <a:pt x="2284604" y="1271302"/>
                  </a:lnTo>
                  <a:lnTo>
                    <a:pt x="2272101" y="1220466"/>
                  </a:lnTo>
                  <a:lnTo>
                    <a:pt x="2267711" y="1165098"/>
                  </a:lnTo>
                  <a:close/>
                </a:path>
                <a:path w="2847340" h="2385060">
                  <a:moveTo>
                    <a:pt x="528827" y="1922526"/>
                  </a:moveTo>
                  <a:lnTo>
                    <a:pt x="552057" y="1851023"/>
                  </a:lnTo>
                  <a:lnTo>
                    <a:pt x="579311" y="1819827"/>
                  </a:lnTo>
                  <a:lnTo>
                    <a:pt x="615410" y="1792652"/>
                  </a:lnTo>
                  <a:lnTo>
                    <a:pt x="659164" y="1770233"/>
                  </a:lnTo>
                  <a:lnTo>
                    <a:pt x="709386" y="1753308"/>
                  </a:lnTo>
                  <a:lnTo>
                    <a:pt x="764888" y="1742612"/>
                  </a:lnTo>
                  <a:lnTo>
                    <a:pt x="824483" y="1738884"/>
                  </a:lnTo>
                  <a:lnTo>
                    <a:pt x="884079" y="1742612"/>
                  </a:lnTo>
                  <a:lnTo>
                    <a:pt x="939581" y="1753308"/>
                  </a:lnTo>
                  <a:lnTo>
                    <a:pt x="989803" y="1770233"/>
                  </a:lnTo>
                  <a:lnTo>
                    <a:pt x="1033557" y="1792652"/>
                  </a:lnTo>
                  <a:lnTo>
                    <a:pt x="1069656" y="1819827"/>
                  </a:lnTo>
                  <a:lnTo>
                    <a:pt x="1096910" y="1851023"/>
                  </a:lnTo>
                  <a:lnTo>
                    <a:pt x="1114134" y="1885501"/>
                  </a:lnTo>
                  <a:lnTo>
                    <a:pt x="1120139" y="1922526"/>
                  </a:lnTo>
                  <a:lnTo>
                    <a:pt x="1114134" y="1959550"/>
                  </a:lnTo>
                  <a:lnTo>
                    <a:pt x="1096910" y="1994028"/>
                  </a:lnTo>
                  <a:lnTo>
                    <a:pt x="1069656" y="2025224"/>
                  </a:lnTo>
                  <a:lnTo>
                    <a:pt x="1033557" y="2052399"/>
                  </a:lnTo>
                  <a:lnTo>
                    <a:pt x="989803" y="2074818"/>
                  </a:lnTo>
                  <a:lnTo>
                    <a:pt x="939581" y="2091743"/>
                  </a:lnTo>
                  <a:lnTo>
                    <a:pt x="884079" y="2102439"/>
                  </a:lnTo>
                  <a:lnTo>
                    <a:pt x="824483" y="2106168"/>
                  </a:lnTo>
                  <a:lnTo>
                    <a:pt x="764888" y="2102439"/>
                  </a:lnTo>
                  <a:lnTo>
                    <a:pt x="709386" y="2091743"/>
                  </a:lnTo>
                  <a:lnTo>
                    <a:pt x="659164" y="2074818"/>
                  </a:lnTo>
                  <a:lnTo>
                    <a:pt x="615410" y="2052399"/>
                  </a:lnTo>
                  <a:lnTo>
                    <a:pt x="579311" y="2025224"/>
                  </a:lnTo>
                  <a:lnTo>
                    <a:pt x="552057" y="1994028"/>
                  </a:lnTo>
                  <a:lnTo>
                    <a:pt x="534833" y="1959550"/>
                  </a:lnTo>
                  <a:lnTo>
                    <a:pt x="528827" y="1922526"/>
                  </a:lnTo>
                  <a:close/>
                </a:path>
                <a:path w="2847340" h="2385060">
                  <a:moveTo>
                    <a:pt x="1775459" y="1165098"/>
                  </a:moveTo>
                  <a:lnTo>
                    <a:pt x="1778232" y="1120230"/>
                  </a:lnTo>
                  <a:lnTo>
                    <a:pt x="1786345" y="1076881"/>
                  </a:lnTo>
                  <a:lnTo>
                    <a:pt x="1799489" y="1035338"/>
                  </a:lnTo>
                  <a:lnTo>
                    <a:pt x="1817354" y="995891"/>
                  </a:lnTo>
                  <a:lnTo>
                    <a:pt x="1839632" y="958829"/>
                  </a:lnTo>
                  <a:lnTo>
                    <a:pt x="1866013" y="924441"/>
                  </a:lnTo>
                  <a:lnTo>
                    <a:pt x="1896189" y="893016"/>
                  </a:lnTo>
                  <a:lnTo>
                    <a:pt x="1929850" y="864843"/>
                  </a:lnTo>
                  <a:lnTo>
                    <a:pt x="1966687" y="840211"/>
                  </a:lnTo>
                  <a:lnTo>
                    <a:pt x="2006392" y="819409"/>
                  </a:lnTo>
                  <a:lnTo>
                    <a:pt x="2048655" y="802727"/>
                  </a:lnTo>
                  <a:lnTo>
                    <a:pt x="2093167" y="790453"/>
                  </a:lnTo>
                  <a:lnTo>
                    <a:pt x="2139619" y="782877"/>
                  </a:lnTo>
                  <a:lnTo>
                    <a:pt x="2187702" y="780288"/>
                  </a:lnTo>
                  <a:lnTo>
                    <a:pt x="2235784" y="782877"/>
                  </a:lnTo>
                  <a:lnTo>
                    <a:pt x="2282236" y="790453"/>
                  </a:lnTo>
                  <a:lnTo>
                    <a:pt x="2326748" y="802727"/>
                  </a:lnTo>
                  <a:lnTo>
                    <a:pt x="2369011" y="819409"/>
                  </a:lnTo>
                  <a:lnTo>
                    <a:pt x="2408716" y="840211"/>
                  </a:lnTo>
                  <a:lnTo>
                    <a:pt x="2445553" y="864843"/>
                  </a:lnTo>
                  <a:lnTo>
                    <a:pt x="2479214" y="893016"/>
                  </a:lnTo>
                  <a:lnTo>
                    <a:pt x="2509390" y="924441"/>
                  </a:lnTo>
                  <a:lnTo>
                    <a:pt x="2535771" y="958829"/>
                  </a:lnTo>
                  <a:lnTo>
                    <a:pt x="2558049" y="995891"/>
                  </a:lnTo>
                  <a:lnTo>
                    <a:pt x="2575914" y="1035338"/>
                  </a:lnTo>
                  <a:lnTo>
                    <a:pt x="2589058" y="1076881"/>
                  </a:lnTo>
                  <a:lnTo>
                    <a:pt x="2597171" y="1120230"/>
                  </a:lnTo>
                  <a:lnTo>
                    <a:pt x="2599944" y="1165098"/>
                  </a:lnTo>
                  <a:lnTo>
                    <a:pt x="2597171" y="1209965"/>
                  </a:lnTo>
                  <a:lnTo>
                    <a:pt x="2589058" y="1253314"/>
                  </a:lnTo>
                  <a:lnTo>
                    <a:pt x="2575914" y="1294857"/>
                  </a:lnTo>
                  <a:lnTo>
                    <a:pt x="2558049" y="1334304"/>
                  </a:lnTo>
                  <a:lnTo>
                    <a:pt x="2535771" y="1371366"/>
                  </a:lnTo>
                  <a:lnTo>
                    <a:pt x="2509390" y="1405754"/>
                  </a:lnTo>
                  <a:lnTo>
                    <a:pt x="2479214" y="1437179"/>
                  </a:lnTo>
                  <a:lnTo>
                    <a:pt x="2445553" y="1465352"/>
                  </a:lnTo>
                  <a:lnTo>
                    <a:pt x="2408716" y="1489984"/>
                  </a:lnTo>
                  <a:lnTo>
                    <a:pt x="2369011" y="1510786"/>
                  </a:lnTo>
                  <a:lnTo>
                    <a:pt x="2326748" y="1527468"/>
                  </a:lnTo>
                  <a:lnTo>
                    <a:pt x="2282236" y="1539742"/>
                  </a:lnTo>
                  <a:lnTo>
                    <a:pt x="2235784" y="1547318"/>
                  </a:lnTo>
                  <a:lnTo>
                    <a:pt x="2187702" y="1549908"/>
                  </a:lnTo>
                  <a:lnTo>
                    <a:pt x="2139619" y="1547318"/>
                  </a:lnTo>
                  <a:lnTo>
                    <a:pt x="2093167" y="1539742"/>
                  </a:lnTo>
                  <a:lnTo>
                    <a:pt x="2048655" y="1527468"/>
                  </a:lnTo>
                  <a:lnTo>
                    <a:pt x="2006392" y="1510786"/>
                  </a:lnTo>
                  <a:lnTo>
                    <a:pt x="1966687" y="1489984"/>
                  </a:lnTo>
                  <a:lnTo>
                    <a:pt x="1929850" y="1465352"/>
                  </a:lnTo>
                  <a:lnTo>
                    <a:pt x="1896189" y="1437179"/>
                  </a:lnTo>
                  <a:lnTo>
                    <a:pt x="1866013" y="1405754"/>
                  </a:lnTo>
                  <a:lnTo>
                    <a:pt x="1839632" y="1371366"/>
                  </a:lnTo>
                  <a:lnTo>
                    <a:pt x="1817354" y="1334304"/>
                  </a:lnTo>
                  <a:lnTo>
                    <a:pt x="1799489" y="1294857"/>
                  </a:lnTo>
                  <a:lnTo>
                    <a:pt x="1786345" y="1253314"/>
                  </a:lnTo>
                  <a:lnTo>
                    <a:pt x="1778232" y="1209965"/>
                  </a:lnTo>
                  <a:lnTo>
                    <a:pt x="1775459" y="1165098"/>
                  </a:lnTo>
                  <a:close/>
                </a:path>
                <a:path w="2847340" h="2385060">
                  <a:moveTo>
                    <a:pt x="89915" y="1998726"/>
                  </a:moveTo>
                  <a:lnTo>
                    <a:pt x="92938" y="1956806"/>
                  </a:lnTo>
                  <a:lnTo>
                    <a:pt x="101797" y="1916191"/>
                  </a:lnTo>
                  <a:lnTo>
                    <a:pt x="116177" y="1877116"/>
                  </a:lnTo>
                  <a:lnTo>
                    <a:pt x="135765" y="1839817"/>
                  </a:lnTo>
                  <a:lnTo>
                    <a:pt x="160245" y="1804528"/>
                  </a:lnTo>
                  <a:lnTo>
                    <a:pt x="189305" y="1771485"/>
                  </a:lnTo>
                  <a:lnTo>
                    <a:pt x="222629" y="1740922"/>
                  </a:lnTo>
                  <a:lnTo>
                    <a:pt x="259903" y="1713074"/>
                  </a:lnTo>
                  <a:lnTo>
                    <a:pt x="300813" y="1688177"/>
                  </a:lnTo>
                  <a:lnTo>
                    <a:pt x="345044" y="1666465"/>
                  </a:lnTo>
                  <a:lnTo>
                    <a:pt x="392283" y="1648174"/>
                  </a:lnTo>
                  <a:lnTo>
                    <a:pt x="442216" y="1633539"/>
                  </a:lnTo>
                  <a:lnTo>
                    <a:pt x="494526" y="1622794"/>
                  </a:lnTo>
                  <a:lnTo>
                    <a:pt x="548902" y="1616174"/>
                  </a:lnTo>
                  <a:lnTo>
                    <a:pt x="605027" y="1613916"/>
                  </a:lnTo>
                  <a:lnTo>
                    <a:pt x="661153" y="1616174"/>
                  </a:lnTo>
                  <a:lnTo>
                    <a:pt x="715529" y="1622794"/>
                  </a:lnTo>
                  <a:lnTo>
                    <a:pt x="767839" y="1633539"/>
                  </a:lnTo>
                  <a:lnTo>
                    <a:pt x="817772" y="1648174"/>
                  </a:lnTo>
                  <a:lnTo>
                    <a:pt x="865011" y="1666465"/>
                  </a:lnTo>
                  <a:lnTo>
                    <a:pt x="909242" y="1688177"/>
                  </a:lnTo>
                  <a:lnTo>
                    <a:pt x="950152" y="1713074"/>
                  </a:lnTo>
                  <a:lnTo>
                    <a:pt x="987426" y="1740922"/>
                  </a:lnTo>
                  <a:lnTo>
                    <a:pt x="1020750" y="1771485"/>
                  </a:lnTo>
                  <a:lnTo>
                    <a:pt x="1049810" y="1804528"/>
                  </a:lnTo>
                  <a:lnTo>
                    <a:pt x="1074290" y="1839817"/>
                  </a:lnTo>
                  <a:lnTo>
                    <a:pt x="1093878" y="1877116"/>
                  </a:lnTo>
                  <a:lnTo>
                    <a:pt x="1108258" y="1916191"/>
                  </a:lnTo>
                  <a:lnTo>
                    <a:pt x="1117117" y="1956806"/>
                  </a:lnTo>
                  <a:lnTo>
                    <a:pt x="1120139" y="1998726"/>
                  </a:lnTo>
                  <a:lnTo>
                    <a:pt x="1117117" y="2040645"/>
                  </a:lnTo>
                  <a:lnTo>
                    <a:pt x="1108258" y="2081260"/>
                  </a:lnTo>
                  <a:lnTo>
                    <a:pt x="1093878" y="2120335"/>
                  </a:lnTo>
                  <a:lnTo>
                    <a:pt x="1074290" y="2157634"/>
                  </a:lnTo>
                  <a:lnTo>
                    <a:pt x="1049810" y="2192923"/>
                  </a:lnTo>
                  <a:lnTo>
                    <a:pt x="1020750" y="2225966"/>
                  </a:lnTo>
                  <a:lnTo>
                    <a:pt x="987426" y="2256529"/>
                  </a:lnTo>
                  <a:lnTo>
                    <a:pt x="950152" y="2284377"/>
                  </a:lnTo>
                  <a:lnTo>
                    <a:pt x="909242" y="2309274"/>
                  </a:lnTo>
                  <a:lnTo>
                    <a:pt x="865011" y="2330986"/>
                  </a:lnTo>
                  <a:lnTo>
                    <a:pt x="817772" y="2349277"/>
                  </a:lnTo>
                  <a:lnTo>
                    <a:pt x="767839" y="2363912"/>
                  </a:lnTo>
                  <a:lnTo>
                    <a:pt x="715529" y="2374657"/>
                  </a:lnTo>
                  <a:lnTo>
                    <a:pt x="661153" y="2381277"/>
                  </a:lnTo>
                  <a:lnTo>
                    <a:pt x="605027" y="2383536"/>
                  </a:lnTo>
                  <a:lnTo>
                    <a:pt x="548902" y="2381277"/>
                  </a:lnTo>
                  <a:lnTo>
                    <a:pt x="494526" y="2374657"/>
                  </a:lnTo>
                  <a:lnTo>
                    <a:pt x="442216" y="2363912"/>
                  </a:lnTo>
                  <a:lnTo>
                    <a:pt x="392283" y="2349277"/>
                  </a:lnTo>
                  <a:lnTo>
                    <a:pt x="345044" y="2330986"/>
                  </a:lnTo>
                  <a:lnTo>
                    <a:pt x="300813" y="2309274"/>
                  </a:lnTo>
                  <a:lnTo>
                    <a:pt x="259903" y="2284377"/>
                  </a:lnTo>
                  <a:lnTo>
                    <a:pt x="222629" y="2256529"/>
                  </a:lnTo>
                  <a:lnTo>
                    <a:pt x="189305" y="2225966"/>
                  </a:lnTo>
                  <a:lnTo>
                    <a:pt x="160245" y="2192923"/>
                  </a:lnTo>
                  <a:lnTo>
                    <a:pt x="135765" y="2157634"/>
                  </a:lnTo>
                  <a:lnTo>
                    <a:pt x="116177" y="2120335"/>
                  </a:lnTo>
                  <a:lnTo>
                    <a:pt x="101797" y="2081260"/>
                  </a:lnTo>
                  <a:lnTo>
                    <a:pt x="92938" y="2040645"/>
                  </a:lnTo>
                  <a:lnTo>
                    <a:pt x="89915" y="1998726"/>
                  </a:lnTo>
                  <a:close/>
                </a:path>
                <a:path w="2847340" h="2385060">
                  <a:moveTo>
                    <a:pt x="0" y="1766316"/>
                  </a:moveTo>
                  <a:lnTo>
                    <a:pt x="1914" y="1717957"/>
                  </a:lnTo>
                  <a:lnTo>
                    <a:pt x="7562" y="1670616"/>
                  </a:lnTo>
                  <a:lnTo>
                    <a:pt x="16803" y="1624432"/>
                  </a:lnTo>
                  <a:lnTo>
                    <a:pt x="29496" y="1579542"/>
                  </a:lnTo>
                  <a:lnTo>
                    <a:pt x="45499" y="1536083"/>
                  </a:lnTo>
                  <a:lnTo>
                    <a:pt x="64670" y="1494193"/>
                  </a:lnTo>
                  <a:lnTo>
                    <a:pt x="86868" y="1454008"/>
                  </a:lnTo>
                  <a:lnTo>
                    <a:pt x="111951" y="1415668"/>
                  </a:lnTo>
                  <a:lnTo>
                    <a:pt x="139779" y="1379308"/>
                  </a:lnTo>
                  <a:lnTo>
                    <a:pt x="170209" y="1345068"/>
                  </a:lnTo>
                  <a:lnTo>
                    <a:pt x="203101" y="1313083"/>
                  </a:lnTo>
                  <a:lnTo>
                    <a:pt x="238312" y="1283492"/>
                  </a:lnTo>
                  <a:lnTo>
                    <a:pt x="275702" y="1256432"/>
                  </a:lnTo>
                  <a:lnTo>
                    <a:pt x="315129" y="1232041"/>
                  </a:lnTo>
                  <a:lnTo>
                    <a:pt x="356451" y="1210455"/>
                  </a:lnTo>
                  <a:lnTo>
                    <a:pt x="399527" y="1191814"/>
                  </a:lnTo>
                  <a:lnTo>
                    <a:pt x="444216" y="1176253"/>
                  </a:lnTo>
                  <a:lnTo>
                    <a:pt x="490376" y="1163911"/>
                  </a:lnTo>
                  <a:lnTo>
                    <a:pt x="537866" y="1154925"/>
                  </a:lnTo>
                  <a:lnTo>
                    <a:pt x="586544" y="1149433"/>
                  </a:lnTo>
                  <a:lnTo>
                    <a:pt x="636269" y="1147572"/>
                  </a:lnTo>
                  <a:lnTo>
                    <a:pt x="685995" y="1149433"/>
                  </a:lnTo>
                  <a:lnTo>
                    <a:pt x="734673" y="1154925"/>
                  </a:lnTo>
                  <a:lnTo>
                    <a:pt x="782163" y="1163911"/>
                  </a:lnTo>
                  <a:lnTo>
                    <a:pt x="828323" y="1176253"/>
                  </a:lnTo>
                  <a:lnTo>
                    <a:pt x="873012" y="1191814"/>
                  </a:lnTo>
                  <a:lnTo>
                    <a:pt x="916088" y="1210455"/>
                  </a:lnTo>
                  <a:lnTo>
                    <a:pt x="957410" y="1232041"/>
                  </a:lnTo>
                  <a:lnTo>
                    <a:pt x="996837" y="1256432"/>
                  </a:lnTo>
                  <a:lnTo>
                    <a:pt x="1034227" y="1283492"/>
                  </a:lnTo>
                  <a:lnTo>
                    <a:pt x="1069438" y="1313083"/>
                  </a:lnTo>
                  <a:lnTo>
                    <a:pt x="1102330" y="1345068"/>
                  </a:lnTo>
                  <a:lnTo>
                    <a:pt x="1132760" y="1379308"/>
                  </a:lnTo>
                  <a:lnTo>
                    <a:pt x="1160588" y="1415668"/>
                  </a:lnTo>
                  <a:lnTo>
                    <a:pt x="1185672" y="1454008"/>
                  </a:lnTo>
                  <a:lnTo>
                    <a:pt x="1207869" y="1494193"/>
                  </a:lnTo>
                  <a:lnTo>
                    <a:pt x="1227040" y="1536083"/>
                  </a:lnTo>
                  <a:lnTo>
                    <a:pt x="1243043" y="1579542"/>
                  </a:lnTo>
                  <a:lnTo>
                    <a:pt x="1255736" y="1624432"/>
                  </a:lnTo>
                  <a:lnTo>
                    <a:pt x="1264977" y="1670616"/>
                  </a:lnTo>
                  <a:lnTo>
                    <a:pt x="1270625" y="1717957"/>
                  </a:lnTo>
                  <a:lnTo>
                    <a:pt x="1272539" y="1766316"/>
                  </a:lnTo>
                  <a:lnTo>
                    <a:pt x="1270625" y="1814674"/>
                  </a:lnTo>
                  <a:lnTo>
                    <a:pt x="1264977" y="1862015"/>
                  </a:lnTo>
                  <a:lnTo>
                    <a:pt x="1255736" y="1908199"/>
                  </a:lnTo>
                  <a:lnTo>
                    <a:pt x="1243043" y="1953089"/>
                  </a:lnTo>
                  <a:lnTo>
                    <a:pt x="1227040" y="1996548"/>
                  </a:lnTo>
                  <a:lnTo>
                    <a:pt x="1207869" y="2038438"/>
                  </a:lnTo>
                  <a:lnTo>
                    <a:pt x="1185671" y="2078623"/>
                  </a:lnTo>
                  <a:lnTo>
                    <a:pt x="1160588" y="2116963"/>
                  </a:lnTo>
                  <a:lnTo>
                    <a:pt x="1132760" y="2153323"/>
                  </a:lnTo>
                  <a:lnTo>
                    <a:pt x="1102330" y="2187563"/>
                  </a:lnTo>
                  <a:lnTo>
                    <a:pt x="1069438" y="2219548"/>
                  </a:lnTo>
                  <a:lnTo>
                    <a:pt x="1034227" y="2249139"/>
                  </a:lnTo>
                  <a:lnTo>
                    <a:pt x="996837" y="2276199"/>
                  </a:lnTo>
                  <a:lnTo>
                    <a:pt x="957410" y="2300590"/>
                  </a:lnTo>
                  <a:lnTo>
                    <a:pt x="916088" y="2322176"/>
                  </a:lnTo>
                  <a:lnTo>
                    <a:pt x="873012" y="2340817"/>
                  </a:lnTo>
                  <a:lnTo>
                    <a:pt x="828323" y="2356378"/>
                  </a:lnTo>
                  <a:lnTo>
                    <a:pt x="782163" y="2368720"/>
                  </a:lnTo>
                  <a:lnTo>
                    <a:pt x="734673" y="2377706"/>
                  </a:lnTo>
                  <a:lnTo>
                    <a:pt x="685995" y="2383198"/>
                  </a:lnTo>
                  <a:lnTo>
                    <a:pt x="636269" y="2385060"/>
                  </a:lnTo>
                  <a:lnTo>
                    <a:pt x="586544" y="2383198"/>
                  </a:lnTo>
                  <a:lnTo>
                    <a:pt x="537866" y="2377706"/>
                  </a:lnTo>
                  <a:lnTo>
                    <a:pt x="490376" y="2368720"/>
                  </a:lnTo>
                  <a:lnTo>
                    <a:pt x="444216" y="2356378"/>
                  </a:lnTo>
                  <a:lnTo>
                    <a:pt x="399527" y="2340817"/>
                  </a:lnTo>
                  <a:lnTo>
                    <a:pt x="356451" y="2322176"/>
                  </a:lnTo>
                  <a:lnTo>
                    <a:pt x="315129" y="2300590"/>
                  </a:lnTo>
                  <a:lnTo>
                    <a:pt x="275702" y="2276199"/>
                  </a:lnTo>
                  <a:lnTo>
                    <a:pt x="238312" y="2249139"/>
                  </a:lnTo>
                  <a:lnTo>
                    <a:pt x="203101" y="2219548"/>
                  </a:lnTo>
                  <a:lnTo>
                    <a:pt x="170209" y="2187563"/>
                  </a:lnTo>
                  <a:lnTo>
                    <a:pt x="139779" y="2153323"/>
                  </a:lnTo>
                  <a:lnTo>
                    <a:pt x="111951" y="2116963"/>
                  </a:lnTo>
                  <a:lnTo>
                    <a:pt x="86867" y="2078623"/>
                  </a:lnTo>
                  <a:lnTo>
                    <a:pt x="64670" y="2038438"/>
                  </a:lnTo>
                  <a:lnTo>
                    <a:pt x="45499" y="1996548"/>
                  </a:lnTo>
                  <a:lnTo>
                    <a:pt x="29496" y="1953089"/>
                  </a:lnTo>
                  <a:lnTo>
                    <a:pt x="16803" y="1908199"/>
                  </a:lnTo>
                  <a:lnTo>
                    <a:pt x="7562" y="1862015"/>
                  </a:lnTo>
                  <a:lnTo>
                    <a:pt x="1914" y="1814674"/>
                  </a:lnTo>
                  <a:lnTo>
                    <a:pt x="0" y="1766316"/>
                  </a:lnTo>
                  <a:close/>
                </a:path>
                <a:path w="2847340" h="2385060">
                  <a:moveTo>
                    <a:pt x="1318260" y="1434084"/>
                  </a:moveTo>
                  <a:lnTo>
                    <a:pt x="1319924" y="1388693"/>
                  </a:lnTo>
                  <a:lnTo>
                    <a:pt x="1324847" y="1344125"/>
                  </a:lnTo>
                  <a:lnTo>
                    <a:pt x="1332921" y="1300475"/>
                  </a:lnTo>
                  <a:lnTo>
                    <a:pt x="1344037" y="1257845"/>
                  </a:lnTo>
                  <a:lnTo>
                    <a:pt x="1358089" y="1216331"/>
                  </a:lnTo>
                  <a:lnTo>
                    <a:pt x="1374969" y="1176033"/>
                  </a:lnTo>
                  <a:lnTo>
                    <a:pt x="1394570" y="1137050"/>
                  </a:lnTo>
                  <a:lnTo>
                    <a:pt x="1416783" y="1099481"/>
                  </a:lnTo>
                  <a:lnTo>
                    <a:pt x="1441503" y="1063423"/>
                  </a:lnTo>
                  <a:lnTo>
                    <a:pt x="1468620" y="1028977"/>
                  </a:lnTo>
                  <a:lnTo>
                    <a:pt x="1498028" y="996240"/>
                  </a:lnTo>
                  <a:lnTo>
                    <a:pt x="1529619" y="965311"/>
                  </a:lnTo>
                  <a:lnTo>
                    <a:pt x="1563286" y="936289"/>
                  </a:lnTo>
                  <a:lnTo>
                    <a:pt x="1598921" y="909273"/>
                  </a:lnTo>
                  <a:lnTo>
                    <a:pt x="1636417" y="884361"/>
                  </a:lnTo>
                  <a:lnTo>
                    <a:pt x="1675666" y="861652"/>
                  </a:lnTo>
                  <a:lnTo>
                    <a:pt x="1716560" y="841245"/>
                  </a:lnTo>
                  <a:lnTo>
                    <a:pt x="1758993" y="823239"/>
                  </a:lnTo>
                  <a:lnTo>
                    <a:pt x="1802857" y="807732"/>
                  </a:lnTo>
                  <a:lnTo>
                    <a:pt x="1848044" y="794824"/>
                  </a:lnTo>
                  <a:lnTo>
                    <a:pt x="1894446" y="784612"/>
                  </a:lnTo>
                  <a:lnTo>
                    <a:pt x="1941957" y="777195"/>
                  </a:lnTo>
                  <a:lnTo>
                    <a:pt x="1990469" y="772673"/>
                  </a:lnTo>
                  <a:lnTo>
                    <a:pt x="2039874" y="771144"/>
                  </a:lnTo>
                  <a:lnTo>
                    <a:pt x="2089278" y="772673"/>
                  </a:lnTo>
                  <a:lnTo>
                    <a:pt x="2137790" y="777195"/>
                  </a:lnTo>
                  <a:lnTo>
                    <a:pt x="2185301" y="784612"/>
                  </a:lnTo>
                  <a:lnTo>
                    <a:pt x="2231703" y="794824"/>
                  </a:lnTo>
                  <a:lnTo>
                    <a:pt x="2276890" y="807732"/>
                  </a:lnTo>
                  <a:lnTo>
                    <a:pt x="2320754" y="823239"/>
                  </a:lnTo>
                  <a:lnTo>
                    <a:pt x="2363187" y="841245"/>
                  </a:lnTo>
                  <a:lnTo>
                    <a:pt x="2404081" y="861652"/>
                  </a:lnTo>
                  <a:lnTo>
                    <a:pt x="2443330" y="884361"/>
                  </a:lnTo>
                  <a:lnTo>
                    <a:pt x="2480826" y="909273"/>
                  </a:lnTo>
                  <a:lnTo>
                    <a:pt x="2516461" y="936289"/>
                  </a:lnTo>
                  <a:lnTo>
                    <a:pt x="2550128" y="965311"/>
                  </a:lnTo>
                  <a:lnTo>
                    <a:pt x="2581719" y="996240"/>
                  </a:lnTo>
                  <a:lnTo>
                    <a:pt x="2611127" y="1028977"/>
                  </a:lnTo>
                  <a:lnTo>
                    <a:pt x="2638244" y="1063423"/>
                  </a:lnTo>
                  <a:lnTo>
                    <a:pt x="2662964" y="1099481"/>
                  </a:lnTo>
                  <a:lnTo>
                    <a:pt x="2685177" y="1137050"/>
                  </a:lnTo>
                  <a:lnTo>
                    <a:pt x="2704778" y="1176033"/>
                  </a:lnTo>
                  <a:lnTo>
                    <a:pt x="2721658" y="1216331"/>
                  </a:lnTo>
                  <a:lnTo>
                    <a:pt x="2735710" y="1257845"/>
                  </a:lnTo>
                  <a:lnTo>
                    <a:pt x="2746826" y="1300475"/>
                  </a:lnTo>
                  <a:lnTo>
                    <a:pt x="2754900" y="1344125"/>
                  </a:lnTo>
                  <a:lnTo>
                    <a:pt x="2759823" y="1388693"/>
                  </a:lnTo>
                  <a:lnTo>
                    <a:pt x="2761487" y="1434084"/>
                  </a:lnTo>
                  <a:lnTo>
                    <a:pt x="2759823" y="1479474"/>
                  </a:lnTo>
                  <a:lnTo>
                    <a:pt x="2754900" y="1524042"/>
                  </a:lnTo>
                  <a:lnTo>
                    <a:pt x="2746826" y="1567692"/>
                  </a:lnTo>
                  <a:lnTo>
                    <a:pt x="2735710" y="1610322"/>
                  </a:lnTo>
                  <a:lnTo>
                    <a:pt x="2721658" y="1651836"/>
                  </a:lnTo>
                  <a:lnTo>
                    <a:pt x="2704778" y="1692134"/>
                  </a:lnTo>
                  <a:lnTo>
                    <a:pt x="2685177" y="1731117"/>
                  </a:lnTo>
                  <a:lnTo>
                    <a:pt x="2662964" y="1768686"/>
                  </a:lnTo>
                  <a:lnTo>
                    <a:pt x="2638244" y="1804744"/>
                  </a:lnTo>
                  <a:lnTo>
                    <a:pt x="2611127" y="1839190"/>
                  </a:lnTo>
                  <a:lnTo>
                    <a:pt x="2581719" y="1871927"/>
                  </a:lnTo>
                  <a:lnTo>
                    <a:pt x="2550128" y="1902856"/>
                  </a:lnTo>
                  <a:lnTo>
                    <a:pt x="2516461" y="1931878"/>
                  </a:lnTo>
                  <a:lnTo>
                    <a:pt x="2480826" y="1958894"/>
                  </a:lnTo>
                  <a:lnTo>
                    <a:pt x="2443330" y="1983806"/>
                  </a:lnTo>
                  <a:lnTo>
                    <a:pt x="2404081" y="2006515"/>
                  </a:lnTo>
                  <a:lnTo>
                    <a:pt x="2363187" y="2026922"/>
                  </a:lnTo>
                  <a:lnTo>
                    <a:pt x="2320754" y="2044928"/>
                  </a:lnTo>
                  <a:lnTo>
                    <a:pt x="2276890" y="2060435"/>
                  </a:lnTo>
                  <a:lnTo>
                    <a:pt x="2231703" y="2073343"/>
                  </a:lnTo>
                  <a:lnTo>
                    <a:pt x="2185301" y="2083555"/>
                  </a:lnTo>
                  <a:lnTo>
                    <a:pt x="2137790" y="2090972"/>
                  </a:lnTo>
                  <a:lnTo>
                    <a:pt x="2089278" y="2095494"/>
                  </a:lnTo>
                  <a:lnTo>
                    <a:pt x="2039874" y="2097024"/>
                  </a:lnTo>
                  <a:lnTo>
                    <a:pt x="1990469" y="2095494"/>
                  </a:lnTo>
                  <a:lnTo>
                    <a:pt x="1941957" y="2090972"/>
                  </a:lnTo>
                  <a:lnTo>
                    <a:pt x="1894446" y="2083555"/>
                  </a:lnTo>
                  <a:lnTo>
                    <a:pt x="1848044" y="2073343"/>
                  </a:lnTo>
                  <a:lnTo>
                    <a:pt x="1802857" y="2060435"/>
                  </a:lnTo>
                  <a:lnTo>
                    <a:pt x="1758993" y="2044928"/>
                  </a:lnTo>
                  <a:lnTo>
                    <a:pt x="1716560" y="2026922"/>
                  </a:lnTo>
                  <a:lnTo>
                    <a:pt x="1675666" y="2006515"/>
                  </a:lnTo>
                  <a:lnTo>
                    <a:pt x="1636417" y="1983806"/>
                  </a:lnTo>
                  <a:lnTo>
                    <a:pt x="1598921" y="1958894"/>
                  </a:lnTo>
                  <a:lnTo>
                    <a:pt x="1563286" y="1931878"/>
                  </a:lnTo>
                  <a:lnTo>
                    <a:pt x="1529619" y="1902856"/>
                  </a:lnTo>
                  <a:lnTo>
                    <a:pt x="1498028" y="1871927"/>
                  </a:lnTo>
                  <a:lnTo>
                    <a:pt x="1468620" y="1839190"/>
                  </a:lnTo>
                  <a:lnTo>
                    <a:pt x="1441503" y="1804744"/>
                  </a:lnTo>
                  <a:lnTo>
                    <a:pt x="1416783" y="1768686"/>
                  </a:lnTo>
                  <a:lnTo>
                    <a:pt x="1394570" y="1731117"/>
                  </a:lnTo>
                  <a:lnTo>
                    <a:pt x="1374969" y="1692134"/>
                  </a:lnTo>
                  <a:lnTo>
                    <a:pt x="1358089" y="1651836"/>
                  </a:lnTo>
                  <a:lnTo>
                    <a:pt x="1344037" y="1610322"/>
                  </a:lnTo>
                  <a:lnTo>
                    <a:pt x="1332921" y="1567692"/>
                  </a:lnTo>
                  <a:lnTo>
                    <a:pt x="1324847" y="1524042"/>
                  </a:lnTo>
                  <a:lnTo>
                    <a:pt x="1319924" y="1479474"/>
                  </a:lnTo>
                  <a:lnTo>
                    <a:pt x="1318260" y="1434084"/>
                  </a:lnTo>
                  <a:close/>
                </a:path>
                <a:path w="2847340" h="2385060">
                  <a:moveTo>
                    <a:pt x="1161288" y="1079754"/>
                  </a:moveTo>
                  <a:lnTo>
                    <a:pt x="1162319" y="1025858"/>
                  </a:lnTo>
                  <a:lnTo>
                    <a:pt x="1165381" y="972647"/>
                  </a:lnTo>
                  <a:lnTo>
                    <a:pt x="1170425" y="920182"/>
                  </a:lnTo>
                  <a:lnTo>
                    <a:pt x="1177404" y="868525"/>
                  </a:lnTo>
                  <a:lnTo>
                    <a:pt x="1186268" y="817739"/>
                  </a:lnTo>
                  <a:lnTo>
                    <a:pt x="1196969" y="767884"/>
                  </a:lnTo>
                  <a:lnTo>
                    <a:pt x="1209460" y="719023"/>
                  </a:lnTo>
                  <a:lnTo>
                    <a:pt x="1223692" y="671218"/>
                  </a:lnTo>
                  <a:lnTo>
                    <a:pt x="1239616" y="624530"/>
                  </a:lnTo>
                  <a:lnTo>
                    <a:pt x="1257185" y="579022"/>
                  </a:lnTo>
                  <a:lnTo>
                    <a:pt x="1276349" y="534754"/>
                  </a:lnTo>
                  <a:lnTo>
                    <a:pt x="1297062" y="491789"/>
                  </a:lnTo>
                  <a:lnTo>
                    <a:pt x="1319274" y="450190"/>
                  </a:lnTo>
                  <a:lnTo>
                    <a:pt x="1342937" y="410016"/>
                  </a:lnTo>
                  <a:lnTo>
                    <a:pt x="1368004" y="371331"/>
                  </a:lnTo>
                  <a:lnTo>
                    <a:pt x="1394425" y="334196"/>
                  </a:lnTo>
                  <a:lnTo>
                    <a:pt x="1422152" y="298673"/>
                  </a:lnTo>
                  <a:lnTo>
                    <a:pt x="1451137" y="264825"/>
                  </a:lnTo>
                  <a:lnTo>
                    <a:pt x="1481332" y="232711"/>
                  </a:lnTo>
                  <a:lnTo>
                    <a:pt x="1512689" y="202396"/>
                  </a:lnTo>
                  <a:lnTo>
                    <a:pt x="1545159" y="173939"/>
                  </a:lnTo>
                  <a:lnTo>
                    <a:pt x="1578694" y="147404"/>
                  </a:lnTo>
                  <a:lnTo>
                    <a:pt x="1613246" y="122852"/>
                  </a:lnTo>
                  <a:lnTo>
                    <a:pt x="1648766" y="100345"/>
                  </a:lnTo>
                  <a:lnTo>
                    <a:pt x="1685206" y="79944"/>
                  </a:lnTo>
                  <a:lnTo>
                    <a:pt x="1722518" y="61712"/>
                  </a:lnTo>
                  <a:lnTo>
                    <a:pt x="1760654" y="45710"/>
                  </a:lnTo>
                  <a:lnTo>
                    <a:pt x="1799565" y="32001"/>
                  </a:lnTo>
                  <a:lnTo>
                    <a:pt x="1839203" y="20645"/>
                  </a:lnTo>
                  <a:lnTo>
                    <a:pt x="1879520" y="11705"/>
                  </a:lnTo>
                  <a:lnTo>
                    <a:pt x="1920467" y="5243"/>
                  </a:lnTo>
                  <a:lnTo>
                    <a:pt x="1961996" y="1321"/>
                  </a:lnTo>
                  <a:lnTo>
                    <a:pt x="2004059" y="0"/>
                  </a:lnTo>
                  <a:lnTo>
                    <a:pt x="2046123" y="1321"/>
                  </a:lnTo>
                  <a:lnTo>
                    <a:pt x="2087652" y="5243"/>
                  </a:lnTo>
                  <a:lnTo>
                    <a:pt x="2128599" y="11705"/>
                  </a:lnTo>
                  <a:lnTo>
                    <a:pt x="2168916" y="20645"/>
                  </a:lnTo>
                  <a:lnTo>
                    <a:pt x="2208554" y="32001"/>
                  </a:lnTo>
                  <a:lnTo>
                    <a:pt x="2247465" y="45710"/>
                  </a:lnTo>
                  <a:lnTo>
                    <a:pt x="2285601" y="61712"/>
                  </a:lnTo>
                  <a:lnTo>
                    <a:pt x="2322913" y="79944"/>
                  </a:lnTo>
                  <a:lnTo>
                    <a:pt x="2359353" y="100345"/>
                  </a:lnTo>
                  <a:lnTo>
                    <a:pt x="2394873" y="122852"/>
                  </a:lnTo>
                  <a:lnTo>
                    <a:pt x="2429425" y="147404"/>
                  </a:lnTo>
                  <a:lnTo>
                    <a:pt x="2462960" y="173939"/>
                  </a:lnTo>
                  <a:lnTo>
                    <a:pt x="2495430" y="202396"/>
                  </a:lnTo>
                  <a:lnTo>
                    <a:pt x="2526787" y="232711"/>
                  </a:lnTo>
                  <a:lnTo>
                    <a:pt x="2556982" y="264825"/>
                  </a:lnTo>
                  <a:lnTo>
                    <a:pt x="2585967" y="298673"/>
                  </a:lnTo>
                  <a:lnTo>
                    <a:pt x="2613694" y="334196"/>
                  </a:lnTo>
                  <a:lnTo>
                    <a:pt x="2640115" y="371331"/>
                  </a:lnTo>
                  <a:lnTo>
                    <a:pt x="2665182" y="410016"/>
                  </a:lnTo>
                  <a:lnTo>
                    <a:pt x="2688845" y="450190"/>
                  </a:lnTo>
                  <a:lnTo>
                    <a:pt x="2711057" y="491789"/>
                  </a:lnTo>
                  <a:lnTo>
                    <a:pt x="2731769" y="534754"/>
                  </a:lnTo>
                  <a:lnTo>
                    <a:pt x="2750934" y="579022"/>
                  </a:lnTo>
                  <a:lnTo>
                    <a:pt x="2768503" y="624530"/>
                  </a:lnTo>
                  <a:lnTo>
                    <a:pt x="2784427" y="671218"/>
                  </a:lnTo>
                  <a:lnTo>
                    <a:pt x="2798659" y="719023"/>
                  </a:lnTo>
                  <a:lnTo>
                    <a:pt x="2811150" y="767884"/>
                  </a:lnTo>
                  <a:lnTo>
                    <a:pt x="2821851" y="817739"/>
                  </a:lnTo>
                  <a:lnTo>
                    <a:pt x="2830715" y="868525"/>
                  </a:lnTo>
                  <a:lnTo>
                    <a:pt x="2837694" y="920182"/>
                  </a:lnTo>
                  <a:lnTo>
                    <a:pt x="2842738" y="972647"/>
                  </a:lnTo>
                  <a:lnTo>
                    <a:pt x="2845800" y="1025858"/>
                  </a:lnTo>
                  <a:lnTo>
                    <a:pt x="2846831" y="1079754"/>
                  </a:lnTo>
                  <a:lnTo>
                    <a:pt x="2845800" y="1133649"/>
                  </a:lnTo>
                  <a:lnTo>
                    <a:pt x="2842738" y="1186860"/>
                  </a:lnTo>
                  <a:lnTo>
                    <a:pt x="2837694" y="1239325"/>
                  </a:lnTo>
                  <a:lnTo>
                    <a:pt x="2830715" y="1290982"/>
                  </a:lnTo>
                  <a:lnTo>
                    <a:pt x="2821851" y="1341768"/>
                  </a:lnTo>
                  <a:lnTo>
                    <a:pt x="2811150" y="1391623"/>
                  </a:lnTo>
                  <a:lnTo>
                    <a:pt x="2798659" y="1440484"/>
                  </a:lnTo>
                  <a:lnTo>
                    <a:pt x="2784427" y="1488289"/>
                  </a:lnTo>
                  <a:lnTo>
                    <a:pt x="2768503" y="1534977"/>
                  </a:lnTo>
                  <a:lnTo>
                    <a:pt x="2750934" y="1580485"/>
                  </a:lnTo>
                  <a:lnTo>
                    <a:pt x="2731769" y="1624753"/>
                  </a:lnTo>
                  <a:lnTo>
                    <a:pt x="2711057" y="1667718"/>
                  </a:lnTo>
                  <a:lnTo>
                    <a:pt x="2688845" y="1709317"/>
                  </a:lnTo>
                  <a:lnTo>
                    <a:pt x="2665182" y="1749491"/>
                  </a:lnTo>
                  <a:lnTo>
                    <a:pt x="2640115" y="1788176"/>
                  </a:lnTo>
                  <a:lnTo>
                    <a:pt x="2613694" y="1825311"/>
                  </a:lnTo>
                  <a:lnTo>
                    <a:pt x="2585967" y="1860834"/>
                  </a:lnTo>
                  <a:lnTo>
                    <a:pt x="2556982" y="1894682"/>
                  </a:lnTo>
                  <a:lnTo>
                    <a:pt x="2526787" y="1926796"/>
                  </a:lnTo>
                  <a:lnTo>
                    <a:pt x="2495430" y="1957111"/>
                  </a:lnTo>
                  <a:lnTo>
                    <a:pt x="2462960" y="1985568"/>
                  </a:lnTo>
                  <a:lnTo>
                    <a:pt x="2429425" y="2012103"/>
                  </a:lnTo>
                  <a:lnTo>
                    <a:pt x="2394873" y="2036655"/>
                  </a:lnTo>
                  <a:lnTo>
                    <a:pt x="2359353" y="2059162"/>
                  </a:lnTo>
                  <a:lnTo>
                    <a:pt x="2322913" y="2079563"/>
                  </a:lnTo>
                  <a:lnTo>
                    <a:pt x="2285601" y="2097795"/>
                  </a:lnTo>
                  <a:lnTo>
                    <a:pt x="2247465" y="2113797"/>
                  </a:lnTo>
                  <a:lnTo>
                    <a:pt x="2208554" y="2127506"/>
                  </a:lnTo>
                  <a:lnTo>
                    <a:pt x="2168916" y="2138862"/>
                  </a:lnTo>
                  <a:lnTo>
                    <a:pt x="2128599" y="2147802"/>
                  </a:lnTo>
                  <a:lnTo>
                    <a:pt x="2087652" y="2154264"/>
                  </a:lnTo>
                  <a:lnTo>
                    <a:pt x="2046123" y="2158186"/>
                  </a:lnTo>
                  <a:lnTo>
                    <a:pt x="2004059" y="2159508"/>
                  </a:lnTo>
                  <a:lnTo>
                    <a:pt x="1961996" y="2158186"/>
                  </a:lnTo>
                  <a:lnTo>
                    <a:pt x="1920467" y="2154264"/>
                  </a:lnTo>
                  <a:lnTo>
                    <a:pt x="1879520" y="2147802"/>
                  </a:lnTo>
                  <a:lnTo>
                    <a:pt x="1839203" y="2138862"/>
                  </a:lnTo>
                  <a:lnTo>
                    <a:pt x="1799565" y="2127506"/>
                  </a:lnTo>
                  <a:lnTo>
                    <a:pt x="1760654" y="2113797"/>
                  </a:lnTo>
                  <a:lnTo>
                    <a:pt x="1722518" y="2097795"/>
                  </a:lnTo>
                  <a:lnTo>
                    <a:pt x="1685206" y="2079563"/>
                  </a:lnTo>
                  <a:lnTo>
                    <a:pt x="1648766" y="2059162"/>
                  </a:lnTo>
                  <a:lnTo>
                    <a:pt x="1613246" y="2036655"/>
                  </a:lnTo>
                  <a:lnTo>
                    <a:pt x="1578694" y="2012103"/>
                  </a:lnTo>
                  <a:lnTo>
                    <a:pt x="1545159" y="1985568"/>
                  </a:lnTo>
                  <a:lnTo>
                    <a:pt x="1512689" y="1957111"/>
                  </a:lnTo>
                  <a:lnTo>
                    <a:pt x="1481332" y="1926796"/>
                  </a:lnTo>
                  <a:lnTo>
                    <a:pt x="1451137" y="1894682"/>
                  </a:lnTo>
                  <a:lnTo>
                    <a:pt x="1422152" y="1860834"/>
                  </a:lnTo>
                  <a:lnTo>
                    <a:pt x="1394425" y="1825311"/>
                  </a:lnTo>
                  <a:lnTo>
                    <a:pt x="1368004" y="1788176"/>
                  </a:lnTo>
                  <a:lnTo>
                    <a:pt x="1342937" y="1749491"/>
                  </a:lnTo>
                  <a:lnTo>
                    <a:pt x="1319274" y="1709317"/>
                  </a:lnTo>
                  <a:lnTo>
                    <a:pt x="1297062" y="1667718"/>
                  </a:lnTo>
                  <a:lnTo>
                    <a:pt x="1276350" y="1624753"/>
                  </a:lnTo>
                  <a:lnTo>
                    <a:pt x="1257185" y="1580485"/>
                  </a:lnTo>
                  <a:lnTo>
                    <a:pt x="1239616" y="1534977"/>
                  </a:lnTo>
                  <a:lnTo>
                    <a:pt x="1223692" y="1488289"/>
                  </a:lnTo>
                  <a:lnTo>
                    <a:pt x="1209460" y="1440484"/>
                  </a:lnTo>
                  <a:lnTo>
                    <a:pt x="1196969" y="1391623"/>
                  </a:lnTo>
                  <a:lnTo>
                    <a:pt x="1186268" y="1341768"/>
                  </a:lnTo>
                  <a:lnTo>
                    <a:pt x="1177404" y="1290982"/>
                  </a:lnTo>
                  <a:lnTo>
                    <a:pt x="1170425" y="1239325"/>
                  </a:lnTo>
                  <a:lnTo>
                    <a:pt x="1165381" y="1186860"/>
                  </a:lnTo>
                  <a:lnTo>
                    <a:pt x="1162319" y="1133649"/>
                  </a:lnTo>
                  <a:lnTo>
                    <a:pt x="1161288" y="107975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51432" y="4166616"/>
              <a:ext cx="3110865" cy="18415"/>
            </a:xfrm>
            <a:custGeom>
              <a:avLst/>
              <a:gdLst/>
              <a:ahLst/>
              <a:cxnLst/>
              <a:rect l="l" t="t" r="r" b="b"/>
              <a:pathLst>
                <a:path w="3110865" h="18414">
                  <a:moveTo>
                    <a:pt x="0" y="0"/>
                  </a:moveTo>
                  <a:lnTo>
                    <a:pt x="3110738" y="18033"/>
                  </a:lnTo>
                </a:path>
              </a:pathLst>
            </a:custGeom>
            <a:ln w="9144">
              <a:solidFill>
                <a:srgbClr val="43434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619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606</Words>
  <Application>Microsoft Office PowerPoint</Application>
  <PresentationFormat>Presentación en pantalla (4:3)</PresentationFormat>
  <Paragraphs>94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Microsoft Sans Serif</vt:lpstr>
      <vt:lpstr>Roboto Bk</vt:lpstr>
      <vt:lpstr>Office Theme</vt:lpstr>
      <vt:lpstr>Clustering jerárquico</vt:lpstr>
      <vt:lpstr>Clustering jerárquico</vt:lpstr>
      <vt:lpstr>Clustering jerárquico</vt:lpstr>
      <vt:lpstr>Clustering jerárquico</vt:lpstr>
      <vt:lpstr>Clustering jerárquico</vt:lpstr>
      <vt:lpstr>Clustering jerárquico</vt:lpstr>
      <vt:lpstr>Clustering jerárquico</vt:lpstr>
      <vt:lpstr>Clustering jerárquico</vt:lpstr>
      <vt:lpstr>Clustering jerárquico</vt:lpstr>
      <vt:lpstr>Clustering jerárquico</vt:lpstr>
      <vt:lpstr>Clustering jerárquico</vt:lpstr>
      <vt:lpstr>Clustering jerárquico</vt:lpstr>
      <vt:lpstr>Clustering jerárquico</vt:lpstr>
      <vt:lpstr>Clustering jerárquico</vt:lpstr>
      <vt:lpstr>Clustering jerárquico</vt:lpstr>
      <vt:lpstr>Clustering jerárquico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Minería de Datos</dc:title>
  <dc:creator>ramiro</dc:creator>
  <cp:lastModifiedBy>JAUREGUY MARTIN</cp:lastModifiedBy>
  <cp:revision>1</cp:revision>
  <dcterms:created xsi:type="dcterms:W3CDTF">2024-05-28T21:16:49Z</dcterms:created>
  <dcterms:modified xsi:type="dcterms:W3CDTF">2024-05-28T21:23:20Z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2024-05-28T00:00:00Z</vt:filetime>
  </property>
  <property fmtid="{D5CDD505-2E9C-101B-9397-08002B2CF9AE}" pid="5" name="Producer">
    <vt:lpwstr>Microsoft® PowerPoint® 2016</vt:lpwstr>
  </property>
</Properties>
</file>