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5" r:id="rId14"/>
    <p:sldId id="277" r:id="rId15"/>
    <p:sldId id="279" r:id="rId16"/>
    <p:sldId id="280" r:id="rId17"/>
    <p:sldId id="281" r:id="rId18"/>
    <p:sldId id="282" r:id="rId19"/>
    <p:sldId id="283" r:id="rId20"/>
    <p:sldId id="285" r:id="rId21"/>
    <p:sldId id="287" r:id="rId22"/>
    <p:sldId id="289" r:id="rId23"/>
    <p:sldId id="290" r:id="rId24"/>
    <p:sldId id="292" r:id="rId25"/>
    <p:sldId id="295" r:id="rId26"/>
    <p:sldId id="296" r:id="rId27"/>
    <p:sldId id="297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10" r:id="rId39"/>
    <p:sldId id="311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</p:sldIdLst>
  <p:sldSz cx="4610100" cy="3460750"/>
  <p:notesSz cx="4610100" cy="3460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38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70" y="76375"/>
            <a:ext cx="43645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2276930"/>
            <a:ext cx="3915511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239903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283" y="1095017"/>
            <a:ext cx="3676650" cy="1421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1129" y="3231308"/>
            <a:ext cx="184150" cy="12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9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75.png"/><Relationship Id="rId7" Type="http://schemas.openxmlformats.org/officeDocument/2006/relationships/image" Target="../media/image9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75.png"/><Relationship Id="rId7" Type="http://schemas.openxmlformats.org/officeDocument/2006/relationships/image" Target="../media/image9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9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365" y="1432629"/>
            <a:ext cx="2935085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75" dirty="0" err="1" smtClean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2050" b="0" spc="-120" dirty="0" err="1" smtClean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2050" b="0" spc="-90" dirty="0" err="1" smtClean="0">
                <a:solidFill>
                  <a:srgbClr val="22373A"/>
                </a:solidFill>
                <a:latin typeface="Tahoma"/>
                <a:cs typeface="Tahoma"/>
              </a:rPr>
              <a:t>rrelaci</a:t>
            </a:r>
            <a:r>
              <a:rPr sz="2050" b="0" spc="-1125" dirty="0" err="1" smtClean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2050" b="0" spc="-145" dirty="0" err="1" smtClean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2050" b="0" spc="10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lang="es-ES" sz="2050" b="0" dirty="0">
                <a:solidFill>
                  <a:srgbClr val="22373A"/>
                </a:solidFill>
                <a:latin typeface="Lucida Sans Unicode"/>
                <a:cs typeface="Lucida Sans Unicode"/>
              </a:rPr>
              <a:t>/</a:t>
            </a:r>
            <a:r>
              <a:rPr sz="2050" b="0" spc="-10" dirty="0" smtClean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2050" b="0" spc="5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2050" b="0" spc="-125" dirty="0">
                <a:solidFill>
                  <a:srgbClr val="22373A"/>
                </a:solidFill>
                <a:latin typeface="Tahoma"/>
                <a:cs typeface="Tahoma"/>
              </a:rPr>
              <a:t>Regresi</a:t>
            </a:r>
            <a:r>
              <a:rPr sz="2050" b="0" spc="-1125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2050" b="0" spc="-14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endParaRPr sz="2050" dirty="0">
              <a:latin typeface="Tahoma"/>
              <a:cs typeface="Tahom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56571"/>
            <a:ext cx="2810565" cy="68233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20466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Estimando</a:t>
            </a:r>
            <a:r>
              <a:rPr spc="90" dirty="0"/>
              <a:t> </a:t>
            </a:r>
            <a:r>
              <a:rPr b="0" i="1" spc="-204" dirty="0">
                <a:latin typeface="Calibri"/>
                <a:cs typeface="Calibri"/>
              </a:rPr>
              <a:t>β</a:t>
            </a:r>
            <a:r>
              <a:rPr sz="1800" b="0" spc="-307" baseline="13888" dirty="0">
                <a:latin typeface="Tahoma"/>
                <a:cs typeface="Tahoma"/>
              </a:rPr>
              <a:t>ˆ</a:t>
            </a:r>
            <a:r>
              <a:rPr sz="1200" b="0" spc="-307" baseline="-13888" dirty="0">
                <a:latin typeface="Calibri"/>
                <a:cs typeface="Calibri"/>
              </a:rPr>
              <a:t>0</a:t>
            </a:r>
            <a:r>
              <a:rPr sz="1200" b="0" spc="442" baseline="-13888" dirty="0">
                <a:latin typeface="Calibri"/>
                <a:cs typeface="Calibri"/>
              </a:rPr>
              <a:t> </a:t>
            </a:r>
            <a:r>
              <a:rPr sz="1200" spc="-70" dirty="0"/>
              <a:t>y</a:t>
            </a:r>
            <a:r>
              <a:rPr sz="1200" spc="90" dirty="0"/>
              <a:t> </a:t>
            </a:r>
            <a:r>
              <a:rPr sz="1200" b="0" i="1" spc="-204" dirty="0">
                <a:latin typeface="Calibri"/>
                <a:cs typeface="Calibri"/>
              </a:rPr>
              <a:t>β</a:t>
            </a:r>
            <a:r>
              <a:rPr sz="1800" b="0" spc="-307" baseline="13888" dirty="0">
                <a:latin typeface="Tahoma"/>
                <a:cs typeface="Tahoma"/>
              </a:rPr>
              <a:t>ˆ</a:t>
            </a:r>
            <a:r>
              <a:rPr sz="1200" b="0" spc="-307" baseline="-13888" dirty="0">
                <a:latin typeface="Calibri"/>
                <a:cs typeface="Calibri"/>
              </a:rPr>
              <a:t>1</a:t>
            </a:r>
            <a:r>
              <a:rPr sz="1200" b="0" spc="442" baseline="-13888" dirty="0">
                <a:latin typeface="Calibri"/>
                <a:cs typeface="Calibri"/>
              </a:rPr>
              <a:t> </a:t>
            </a:r>
            <a:r>
              <a:rPr sz="1200" spc="-55" dirty="0"/>
              <a:t>por</a:t>
            </a:r>
            <a:r>
              <a:rPr sz="1200" spc="95" dirty="0"/>
              <a:t> </a:t>
            </a:r>
            <a:r>
              <a:rPr sz="1200" spc="50" dirty="0"/>
              <a:t>MCO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18006"/>
            <a:ext cx="766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Minimizando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897" y="614094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0" dirty="0">
                <a:solidFill>
                  <a:srgbClr val="22373A"/>
                </a:solidFill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1137" y="691488"/>
            <a:ext cx="344805" cy="25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95"/>
              </a:spcBef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94"/>
              </a:lnSpc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800" spc="135" dirty="0">
                <a:solidFill>
                  <a:srgbClr val="22373A"/>
                </a:solidFill>
                <a:latin typeface="Calibri"/>
                <a:cs typeface="Calibri"/>
              </a:rPr>
              <a:t>=1    </a:t>
            </a:r>
            <a:r>
              <a:rPr sz="800" spc="-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191" y="718006"/>
            <a:ext cx="1160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8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180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270" baseline="27777" dirty="0">
                <a:solidFill>
                  <a:srgbClr val="22373A"/>
                </a:solidFill>
                <a:latin typeface="Calibri"/>
                <a:cs typeface="Calibri"/>
              </a:rPr>
              <a:t>2                                                                                                                                                                                                </a:t>
            </a:r>
            <a:r>
              <a:rPr sz="1200" spc="-262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llegamos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30375" y="1062037"/>
            <a:ext cx="1347470" cy="662940"/>
            <a:chOff x="1630375" y="1062037"/>
            <a:chExt cx="1347470" cy="662940"/>
          </a:xfrm>
        </p:grpSpPr>
        <p:sp>
          <p:nvSpPr>
            <p:cNvPr id="8" name="object 8"/>
            <p:cNvSpPr/>
            <p:nvPr/>
          </p:nvSpPr>
          <p:spPr>
            <a:xfrm>
              <a:off x="1630375" y="1062037"/>
              <a:ext cx="1347470" cy="662940"/>
            </a:xfrm>
            <a:custGeom>
              <a:avLst/>
              <a:gdLst/>
              <a:ahLst/>
              <a:cxnLst/>
              <a:rect l="l" t="t" r="r" b="b"/>
              <a:pathLst>
                <a:path w="1347470" h="662939">
                  <a:moveTo>
                    <a:pt x="1298626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613918"/>
                  </a:lnTo>
                  <a:lnTo>
                    <a:pt x="3823" y="632856"/>
                  </a:lnTo>
                  <a:lnTo>
                    <a:pt x="14249" y="648321"/>
                  </a:lnTo>
                  <a:lnTo>
                    <a:pt x="29714" y="658748"/>
                  </a:lnTo>
                  <a:lnTo>
                    <a:pt x="48652" y="662571"/>
                  </a:lnTo>
                  <a:lnTo>
                    <a:pt x="1298626" y="662571"/>
                  </a:lnTo>
                  <a:lnTo>
                    <a:pt x="1317564" y="658748"/>
                  </a:lnTo>
                  <a:lnTo>
                    <a:pt x="1333029" y="648321"/>
                  </a:lnTo>
                  <a:lnTo>
                    <a:pt x="1343456" y="632856"/>
                  </a:lnTo>
                  <a:lnTo>
                    <a:pt x="1347279" y="613918"/>
                  </a:lnTo>
                  <a:lnTo>
                    <a:pt x="1347279" y="48653"/>
                  </a:lnTo>
                  <a:lnTo>
                    <a:pt x="1343456" y="29714"/>
                  </a:lnTo>
                  <a:lnTo>
                    <a:pt x="1333029" y="14250"/>
                  </a:lnTo>
                  <a:lnTo>
                    <a:pt x="1317564" y="3823"/>
                  </a:lnTo>
                  <a:lnTo>
                    <a:pt x="1298626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3028" y="1074690"/>
              <a:ext cx="1322070" cy="637540"/>
            </a:xfrm>
            <a:custGeom>
              <a:avLst/>
              <a:gdLst/>
              <a:ahLst/>
              <a:cxnLst/>
              <a:rect l="l" t="t" r="r" b="b"/>
              <a:pathLst>
                <a:path w="1322070" h="637539">
                  <a:moveTo>
                    <a:pt x="128597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601266"/>
                  </a:lnTo>
                  <a:lnTo>
                    <a:pt x="2829" y="615278"/>
                  </a:lnTo>
                  <a:lnTo>
                    <a:pt x="10544" y="626721"/>
                  </a:lnTo>
                  <a:lnTo>
                    <a:pt x="21987" y="634437"/>
                  </a:lnTo>
                  <a:lnTo>
                    <a:pt x="36000" y="637266"/>
                  </a:lnTo>
                  <a:lnTo>
                    <a:pt x="1285973" y="637266"/>
                  </a:lnTo>
                  <a:lnTo>
                    <a:pt x="1299986" y="634437"/>
                  </a:lnTo>
                  <a:lnTo>
                    <a:pt x="1311429" y="626721"/>
                  </a:lnTo>
                  <a:lnTo>
                    <a:pt x="1319144" y="615278"/>
                  </a:lnTo>
                  <a:lnTo>
                    <a:pt x="1321973" y="601266"/>
                  </a:lnTo>
                  <a:lnTo>
                    <a:pt x="1321973" y="36000"/>
                  </a:lnTo>
                  <a:lnTo>
                    <a:pt x="1319144" y="21987"/>
                  </a:lnTo>
                  <a:lnTo>
                    <a:pt x="1311429" y="10544"/>
                  </a:lnTo>
                  <a:lnTo>
                    <a:pt x="1299986" y="2829"/>
                  </a:lnTo>
                  <a:lnTo>
                    <a:pt x="1285973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0070" y="1242681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8680" y="13373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0321" y="1279244"/>
            <a:ext cx="310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 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1257" y="1145754"/>
            <a:ext cx="336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40" dirty="0">
                <a:solidFill>
                  <a:srgbClr val="22373A"/>
                </a:solidFill>
                <a:latin typeface="Lucida Sans Unicode"/>
                <a:cs typeface="Lucida Sans Unicode"/>
              </a:rPr>
              <a:t>^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8700" y="1185518"/>
            <a:ext cx="633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75" dirty="0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sz="1100" i="1" spc="-40" dirty="0">
                <a:solidFill>
                  <a:srgbClr val="22373A"/>
                </a:solidFill>
                <a:latin typeface="Calibri"/>
                <a:cs typeface="Calibri"/>
              </a:rPr>
              <a:t>o</a:t>
            </a:r>
            <a:r>
              <a:rPr sz="1100" i="1" spc="7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35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1400" y="1395857"/>
            <a:ext cx="608965" cy="0"/>
          </a:xfrm>
          <a:custGeom>
            <a:avLst/>
            <a:gdLst/>
            <a:ahLst/>
            <a:cxnLst/>
            <a:rect l="l" t="t" r="r" b="b"/>
            <a:pathLst>
              <a:path w="608964">
                <a:moveTo>
                  <a:pt x="0" y="0"/>
                </a:moveTo>
                <a:lnTo>
                  <a:pt x="608406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85187" y="1418080"/>
            <a:ext cx="560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5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650" spc="22" baseline="15151" dirty="0">
                <a:solidFill>
                  <a:srgbClr val="22373A"/>
                </a:solidFill>
                <a:latin typeface="Lucida Sans Unicode"/>
                <a:cs typeface="Lucida Sans Unicode"/>
              </a:rPr>
              <a:t>^</a:t>
            </a:r>
            <a:r>
              <a:rPr sz="1100" i="1" spc="15" dirty="0">
                <a:solidFill>
                  <a:srgbClr val="22373A"/>
                </a:solidFill>
                <a:latin typeface="Calibri"/>
                <a:cs typeface="Calibri"/>
              </a:rPr>
              <a:t>ar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96580" y="1876431"/>
            <a:ext cx="1215390" cy="401320"/>
            <a:chOff x="1696580" y="1876431"/>
            <a:chExt cx="1215390" cy="401320"/>
          </a:xfrm>
        </p:grpSpPr>
        <p:sp>
          <p:nvSpPr>
            <p:cNvPr id="18" name="object 18"/>
            <p:cNvSpPr/>
            <p:nvPr/>
          </p:nvSpPr>
          <p:spPr>
            <a:xfrm>
              <a:off x="1696580" y="1876431"/>
              <a:ext cx="1215390" cy="401320"/>
            </a:xfrm>
            <a:custGeom>
              <a:avLst/>
              <a:gdLst/>
              <a:ahLst/>
              <a:cxnLst/>
              <a:rect l="l" t="t" r="r" b="b"/>
              <a:pathLst>
                <a:path w="1215389" h="401319">
                  <a:moveTo>
                    <a:pt x="1166206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52368"/>
                  </a:lnTo>
                  <a:lnTo>
                    <a:pt x="3823" y="371306"/>
                  </a:lnTo>
                  <a:lnTo>
                    <a:pt x="14249" y="386771"/>
                  </a:lnTo>
                  <a:lnTo>
                    <a:pt x="29714" y="397198"/>
                  </a:lnTo>
                  <a:lnTo>
                    <a:pt x="48652" y="401021"/>
                  </a:lnTo>
                  <a:lnTo>
                    <a:pt x="1166206" y="401021"/>
                  </a:lnTo>
                  <a:lnTo>
                    <a:pt x="1185144" y="397198"/>
                  </a:lnTo>
                  <a:lnTo>
                    <a:pt x="1200609" y="386771"/>
                  </a:lnTo>
                  <a:lnTo>
                    <a:pt x="1211035" y="371306"/>
                  </a:lnTo>
                  <a:lnTo>
                    <a:pt x="1214859" y="352368"/>
                  </a:lnTo>
                  <a:lnTo>
                    <a:pt x="1214859" y="48653"/>
                  </a:lnTo>
                  <a:lnTo>
                    <a:pt x="1211035" y="29714"/>
                  </a:lnTo>
                  <a:lnTo>
                    <a:pt x="1200609" y="14250"/>
                  </a:lnTo>
                  <a:lnTo>
                    <a:pt x="1185144" y="3823"/>
                  </a:lnTo>
                  <a:lnTo>
                    <a:pt x="1166206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9233" y="1889084"/>
              <a:ext cx="1189990" cy="375920"/>
            </a:xfrm>
            <a:custGeom>
              <a:avLst/>
              <a:gdLst/>
              <a:ahLst/>
              <a:cxnLst/>
              <a:rect l="l" t="t" r="r" b="b"/>
              <a:pathLst>
                <a:path w="1189989" h="375919">
                  <a:moveTo>
                    <a:pt x="1153553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39715"/>
                  </a:lnTo>
                  <a:lnTo>
                    <a:pt x="2829" y="353728"/>
                  </a:lnTo>
                  <a:lnTo>
                    <a:pt x="10544" y="365171"/>
                  </a:lnTo>
                  <a:lnTo>
                    <a:pt x="21987" y="372887"/>
                  </a:lnTo>
                  <a:lnTo>
                    <a:pt x="36000" y="375716"/>
                  </a:lnTo>
                  <a:lnTo>
                    <a:pt x="1153553" y="375716"/>
                  </a:lnTo>
                  <a:lnTo>
                    <a:pt x="1167566" y="372887"/>
                  </a:lnTo>
                  <a:lnTo>
                    <a:pt x="1179009" y="365171"/>
                  </a:lnTo>
                  <a:lnTo>
                    <a:pt x="1186724" y="353728"/>
                  </a:lnTo>
                  <a:lnTo>
                    <a:pt x="1189553" y="339715"/>
                  </a:lnTo>
                  <a:lnTo>
                    <a:pt x="1189553" y="36000"/>
                  </a:lnTo>
                  <a:lnTo>
                    <a:pt x="1186724" y="21987"/>
                  </a:lnTo>
                  <a:lnTo>
                    <a:pt x="1179009" y="10544"/>
                  </a:lnTo>
                  <a:lnTo>
                    <a:pt x="1167566" y="2829"/>
                  </a:lnTo>
                  <a:lnTo>
                    <a:pt x="1153553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12416" y="2050821"/>
              <a:ext cx="73025" cy="0"/>
            </a:xfrm>
            <a:custGeom>
              <a:avLst/>
              <a:gdLst/>
              <a:ahLst/>
              <a:cxnLst/>
              <a:rect l="l" t="t" r="r" b="b"/>
              <a:pathLst>
                <a:path w="73025">
                  <a:moveTo>
                    <a:pt x="0" y="0"/>
                  </a:moveTo>
                  <a:lnTo>
                    <a:pt x="72898" y="0"/>
                  </a:lnTo>
                </a:path>
              </a:pathLst>
            </a:custGeom>
            <a:ln w="5537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3111" y="2015794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>
                  <a:moveTo>
                    <a:pt x="0" y="0"/>
                  </a:moveTo>
                  <a:lnTo>
                    <a:pt x="125653" y="0"/>
                  </a:lnTo>
                </a:path>
              </a:pathLst>
            </a:custGeom>
            <a:ln w="5537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51126" y="1978620"/>
            <a:ext cx="895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i="1" spc="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294" y="2317317"/>
            <a:ext cx="8470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En</a:t>
            </a:r>
            <a:r>
              <a:rPr sz="1100" b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Arial"/>
                <a:cs typeface="Arial"/>
              </a:rPr>
              <a:t>R: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lm(y</a:t>
            </a:r>
            <a:r>
              <a:rPr sz="1100" spc="-30" dirty="0">
                <a:solidFill>
                  <a:srgbClr val="0000FF"/>
                </a:solidFill>
                <a:latin typeface="Lucida Sans Unicode"/>
                <a:cs typeface="Lucida Sans Unicode"/>
              </a:rPr>
              <a:t>∼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X)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4" y="571807"/>
            <a:ext cx="3176956" cy="260436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" y="-1337"/>
            <a:ext cx="2471191" cy="34933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82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Aplicaci´on.</a:t>
            </a:r>
            <a:r>
              <a:rPr spc="100" dirty="0"/>
              <a:t> </a:t>
            </a:r>
            <a:r>
              <a:rPr spc="-40" dirty="0"/>
              <a:t>CEO’s</a:t>
            </a:r>
            <a:r>
              <a:rPr spc="105" dirty="0"/>
              <a:t> </a:t>
            </a:r>
            <a:r>
              <a:rPr spc="-55" dirty="0"/>
              <a:t>compensation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26019"/>
            <a:ext cx="2526030" cy="421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100" b="1" spc="40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b="1" spc="60" dirty="0">
                <a:solidFill>
                  <a:srgbClr val="22373A"/>
                </a:solidFill>
                <a:latin typeface="Arial"/>
                <a:cs typeface="Arial"/>
              </a:rPr>
              <a:t>o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delo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1: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1100" b="1" spc="40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b="1" spc="60" dirty="0">
                <a:solidFill>
                  <a:srgbClr val="22373A"/>
                </a:solidFill>
                <a:latin typeface="Arial"/>
                <a:cs typeface="Arial"/>
              </a:rPr>
              <a:t>o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delo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2: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89" y="966217"/>
            <a:ext cx="2332905" cy="20743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3137825"/>
            <a:ext cx="34690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¿Por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qu´e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creen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cambi´o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coeficiente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experiencia?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0" y="24242"/>
            <a:ext cx="2724434" cy="3119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30" y="433394"/>
            <a:ext cx="3626320" cy="29600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932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Sesgo</a:t>
            </a:r>
            <a:r>
              <a:rPr spc="90" dirty="0"/>
              <a:t> </a:t>
            </a:r>
            <a:r>
              <a:rPr spc="-55" dirty="0"/>
              <a:t>por</a:t>
            </a:r>
            <a:r>
              <a:rPr spc="85" dirty="0"/>
              <a:t> </a:t>
            </a:r>
            <a:r>
              <a:rPr spc="-65" dirty="0"/>
              <a:t>variables</a:t>
            </a:r>
            <a:r>
              <a:rPr spc="85" dirty="0"/>
              <a:t> </a:t>
            </a:r>
            <a:r>
              <a:rPr spc="-45" dirty="0"/>
              <a:t>omitidas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883" y="1041359"/>
            <a:ext cx="3693160" cy="148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" marR="306705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regresi´on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simple,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hay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muchas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variables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pueden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afectar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“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”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est´an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siendo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considradas.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afectan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i="1" spc="1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est´an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correlacionadas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235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tendremos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5" dirty="0">
                <a:solidFill>
                  <a:srgbClr val="EB801A"/>
                </a:solidFill>
                <a:latin typeface="Arial"/>
                <a:cs typeface="Arial"/>
              </a:rPr>
              <a:t>sesgo</a:t>
            </a:r>
            <a:r>
              <a:rPr sz="1100" b="1" spc="-10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EB801A"/>
                </a:solidFill>
                <a:latin typeface="Arial"/>
                <a:cs typeface="Arial"/>
              </a:rPr>
              <a:t>por</a:t>
            </a:r>
            <a:r>
              <a:rPr sz="1100" b="1" spc="9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variables</a:t>
            </a:r>
            <a:r>
              <a:rPr sz="1100" b="1" spc="9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EB801A"/>
                </a:solidFill>
                <a:latin typeface="Arial"/>
                <a:cs typeface="Arial"/>
              </a:rPr>
              <a:t>omitidas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Problema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8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77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27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spc="34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5" dirty="0">
                <a:solidFill>
                  <a:srgbClr val="22373A"/>
                </a:solidFill>
                <a:latin typeface="Tahoma"/>
                <a:cs typeface="Tahoma"/>
              </a:rPr>
              <a:t>s´olo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caputar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efecto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100" i="1" spc="20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 marL="175895">
              <a:lnSpc>
                <a:spcPct val="100000"/>
              </a:lnSpc>
              <a:spcBef>
                <a:spcPts val="235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tamb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</a:t>
            </a:r>
            <a:r>
              <a:rPr sz="1100" spc="-57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efecto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estas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otras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riables.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68375"/>
            <a:ext cx="4164041" cy="181912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3321"/>
            <a:ext cx="2674387" cy="32545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845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F´ormula</a:t>
            </a:r>
            <a:r>
              <a:rPr spc="100" dirty="0"/>
              <a:t> </a:t>
            </a:r>
            <a:r>
              <a:rPr spc="-50" dirty="0"/>
              <a:t>del</a:t>
            </a:r>
            <a:r>
              <a:rPr spc="95" dirty="0"/>
              <a:t> </a:t>
            </a:r>
            <a:r>
              <a:rPr spc="-110" dirty="0"/>
              <a:t>sesgo</a:t>
            </a:r>
            <a:r>
              <a:rPr spc="100" dirty="0"/>
              <a:t> </a:t>
            </a:r>
            <a:r>
              <a:rPr spc="-55" dirty="0"/>
              <a:t>por</a:t>
            </a:r>
            <a:r>
              <a:rPr spc="100" dirty="0"/>
              <a:t> </a:t>
            </a:r>
            <a:r>
              <a:rPr spc="-65" dirty="0"/>
              <a:t>variables</a:t>
            </a:r>
            <a:r>
              <a:rPr spc="100" dirty="0"/>
              <a:t> </a:t>
            </a:r>
            <a:r>
              <a:rPr spc="-45" dirty="0"/>
              <a:t>omitidas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57643"/>
            <a:ext cx="3453129" cy="983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verdadero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ero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nosotros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estimamos: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 dirty="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demostrar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que: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8411" y="1680235"/>
            <a:ext cx="1571625" cy="589280"/>
          </a:xfrm>
          <a:custGeom>
            <a:avLst/>
            <a:gdLst/>
            <a:ahLst/>
            <a:cxnLst/>
            <a:rect l="l" t="t" r="r" b="b"/>
            <a:pathLst>
              <a:path w="1571625" h="589280">
                <a:moveTo>
                  <a:pt x="1571180" y="0"/>
                </a:moveTo>
                <a:lnTo>
                  <a:pt x="0" y="0"/>
                </a:lnTo>
                <a:lnTo>
                  <a:pt x="0" y="588759"/>
                </a:lnTo>
                <a:lnTo>
                  <a:pt x="1571180" y="588759"/>
                </a:lnTo>
                <a:lnTo>
                  <a:pt x="157118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24723" y="180374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116" y="1745639"/>
            <a:ext cx="1294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i="1" spc="325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82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650" spc="67" baseline="15151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100" i="1" spc="-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i="1" u="sng" spc="52" baseline="3787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σ</a:t>
            </a:r>
            <a:r>
              <a:rPr sz="1200" i="1" u="sng" spc="150" baseline="3819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xz</a:t>
            </a:r>
            <a:endParaRPr sz="1200" baseline="38194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6386" y="1766416"/>
            <a:ext cx="6248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45440" algn="l"/>
              </a:tabLst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1	2</a:t>
            </a:r>
            <a:r>
              <a:rPr sz="800" spc="1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i="1" spc="67" baseline="-30303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200" spc="67" baseline="-17361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1200" baseline="-17361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6268" y="2067928"/>
            <a:ext cx="244475" cy="17145"/>
          </a:xfrm>
          <a:custGeom>
            <a:avLst/>
            <a:gdLst/>
            <a:ahLst/>
            <a:cxnLst/>
            <a:rect l="l" t="t" r="r" b="b"/>
            <a:pathLst>
              <a:path w="244475" h="17144">
                <a:moveTo>
                  <a:pt x="59893" y="0"/>
                </a:moveTo>
                <a:lnTo>
                  <a:pt x="0" y="0"/>
                </a:lnTo>
                <a:lnTo>
                  <a:pt x="0" y="16624"/>
                </a:lnTo>
                <a:lnTo>
                  <a:pt x="59893" y="16624"/>
                </a:lnTo>
                <a:lnTo>
                  <a:pt x="59893" y="0"/>
                </a:lnTo>
                <a:close/>
              </a:path>
              <a:path w="244475" h="17144">
                <a:moveTo>
                  <a:pt x="244475" y="0"/>
                </a:moveTo>
                <a:lnTo>
                  <a:pt x="184581" y="0"/>
                </a:lnTo>
                <a:lnTo>
                  <a:pt x="184581" y="16624"/>
                </a:lnTo>
                <a:lnTo>
                  <a:pt x="244475" y="16624"/>
                </a:lnTo>
                <a:lnTo>
                  <a:pt x="244475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9194" y="1903093"/>
            <a:ext cx="3441065" cy="10153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877569" algn="r">
              <a:lnSpc>
                <a:spcPct val="100000"/>
              </a:lnSpc>
              <a:spcBef>
                <a:spcPts val="170"/>
              </a:spcBef>
            </a:pPr>
            <a:r>
              <a:rPr sz="800" i="1" spc="1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endParaRPr sz="800">
              <a:latin typeface="Calibri"/>
              <a:cs typeface="Calibri"/>
            </a:endParaRPr>
          </a:p>
          <a:p>
            <a:pPr marL="2234565">
              <a:lnSpc>
                <a:spcPct val="100000"/>
              </a:lnSpc>
              <a:spcBef>
                <a:spcPts val="85"/>
              </a:spcBef>
            </a:pPr>
            <a:r>
              <a:rPr sz="1650" spc="-209" baseline="45454" dirty="0">
                <a:solidFill>
                  <a:srgbClr val="22373A"/>
                </a:solidFill>
                <a:latin typeface="Trebuchet MS"/>
                <a:cs typeface="Trebuchet MS"/>
              </a:rPr>
              <a:t>`</a:t>
            </a:r>
            <a:r>
              <a:rPr sz="800" i="1" spc="-140" dirty="0">
                <a:solidFill>
                  <a:srgbClr val="22373A"/>
                </a:solidFill>
                <a:latin typeface="Calibri"/>
                <a:cs typeface="Calibri"/>
              </a:rPr>
              <a:t>se</a:t>
            </a:r>
            <a:r>
              <a:rPr sz="1650" spc="-209" baseline="45454" dirty="0">
                <a:solidFill>
                  <a:srgbClr val="22373A"/>
                </a:solidFill>
                <a:latin typeface="Trebuchet MS"/>
                <a:cs typeface="Trebuchet MS"/>
              </a:rPr>
              <a:t>˛</a:t>
            </a:r>
            <a:r>
              <a:rPr sz="800" i="1" spc="-140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sz="1650" spc="-209" baseline="45454" dirty="0">
                <a:solidFill>
                  <a:srgbClr val="22373A"/>
                </a:solidFill>
                <a:latin typeface="Trebuchet MS"/>
                <a:cs typeface="Trebuchet MS"/>
              </a:rPr>
              <a:t>¸</a:t>
            </a:r>
            <a:r>
              <a:rPr sz="800" i="1" spc="-140" dirty="0">
                <a:solidFill>
                  <a:srgbClr val="22373A"/>
                </a:solidFill>
                <a:latin typeface="Calibri"/>
                <a:cs typeface="Calibri"/>
              </a:rPr>
              <a:t>go</a:t>
            </a:r>
            <a:r>
              <a:rPr sz="1650" spc="-209" baseline="45454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endParaRPr sz="1650" baseline="45454">
              <a:latin typeface="Trebuchet MS"/>
              <a:cs typeface="Trebuchet MS"/>
            </a:endParaRPr>
          </a:p>
          <a:p>
            <a:pPr marL="189230">
              <a:lnSpc>
                <a:spcPct val="100000"/>
              </a:lnSpc>
              <a:spcBef>
                <a:spcPts val="187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decir,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8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77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27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spc="34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ya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75" dirty="0">
                <a:solidFill>
                  <a:srgbClr val="22373A"/>
                </a:solidFill>
                <a:latin typeface="Tahoma"/>
                <a:cs typeface="Tahoma"/>
              </a:rPr>
              <a:t>ser´a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estimador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insesgado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3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1200" baseline="-10416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44"/>
              </a:spcBef>
            </a:pP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¿C</a:t>
            </a:r>
            <a:r>
              <a:rPr sz="1100" spc="-605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omo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solucionamos?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6428"/>
            <a:ext cx="3020480" cy="22710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" y="398077"/>
            <a:ext cx="4019305" cy="2856298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28" y="2893108"/>
            <a:ext cx="3963298" cy="4807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575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Modelo</a:t>
            </a:r>
            <a:r>
              <a:rPr spc="85" dirty="0"/>
              <a:t> </a:t>
            </a:r>
            <a:r>
              <a:rPr spc="-45" dirty="0"/>
              <a:t>lineal</a:t>
            </a:r>
            <a:r>
              <a:rPr spc="85" dirty="0"/>
              <a:t> </a:t>
            </a:r>
            <a:r>
              <a:rPr spc="-70" dirty="0"/>
              <a:t>mu´ltiple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2274" y="756429"/>
            <a:ext cx="2963545" cy="364490"/>
            <a:chOff x="822274" y="756429"/>
            <a:chExt cx="2963545" cy="364490"/>
          </a:xfrm>
        </p:grpSpPr>
        <p:sp>
          <p:nvSpPr>
            <p:cNvPr id="4" name="object 4"/>
            <p:cNvSpPr/>
            <p:nvPr/>
          </p:nvSpPr>
          <p:spPr>
            <a:xfrm>
              <a:off x="822274" y="756429"/>
              <a:ext cx="2963545" cy="364490"/>
            </a:xfrm>
            <a:custGeom>
              <a:avLst/>
              <a:gdLst/>
              <a:ahLst/>
              <a:cxnLst/>
              <a:rect l="l" t="t" r="r" b="b"/>
              <a:pathLst>
                <a:path w="2963545" h="364490">
                  <a:moveTo>
                    <a:pt x="2914849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15807"/>
                  </a:lnTo>
                  <a:lnTo>
                    <a:pt x="3823" y="334745"/>
                  </a:lnTo>
                  <a:lnTo>
                    <a:pt x="14249" y="350210"/>
                  </a:lnTo>
                  <a:lnTo>
                    <a:pt x="29714" y="360636"/>
                  </a:lnTo>
                  <a:lnTo>
                    <a:pt x="48652" y="364460"/>
                  </a:lnTo>
                  <a:lnTo>
                    <a:pt x="2914849" y="364460"/>
                  </a:lnTo>
                  <a:lnTo>
                    <a:pt x="2933787" y="360636"/>
                  </a:lnTo>
                  <a:lnTo>
                    <a:pt x="2949252" y="350210"/>
                  </a:lnTo>
                  <a:lnTo>
                    <a:pt x="2959678" y="334745"/>
                  </a:lnTo>
                  <a:lnTo>
                    <a:pt x="2963502" y="315807"/>
                  </a:lnTo>
                  <a:lnTo>
                    <a:pt x="2963502" y="48653"/>
                  </a:lnTo>
                  <a:lnTo>
                    <a:pt x="2959678" y="29714"/>
                  </a:lnTo>
                  <a:lnTo>
                    <a:pt x="2949252" y="14250"/>
                  </a:lnTo>
                  <a:lnTo>
                    <a:pt x="2933787" y="3823"/>
                  </a:lnTo>
                  <a:lnTo>
                    <a:pt x="2914849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4926" y="769081"/>
              <a:ext cx="2938780" cy="339725"/>
            </a:xfrm>
            <a:custGeom>
              <a:avLst/>
              <a:gdLst/>
              <a:ahLst/>
              <a:cxnLst/>
              <a:rect l="l" t="t" r="r" b="b"/>
              <a:pathLst>
                <a:path w="2938779" h="339725">
                  <a:moveTo>
                    <a:pt x="2902196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03154"/>
                  </a:lnTo>
                  <a:lnTo>
                    <a:pt x="2829" y="317167"/>
                  </a:lnTo>
                  <a:lnTo>
                    <a:pt x="10544" y="328610"/>
                  </a:lnTo>
                  <a:lnTo>
                    <a:pt x="21987" y="336325"/>
                  </a:lnTo>
                  <a:lnTo>
                    <a:pt x="36000" y="339154"/>
                  </a:lnTo>
                  <a:lnTo>
                    <a:pt x="2902196" y="339154"/>
                  </a:lnTo>
                  <a:lnTo>
                    <a:pt x="2916209" y="336325"/>
                  </a:lnTo>
                  <a:lnTo>
                    <a:pt x="2927652" y="328610"/>
                  </a:lnTo>
                  <a:lnTo>
                    <a:pt x="2935367" y="317167"/>
                  </a:lnTo>
                  <a:lnTo>
                    <a:pt x="2938196" y="303154"/>
                  </a:lnTo>
                  <a:lnTo>
                    <a:pt x="2938196" y="36000"/>
                  </a:lnTo>
                  <a:lnTo>
                    <a:pt x="2935367" y="21987"/>
                  </a:lnTo>
                  <a:lnTo>
                    <a:pt x="2927652" y="10544"/>
                  </a:lnTo>
                  <a:lnTo>
                    <a:pt x="2916209" y="2829"/>
                  </a:lnTo>
                  <a:lnTo>
                    <a:pt x="290219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6494" y="457643"/>
            <a:ext cx="3981450" cy="2651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Asume: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ahoma"/>
              <a:cs typeface="Tahoma"/>
            </a:endParaRPr>
          </a:p>
          <a:p>
            <a:pPr marL="26670" algn="ctr">
              <a:lnSpc>
                <a:spcPct val="100000"/>
              </a:lnSpc>
            </a:pP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0" dirty="0">
                <a:solidFill>
                  <a:srgbClr val="22373A"/>
                </a:solidFill>
                <a:latin typeface="Calibri"/>
                <a:cs typeface="Calibri"/>
              </a:rPr>
              <a:t>...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i="1" spc="217" baseline="-13888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142" baseline="-13888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200" i="1" spc="150" baseline="-13888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3888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3888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donde: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dependiente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explicada</a:t>
            </a:r>
            <a:endParaRPr sz="110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100" spc="80" dirty="0">
                <a:solidFill>
                  <a:srgbClr val="22373A"/>
                </a:solidFill>
                <a:latin typeface="Tahoma"/>
                <a:cs typeface="Tahoma"/>
              </a:rPr>
              <a:t>’s: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explicativas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regresores</a:t>
            </a:r>
            <a:endParaRPr sz="110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’s: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59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ametros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oblacionales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(descon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cidos)</a:t>
            </a:r>
            <a:endParaRPr sz="1100" dirty="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52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1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error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aleatorio</a:t>
            </a:r>
            <a:endParaRPr sz="1100" dirty="0">
              <a:latin typeface="Tahoma"/>
              <a:cs typeface="Tahoma"/>
            </a:endParaRPr>
          </a:p>
          <a:p>
            <a:pPr marL="63500" marR="43180">
              <a:lnSpc>
                <a:spcPct val="118000"/>
              </a:lnSpc>
              <a:spcBef>
                <a:spcPts val="83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Ahora,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37" baseline="-10416" dirty="0">
                <a:solidFill>
                  <a:srgbClr val="22373A"/>
                </a:solidFill>
                <a:latin typeface="Calibri"/>
                <a:cs typeface="Calibri"/>
              </a:rPr>
              <a:t>1 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efecto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variaci´on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unidad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7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262" baseline="-10416" dirty="0">
                <a:solidFill>
                  <a:srgbClr val="22373A"/>
                </a:solidFill>
                <a:latin typeface="Calibri"/>
                <a:cs typeface="Calibri"/>
              </a:rPr>
              <a:t>1 </a:t>
            </a:r>
            <a:r>
              <a:rPr sz="1200" spc="-24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manteniendo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constante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el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resto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de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22373A"/>
                </a:solidFill>
                <a:latin typeface="Arial"/>
                <a:cs typeface="Arial"/>
              </a:rPr>
              <a:t>los</a:t>
            </a:r>
            <a:r>
              <a:rPr sz="1100" b="1" spc="-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22373A"/>
                </a:solidFill>
                <a:latin typeface="Arial"/>
                <a:cs typeface="Arial"/>
              </a:rPr>
              <a:t>regresores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(ceteris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paribus).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6" y="38115"/>
            <a:ext cx="1959796" cy="2855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52" y="452524"/>
            <a:ext cx="4178733" cy="285852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70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Ejemplo</a:t>
            </a:r>
            <a:r>
              <a:rPr spc="85" dirty="0"/>
              <a:t> </a:t>
            </a:r>
            <a:r>
              <a:rPr spc="-50" dirty="0"/>
              <a:t>del</a:t>
            </a:r>
            <a:r>
              <a:rPr spc="85" dirty="0"/>
              <a:t> </a:t>
            </a:r>
            <a:r>
              <a:rPr spc="-65" dirty="0"/>
              <a:t>salario</a:t>
            </a:r>
            <a:r>
              <a:rPr spc="80" dirty="0"/>
              <a:t> </a:t>
            </a:r>
            <a:r>
              <a:rPr spc="-50" dirty="0"/>
              <a:t>del</a:t>
            </a:r>
            <a:r>
              <a:rPr spc="90" dirty="0"/>
              <a:t> </a:t>
            </a:r>
            <a:r>
              <a:rPr spc="-20" dirty="0"/>
              <a:t>CEO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57643"/>
            <a:ext cx="3964304" cy="939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Recordemos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52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salario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CEO,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medido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miles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d´olares</a:t>
            </a:r>
            <a:endParaRPr sz="1100" dirty="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  <a:spcBef>
                <a:spcPts val="45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150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experiencia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CEO,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medida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Tahoma"/>
                <a:cs typeface="Tahoma"/>
              </a:rPr>
              <a:t>an˜os</a:t>
            </a:r>
            <a:endParaRPr sz="1100" dirty="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  <a:spcBef>
                <a:spcPts val="45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10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spc="150" baseline="-10416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spc="10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ventas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compan˜´ıa,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medidas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millones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d´olares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1591736"/>
            <a:ext cx="3499239" cy="14835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1" y="478313"/>
            <a:ext cx="4347636" cy="109275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649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Cambios</a:t>
            </a:r>
            <a:r>
              <a:rPr spc="90" dirty="0"/>
              <a:t> </a:t>
            </a:r>
            <a:r>
              <a:rPr spc="-60" dirty="0"/>
              <a:t>de</a:t>
            </a:r>
            <a:r>
              <a:rPr spc="85" dirty="0"/>
              <a:t> </a:t>
            </a:r>
            <a:r>
              <a:rPr spc="-70" dirty="0"/>
              <a:t>escala</a:t>
            </a:r>
            <a:r>
              <a:rPr spc="95" dirty="0"/>
              <a:t> </a:t>
            </a:r>
            <a:r>
              <a:rPr spc="-60" dirty="0"/>
              <a:t>en</a:t>
            </a:r>
            <a:r>
              <a:rPr spc="95" dirty="0"/>
              <a:t> </a:t>
            </a:r>
            <a:r>
              <a:rPr b="0" i="1" spc="30" dirty="0">
                <a:latin typeface="Calibri"/>
                <a:cs typeface="Calibri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95398"/>
            <a:ext cx="3807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¿Qu´e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pasa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salario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CEO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pasa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estar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medida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miles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ol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ol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res?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71941"/>
            <a:ext cx="3888154" cy="13168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2" y="34510"/>
            <a:ext cx="1914739" cy="2913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0" y="795398"/>
            <a:ext cx="3858928" cy="4635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7011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Cambios</a:t>
            </a:r>
            <a:r>
              <a:rPr spc="90" dirty="0"/>
              <a:t> </a:t>
            </a:r>
            <a:r>
              <a:rPr spc="-60" dirty="0"/>
              <a:t>de</a:t>
            </a:r>
            <a:r>
              <a:rPr spc="85" dirty="0"/>
              <a:t> </a:t>
            </a:r>
            <a:r>
              <a:rPr spc="-70" dirty="0"/>
              <a:t>escala</a:t>
            </a:r>
            <a:r>
              <a:rPr spc="95" dirty="0"/>
              <a:t> </a:t>
            </a:r>
            <a:r>
              <a:rPr spc="-60" dirty="0"/>
              <a:t>en</a:t>
            </a:r>
            <a:r>
              <a:rPr spc="95" dirty="0"/>
              <a:t> </a:t>
            </a:r>
            <a:r>
              <a:rPr b="0" i="1" spc="345" dirty="0">
                <a:latin typeface="Calibri"/>
                <a:cs typeface="Calibri"/>
              </a:rPr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63051"/>
            <a:ext cx="38747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¿Qu´e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pasa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experiencia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CEO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pasa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estar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medida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Tahoma"/>
                <a:cs typeface="Tahoma"/>
              </a:rPr>
              <a:t>an˜os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d´ecadas?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39612"/>
            <a:ext cx="3693890" cy="13815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7" y="30379"/>
            <a:ext cx="2136539" cy="29963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737062"/>
            <a:ext cx="4171856" cy="5250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9914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Significatividad</a:t>
            </a:r>
            <a:r>
              <a:rPr spc="90" dirty="0"/>
              <a:t> </a:t>
            </a:r>
            <a:r>
              <a:rPr spc="-95" dirty="0"/>
              <a:t>econ´omica</a:t>
            </a:r>
            <a:r>
              <a:rPr spc="95" dirty="0"/>
              <a:t> </a:t>
            </a:r>
            <a:r>
              <a:rPr spc="-10" dirty="0"/>
              <a:t>(no</a:t>
            </a:r>
            <a:r>
              <a:rPr spc="95" dirty="0"/>
              <a:t> </a:t>
            </a:r>
            <a:r>
              <a:rPr spc="-65" dirty="0"/>
              <a:t>estad´ıstica)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526739"/>
            <a:ext cx="3499239" cy="14835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128378"/>
            <a:ext cx="3911600" cy="10153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¿Las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ventas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explican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salario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CEO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manera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econ´omicamente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significativa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?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</a:pP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decir,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¿es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grande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aumento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salrio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0.04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miles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d´olares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cuando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aumentan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ventas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mill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ol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res?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" y="28004"/>
            <a:ext cx="3372587" cy="30438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87" y="2169321"/>
            <a:ext cx="4305214" cy="10925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9914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Significatividad</a:t>
            </a:r>
            <a:r>
              <a:rPr sz="1200" b="1" spc="9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95" dirty="0">
                <a:solidFill>
                  <a:srgbClr val="F9F9F9"/>
                </a:solidFill>
                <a:latin typeface="Arial"/>
                <a:cs typeface="Arial"/>
              </a:rPr>
              <a:t>econ´omica</a:t>
            </a:r>
            <a:r>
              <a:rPr sz="1200" b="1" spc="9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Arial"/>
                <a:cs typeface="Arial"/>
              </a:rPr>
              <a:t>(no</a:t>
            </a:r>
            <a:r>
              <a:rPr sz="1200" b="1" spc="9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Arial"/>
                <a:cs typeface="Arial"/>
              </a:rPr>
              <a:t>estad´ıstica)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63407"/>
            <a:ext cx="368554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manera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m´as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comu´n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evaluar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significatividad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econ´omica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calcular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aumento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porcentual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respecto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promedio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dependiente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salario,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nuestro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caso).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91" y="1672500"/>
            <a:ext cx="3110498" cy="4755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276930"/>
            <a:ext cx="34302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aumentan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ventas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mill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ol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res,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sal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rio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se 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incrementa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0.004</a:t>
            </a:r>
            <a:r>
              <a:rPr sz="1100" spc="-1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%.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" y="739775"/>
            <a:ext cx="4278133" cy="22098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7" y="28004"/>
            <a:ext cx="3372587" cy="3043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76375"/>
            <a:ext cx="783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9F9F9"/>
                </a:solidFill>
                <a:latin typeface="Arial"/>
                <a:cs typeface="Arial"/>
              </a:rPr>
              <a:t>Fitting</a:t>
            </a:r>
            <a:r>
              <a:rPr sz="1200" b="1" spc="4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9F9F9"/>
                </a:solidFill>
                <a:latin typeface="Arial"/>
                <a:cs typeface="Arial"/>
              </a:rPr>
              <a:t>line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3203" y="472773"/>
            <a:ext cx="2723515" cy="2723515"/>
            <a:chOff x="943203" y="472773"/>
            <a:chExt cx="2723515" cy="2723515"/>
          </a:xfrm>
        </p:grpSpPr>
        <p:sp>
          <p:nvSpPr>
            <p:cNvPr id="5" name="object 5"/>
            <p:cNvSpPr/>
            <p:nvPr/>
          </p:nvSpPr>
          <p:spPr>
            <a:xfrm>
              <a:off x="943203" y="472773"/>
              <a:ext cx="2723515" cy="2723515"/>
            </a:xfrm>
            <a:custGeom>
              <a:avLst/>
              <a:gdLst/>
              <a:ahLst/>
              <a:cxnLst/>
              <a:rect l="l" t="t" r="r" b="b"/>
              <a:pathLst>
                <a:path w="2723515" h="2723515">
                  <a:moveTo>
                    <a:pt x="2723130" y="0"/>
                  </a:moveTo>
                  <a:lnTo>
                    <a:pt x="0" y="0"/>
                  </a:lnTo>
                  <a:lnTo>
                    <a:pt x="0" y="2723130"/>
                  </a:lnTo>
                  <a:lnTo>
                    <a:pt x="2723130" y="2723130"/>
                  </a:lnTo>
                  <a:lnTo>
                    <a:pt x="2723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4482" y="27525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24904" y="0"/>
                  </a:moveTo>
                  <a:lnTo>
                    <a:pt x="7183" y="0"/>
                  </a:lnTo>
                  <a:lnTo>
                    <a:pt x="0" y="7184"/>
                  </a:lnTo>
                  <a:lnTo>
                    <a:pt x="0" y="24905"/>
                  </a:lnTo>
                  <a:lnTo>
                    <a:pt x="7183" y="32089"/>
                  </a:lnTo>
                  <a:lnTo>
                    <a:pt x="24904" y="32089"/>
                  </a:lnTo>
                  <a:lnTo>
                    <a:pt x="32089" y="24905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54482" y="27525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3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5"/>
                  </a:lnTo>
                  <a:lnTo>
                    <a:pt x="7183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5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1234" y="243693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1234" y="243693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8046" y="149006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8046" y="149006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99640" y="201608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99640" y="201608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3873" y="170048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73873" y="170048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6452" y="85879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6452" y="85879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8653" y="266839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24905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5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8653" y="2668392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5" y="0"/>
                  </a:lnTo>
                  <a:lnTo>
                    <a:pt x="16045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5" y="32089"/>
                  </a:lnTo>
                  <a:lnTo>
                    <a:pt x="24905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02827" y="271046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3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3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02827" y="271046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3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3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7060" y="25421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77060" y="25421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3873" y="180566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73873" y="180566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8046" y="138482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8046" y="138482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2279" y="127964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2279" y="127964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2279" y="106921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2279" y="106921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0685" y="64837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70685" y="648373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48046" y="170048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48046" y="170048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66157" y="87983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66157" y="87983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04168" y="144793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04168" y="144793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87397" y="111129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87397" y="111129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87397" y="104818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87397" y="1048181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61630" y="83775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61630" y="83775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4224" y="730289"/>
              <a:ext cx="71368" cy="7861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991925" y="10060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91925" y="10060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70685" y="77459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70685" y="774590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79681" y="6273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24904" y="0"/>
                  </a:moveTo>
                  <a:lnTo>
                    <a:pt x="7184" y="0"/>
                  </a:lnTo>
                  <a:lnTo>
                    <a:pt x="0" y="718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  <a:lnTo>
                    <a:pt x="32089" y="7184"/>
                  </a:lnTo>
                  <a:lnTo>
                    <a:pt x="2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79681" y="627336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2089" y="16044"/>
                  </a:moveTo>
                  <a:lnTo>
                    <a:pt x="32089" y="7184"/>
                  </a:lnTo>
                  <a:lnTo>
                    <a:pt x="24904" y="0"/>
                  </a:lnTo>
                  <a:lnTo>
                    <a:pt x="16044" y="0"/>
                  </a:lnTo>
                  <a:lnTo>
                    <a:pt x="7184" y="0"/>
                  </a:lnTo>
                  <a:lnTo>
                    <a:pt x="0" y="7184"/>
                  </a:lnTo>
                  <a:lnTo>
                    <a:pt x="0" y="16044"/>
                  </a:lnTo>
                  <a:lnTo>
                    <a:pt x="0" y="24904"/>
                  </a:lnTo>
                  <a:lnTo>
                    <a:pt x="7184" y="32089"/>
                  </a:lnTo>
                  <a:lnTo>
                    <a:pt x="16044" y="32089"/>
                  </a:lnTo>
                  <a:lnTo>
                    <a:pt x="24904" y="32089"/>
                  </a:lnTo>
                  <a:lnTo>
                    <a:pt x="32089" y="24904"/>
                  </a:lnTo>
                  <a:lnTo>
                    <a:pt x="32089" y="16044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70526" y="2853618"/>
              <a:ext cx="2090420" cy="43180"/>
            </a:xfrm>
            <a:custGeom>
              <a:avLst/>
              <a:gdLst/>
              <a:ahLst/>
              <a:cxnLst/>
              <a:rect l="l" t="t" r="r" b="b"/>
              <a:pathLst>
                <a:path w="2090420" h="43180">
                  <a:moveTo>
                    <a:pt x="0" y="0"/>
                  </a:moveTo>
                  <a:lnTo>
                    <a:pt x="2090376" y="0"/>
                  </a:lnTo>
                </a:path>
                <a:path w="2090420" h="43180">
                  <a:moveTo>
                    <a:pt x="0" y="0"/>
                  </a:moveTo>
                  <a:lnTo>
                    <a:pt x="0" y="42785"/>
                  </a:lnTo>
                </a:path>
                <a:path w="2090420" h="43180">
                  <a:moveTo>
                    <a:pt x="348345" y="0"/>
                  </a:moveTo>
                  <a:lnTo>
                    <a:pt x="348345" y="42785"/>
                  </a:lnTo>
                </a:path>
                <a:path w="2090420" h="43180">
                  <a:moveTo>
                    <a:pt x="696751" y="0"/>
                  </a:moveTo>
                  <a:lnTo>
                    <a:pt x="696751" y="42785"/>
                  </a:lnTo>
                </a:path>
                <a:path w="2090420" h="43180">
                  <a:moveTo>
                    <a:pt x="1045158" y="0"/>
                  </a:moveTo>
                  <a:lnTo>
                    <a:pt x="1045158" y="42785"/>
                  </a:lnTo>
                </a:path>
                <a:path w="2090420" h="43180">
                  <a:moveTo>
                    <a:pt x="1393564" y="0"/>
                  </a:moveTo>
                  <a:lnTo>
                    <a:pt x="1393564" y="42785"/>
                  </a:lnTo>
                </a:path>
                <a:path w="2090420" h="43180">
                  <a:moveTo>
                    <a:pt x="1741970" y="0"/>
                  </a:moveTo>
                  <a:lnTo>
                    <a:pt x="1741970" y="42785"/>
                  </a:lnTo>
                </a:path>
                <a:path w="2090420" h="43180">
                  <a:moveTo>
                    <a:pt x="2090376" y="0"/>
                  </a:moveTo>
                  <a:lnTo>
                    <a:pt x="2090376" y="42785"/>
                  </a:lnTo>
                </a:path>
              </a:pathLst>
            </a:custGeom>
            <a:ln w="4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340791" y="2887982"/>
            <a:ext cx="723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89153" y="2887982"/>
            <a:ext cx="723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34421" y="2887982"/>
            <a:ext cx="723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 MT"/>
                <a:cs typeface="Arial MT"/>
              </a:rPr>
              <a:t>7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82845" y="2887982"/>
            <a:ext cx="723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 MT"/>
                <a:cs typeface="Arial MT"/>
              </a:rPr>
              <a:t>8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31268" y="2887982"/>
            <a:ext cx="7239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50" spc="-5" dirty="0">
                <a:latin typeface="Arial MT"/>
                <a:cs typeface="Arial MT"/>
              </a:rPr>
              <a:t>9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42703" y="874840"/>
            <a:ext cx="43180" cy="1683385"/>
          </a:xfrm>
          <a:custGeom>
            <a:avLst/>
            <a:gdLst/>
            <a:ahLst/>
            <a:cxnLst/>
            <a:rect l="l" t="t" r="r" b="b"/>
            <a:pathLst>
              <a:path w="43180" h="1683385">
                <a:moveTo>
                  <a:pt x="42785" y="1683319"/>
                </a:moveTo>
                <a:lnTo>
                  <a:pt x="42785" y="0"/>
                </a:lnTo>
              </a:path>
              <a:path w="43180" h="1683385">
                <a:moveTo>
                  <a:pt x="42785" y="1683319"/>
                </a:moveTo>
                <a:lnTo>
                  <a:pt x="0" y="1683319"/>
                </a:lnTo>
              </a:path>
              <a:path w="43180" h="1683385">
                <a:moveTo>
                  <a:pt x="42785" y="1262534"/>
                </a:moveTo>
                <a:lnTo>
                  <a:pt x="0" y="1262534"/>
                </a:lnTo>
              </a:path>
              <a:path w="43180" h="1683385">
                <a:moveTo>
                  <a:pt x="42785" y="841689"/>
                </a:moveTo>
                <a:lnTo>
                  <a:pt x="0" y="841689"/>
                </a:lnTo>
              </a:path>
              <a:path w="43180" h="1683385">
                <a:moveTo>
                  <a:pt x="42785" y="420844"/>
                </a:moveTo>
                <a:lnTo>
                  <a:pt x="0" y="420844"/>
                </a:lnTo>
              </a:path>
              <a:path w="43180" h="1683385">
                <a:moveTo>
                  <a:pt x="42785" y="0"/>
                </a:moveTo>
                <a:lnTo>
                  <a:pt x="0" y="0"/>
                </a:lnTo>
              </a:path>
            </a:pathLst>
          </a:custGeom>
          <a:ln w="4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73271" y="2456201"/>
            <a:ext cx="145415" cy="20447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latin typeface="Arial MT"/>
                <a:cs typeface="Arial MT"/>
              </a:rPr>
              <a:t>200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73271" y="2035366"/>
            <a:ext cx="145415" cy="20447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latin typeface="Arial MT"/>
                <a:cs typeface="Arial MT"/>
              </a:rPr>
              <a:t>400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3271" y="1193579"/>
            <a:ext cx="145415" cy="20447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latin typeface="Arial MT"/>
                <a:cs typeface="Arial MT"/>
              </a:rPr>
              <a:t>800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73271" y="742932"/>
            <a:ext cx="145415" cy="2635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dirty="0">
                <a:latin typeface="Arial MT"/>
                <a:cs typeface="Arial MT"/>
              </a:rPr>
              <a:t>1000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285489" y="558344"/>
            <a:ext cx="2295525" cy="2295525"/>
          </a:xfrm>
          <a:custGeom>
            <a:avLst/>
            <a:gdLst/>
            <a:ahLst/>
            <a:cxnLst/>
            <a:rect l="l" t="t" r="r" b="b"/>
            <a:pathLst>
              <a:path w="2295525" h="2295525">
                <a:moveTo>
                  <a:pt x="0" y="2295273"/>
                </a:moveTo>
                <a:lnTo>
                  <a:pt x="2295273" y="2295273"/>
                </a:lnTo>
                <a:lnTo>
                  <a:pt x="2295273" y="0"/>
                </a:lnTo>
                <a:lnTo>
                  <a:pt x="0" y="0"/>
                </a:lnTo>
                <a:lnTo>
                  <a:pt x="0" y="2295273"/>
                </a:lnTo>
              </a:path>
            </a:pathLst>
          </a:custGeom>
          <a:ln w="4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037577" y="2845196"/>
            <a:ext cx="647065" cy="368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  <a:tabLst>
                <a:tab pos="347980" algn="l"/>
              </a:tabLst>
            </a:pPr>
            <a:r>
              <a:rPr sz="850" spc="-5" dirty="0">
                <a:latin typeface="Arial MT"/>
                <a:cs typeface="Arial MT"/>
              </a:rPr>
              <a:t>5	6</a:t>
            </a:r>
            <a:endParaRPr sz="850">
              <a:latin typeface="Arial MT"/>
              <a:cs typeface="Arial MT"/>
            </a:endParaRPr>
          </a:p>
          <a:p>
            <a:pPr marL="154305">
              <a:lnSpc>
                <a:spcPct val="100000"/>
              </a:lnSpc>
              <a:spcBef>
                <a:spcPts val="325"/>
              </a:spcBef>
            </a:pPr>
            <a:r>
              <a:rPr sz="850" spc="-10" dirty="0">
                <a:latin typeface="Arial MT"/>
                <a:cs typeface="Arial MT"/>
              </a:rPr>
              <a:t>publicidad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2128" y="1538372"/>
            <a:ext cx="316230" cy="33845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-25" dirty="0">
                <a:latin typeface="Arial MT"/>
                <a:cs typeface="Arial MT"/>
              </a:rPr>
              <a:t>v</a:t>
            </a:r>
            <a:r>
              <a:rPr sz="850" dirty="0">
                <a:latin typeface="Arial MT"/>
                <a:cs typeface="Arial MT"/>
              </a:rPr>
              <a:t>entas</a:t>
            </a:r>
            <a:endParaRPr sz="850">
              <a:latin typeface="Arial MT"/>
              <a:cs typeface="Arial MT"/>
            </a:endParaRPr>
          </a:p>
          <a:p>
            <a:pPr marL="70485">
              <a:lnSpc>
                <a:spcPct val="100000"/>
              </a:lnSpc>
              <a:spcBef>
                <a:spcPts val="330"/>
              </a:spcBef>
            </a:pPr>
            <a:r>
              <a:rPr sz="850" spc="-5" dirty="0">
                <a:latin typeface="Arial MT"/>
                <a:cs typeface="Arial MT"/>
              </a:rPr>
              <a:t>600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45150" y="558344"/>
            <a:ext cx="1906905" cy="2295525"/>
          </a:xfrm>
          <a:custGeom>
            <a:avLst/>
            <a:gdLst/>
            <a:ahLst/>
            <a:cxnLst/>
            <a:rect l="l" t="t" r="r" b="b"/>
            <a:pathLst>
              <a:path w="1906904" h="2295525">
                <a:moveTo>
                  <a:pt x="0" y="2295273"/>
                </a:moveTo>
                <a:lnTo>
                  <a:pt x="1906363" y="0"/>
                </a:lnTo>
              </a:path>
            </a:pathLst>
          </a:custGeom>
          <a:ln w="8913">
            <a:solidFill>
              <a:srgbClr val="FA00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9536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pc="-60" dirty="0" smtClean="0"/>
              <a:t>Bondad de ajuste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347294" y="560030"/>
            <a:ext cx="3820795" cy="1364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vez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estimado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nos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interesa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saber:</a:t>
            </a:r>
            <a:endParaRPr sz="1100" dirty="0">
              <a:latin typeface="Tahoma"/>
              <a:cs typeface="Tahoma"/>
            </a:endParaRPr>
          </a:p>
          <a:p>
            <a:pPr marL="289560" marR="34925" indent="-138430">
              <a:lnSpc>
                <a:spcPct val="118000"/>
              </a:lnSpc>
              <a:spcBef>
                <a:spcPts val="844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¿En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qu´e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medida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esta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regresi´on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lineal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describe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correctamente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datos?</a:t>
            </a:r>
            <a:endParaRPr sz="1100" dirty="0">
              <a:latin typeface="Tahoma"/>
              <a:cs typeface="Tahoma"/>
            </a:endParaRPr>
          </a:p>
          <a:p>
            <a:pPr marL="289560" marR="5080" indent="-138430">
              <a:lnSpc>
                <a:spcPct val="118000"/>
              </a:lnSpc>
              <a:spcBef>
                <a:spcPts val="3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¿Qu´e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proporci´on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dependiente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capturada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modelo?</a:t>
            </a:r>
            <a:endParaRPr sz="1100" dirty="0">
              <a:latin typeface="Tahoma"/>
              <a:cs typeface="Tahoma"/>
            </a:endParaRPr>
          </a:p>
          <a:p>
            <a:pPr marL="151130">
              <a:lnSpc>
                <a:spcPct val="100000"/>
              </a:lnSpc>
              <a:spcBef>
                <a:spcPts val="53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¿C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u</a:t>
            </a:r>
            <a:r>
              <a:rPr sz="1100" spc="-59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“bueno”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ajuste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m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delo?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0" y="511175"/>
            <a:ext cx="4110131" cy="25908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2438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b="0" i="1" spc="130" dirty="0">
                <a:latin typeface="Calibri"/>
                <a:cs typeface="Calibri"/>
              </a:rPr>
              <a:t>R</a:t>
            </a:r>
            <a:r>
              <a:rPr sz="1200" b="0" spc="195" baseline="31250" dirty="0">
                <a:latin typeface="Calibri"/>
                <a:cs typeface="Calibri"/>
              </a:rPr>
              <a:t>2</a:t>
            </a:r>
            <a:r>
              <a:rPr sz="1200" b="0" spc="450" baseline="31250" dirty="0">
                <a:latin typeface="Calibri"/>
                <a:cs typeface="Calibri"/>
              </a:rPr>
              <a:t> </a:t>
            </a:r>
            <a:r>
              <a:rPr sz="1200" spc="-80" dirty="0"/>
              <a:t>o</a:t>
            </a:r>
            <a:r>
              <a:rPr sz="1200" spc="100" dirty="0"/>
              <a:t> </a:t>
            </a:r>
            <a:r>
              <a:rPr sz="1200" spc="-40" dirty="0"/>
              <a:t>coeficiente</a:t>
            </a:r>
            <a:r>
              <a:rPr sz="1200" spc="105" dirty="0"/>
              <a:t> </a:t>
            </a:r>
            <a:r>
              <a:rPr sz="1200" spc="-60" dirty="0"/>
              <a:t>de</a:t>
            </a:r>
            <a:r>
              <a:rPr sz="1200" spc="100" dirty="0"/>
              <a:t> </a:t>
            </a:r>
            <a:r>
              <a:rPr sz="1200" spc="-70" dirty="0"/>
              <a:t>determinaci´on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83" y="463967"/>
            <a:ext cx="34677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f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ormula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roviene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descom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osici</a:t>
            </a:r>
            <a:r>
              <a:rPr sz="1100" spc="-605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rianza: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866" y="661579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0429" y="66582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75" dirty="0">
                <a:solidFill>
                  <a:srgbClr val="22373A"/>
                </a:solidFill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3472" y="1000974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800" spc="135" dirty="0">
                <a:solidFill>
                  <a:srgbClr val="22373A"/>
                </a:solidFill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97329" y="869645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72348" y="855547"/>
            <a:ext cx="968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8210" algn="l"/>
              </a:tabLst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	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3131" y="869645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11400" y="777569"/>
            <a:ext cx="9855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8210" algn="l"/>
              </a:tabLst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	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3668" y="661579"/>
            <a:ext cx="9810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2969" algn="l"/>
              </a:tabLst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	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6231" y="665821"/>
            <a:ext cx="11163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02969" algn="l"/>
              </a:tabLst>
            </a:pPr>
            <a:r>
              <a:rPr sz="1100" spc="975" dirty="0">
                <a:solidFill>
                  <a:srgbClr val="22373A"/>
                </a:solidFill>
                <a:latin typeface="Trebuchet MS"/>
                <a:cs typeface="Trebuchet MS"/>
              </a:rPr>
              <a:t>Σ	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9274" y="1000974"/>
            <a:ext cx="10902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2969" algn="l"/>
              </a:tabLst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800" spc="135" dirty="0">
                <a:solidFill>
                  <a:srgbClr val="22373A"/>
                </a:solidFill>
                <a:latin typeface="Calibri"/>
                <a:cs typeface="Calibri"/>
              </a:rPr>
              <a:t>=1	</a:t>
            </a: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800" spc="135" dirty="0">
                <a:solidFill>
                  <a:srgbClr val="22373A"/>
                </a:solidFill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0542" y="797444"/>
            <a:ext cx="19234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18210" algn="l"/>
                <a:tab pos="1831339" algn="l"/>
              </a:tabLst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 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 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(</a:t>
            </a:r>
            <a:r>
              <a:rPr sz="1100" i="1" spc="-42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100" spc="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i="1" spc="-50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9167" y="777569"/>
            <a:ext cx="793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40"/>
              </a:lnSpc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90500" algn="ctr">
              <a:lnSpc>
                <a:spcPct val="100000"/>
              </a:lnSpc>
              <a:spcBef>
                <a:spcPts val="655"/>
              </a:spcBef>
            </a:pPr>
            <a:r>
              <a:rPr spc="229" dirty="0"/>
              <a:t>S</a:t>
            </a:r>
            <a:r>
              <a:rPr spc="275" dirty="0"/>
              <a:t>C</a:t>
            </a:r>
            <a:r>
              <a:rPr spc="100" dirty="0"/>
              <a:t>T</a:t>
            </a:r>
            <a:r>
              <a:rPr dirty="0"/>
              <a:t> </a:t>
            </a:r>
            <a:r>
              <a:rPr spc="-45" dirty="0"/>
              <a:t> </a:t>
            </a:r>
            <a:r>
              <a:rPr i="0" spc="45" dirty="0">
                <a:latin typeface="Tahoma"/>
                <a:cs typeface="Tahoma"/>
              </a:rPr>
              <a:t>=</a:t>
            </a:r>
            <a:r>
              <a:rPr i="0" spc="-40" dirty="0">
                <a:latin typeface="Tahoma"/>
                <a:cs typeface="Tahoma"/>
              </a:rPr>
              <a:t> </a:t>
            </a:r>
            <a:r>
              <a:rPr spc="229" dirty="0"/>
              <a:t>S</a:t>
            </a:r>
            <a:r>
              <a:rPr spc="275" dirty="0"/>
              <a:t>C</a:t>
            </a:r>
            <a:r>
              <a:rPr spc="265" dirty="0"/>
              <a:t>E</a:t>
            </a:r>
            <a:r>
              <a:rPr spc="55" dirty="0"/>
              <a:t> </a:t>
            </a:r>
            <a:r>
              <a:rPr i="0" spc="45" dirty="0">
                <a:latin typeface="Tahoma"/>
                <a:cs typeface="Tahoma"/>
              </a:rPr>
              <a:t>+</a:t>
            </a:r>
            <a:r>
              <a:rPr i="0" spc="-105" dirty="0">
                <a:latin typeface="Tahoma"/>
                <a:cs typeface="Tahoma"/>
              </a:rPr>
              <a:t> </a:t>
            </a:r>
            <a:r>
              <a:rPr spc="229" dirty="0"/>
              <a:t>S</a:t>
            </a:r>
            <a:r>
              <a:rPr spc="275" dirty="0"/>
              <a:t>C</a:t>
            </a:r>
            <a:r>
              <a:rPr spc="229" dirty="0"/>
              <a:t>R</a:t>
            </a:r>
          </a:p>
          <a:p>
            <a:pPr marL="150495">
              <a:lnSpc>
                <a:spcPct val="100000"/>
              </a:lnSpc>
              <a:spcBef>
                <a:spcPts val="550"/>
              </a:spcBef>
            </a:pPr>
            <a:r>
              <a:rPr i="0" spc="-65" dirty="0">
                <a:latin typeface="Tahoma"/>
                <a:cs typeface="Tahoma"/>
              </a:rPr>
              <a:t>donde:</a:t>
            </a:r>
          </a:p>
          <a:p>
            <a:pPr marL="295275">
              <a:lnSpc>
                <a:spcPct val="100000"/>
              </a:lnSpc>
              <a:spcBef>
                <a:spcPts val="155"/>
              </a:spcBef>
            </a:pPr>
            <a:r>
              <a:rPr sz="350" i="0" spc="409" dirty="0">
                <a:latin typeface="Times New Roman"/>
                <a:cs typeface="Times New Roman"/>
              </a:rPr>
              <a:t>      </a:t>
            </a:r>
            <a:r>
              <a:rPr sz="350" i="0" spc="20" dirty="0">
                <a:latin typeface="Times New Roman"/>
                <a:cs typeface="Times New Roman"/>
              </a:rPr>
              <a:t> </a:t>
            </a:r>
            <a:r>
              <a:rPr sz="1000" i="0" spc="-5" dirty="0">
                <a:latin typeface="Tahoma"/>
                <a:cs typeface="Tahoma"/>
              </a:rPr>
              <a:t>SCT=suma</a:t>
            </a:r>
            <a:r>
              <a:rPr sz="1000" i="0" spc="10" dirty="0">
                <a:latin typeface="Tahoma"/>
                <a:cs typeface="Tahoma"/>
              </a:rPr>
              <a:t> </a:t>
            </a:r>
            <a:r>
              <a:rPr sz="1000" i="0" spc="-65" dirty="0">
                <a:latin typeface="Tahoma"/>
                <a:cs typeface="Tahoma"/>
              </a:rPr>
              <a:t>de</a:t>
            </a:r>
            <a:r>
              <a:rPr sz="1000" i="0" spc="20" dirty="0">
                <a:latin typeface="Tahoma"/>
                <a:cs typeface="Tahoma"/>
              </a:rPr>
              <a:t> </a:t>
            </a:r>
            <a:r>
              <a:rPr sz="1000" i="0" spc="-35" dirty="0">
                <a:latin typeface="Tahoma"/>
                <a:cs typeface="Tahoma"/>
              </a:rPr>
              <a:t>los</a:t>
            </a:r>
            <a:r>
              <a:rPr sz="1000" i="0" spc="15" dirty="0">
                <a:latin typeface="Tahoma"/>
                <a:cs typeface="Tahoma"/>
              </a:rPr>
              <a:t> </a:t>
            </a:r>
            <a:r>
              <a:rPr sz="1000" i="0" spc="-45" dirty="0">
                <a:latin typeface="Tahoma"/>
                <a:cs typeface="Tahoma"/>
              </a:rPr>
              <a:t>cuadrados</a:t>
            </a:r>
            <a:r>
              <a:rPr sz="1000" i="0" spc="15" dirty="0">
                <a:latin typeface="Tahoma"/>
                <a:cs typeface="Tahoma"/>
              </a:rPr>
              <a:t> </a:t>
            </a:r>
            <a:r>
              <a:rPr sz="1000" i="0" spc="-30" dirty="0">
                <a:latin typeface="Tahoma"/>
                <a:cs typeface="Tahoma"/>
              </a:rPr>
              <a:t>totales</a:t>
            </a:r>
            <a:endParaRPr sz="1000">
              <a:latin typeface="Tahoma"/>
              <a:cs typeface="Tahoma"/>
            </a:endParaRPr>
          </a:p>
          <a:p>
            <a:pPr marL="295275">
              <a:lnSpc>
                <a:spcPct val="100000"/>
              </a:lnSpc>
              <a:spcBef>
                <a:spcPts val="175"/>
              </a:spcBef>
            </a:pPr>
            <a:r>
              <a:rPr sz="350" i="0" spc="409" dirty="0">
                <a:latin typeface="Times New Roman"/>
                <a:cs typeface="Times New Roman"/>
              </a:rPr>
              <a:t>      </a:t>
            </a:r>
            <a:r>
              <a:rPr sz="350" i="0" spc="20" dirty="0">
                <a:latin typeface="Times New Roman"/>
                <a:cs typeface="Times New Roman"/>
              </a:rPr>
              <a:t> </a:t>
            </a:r>
            <a:r>
              <a:rPr sz="1000" i="0" spc="-15" dirty="0">
                <a:latin typeface="Tahoma"/>
                <a:cs typeface="Tahoma"/>
              </a:rPr>
              <a:t>SCE=suma</a:t>
            </a:r>
            <a:r>
              <a:rPr sz="1000" i="0" spc="20" dirty="0">
                <a:latin typeface="Tahoma"/>
                <a:cs typeface="Tahoma"/>
              </a:rPr>
              <a:t> </a:t>
            </a:r>
            <a:r>
              <a:rPr sz="1000" i="0" spc="-65" dirty="0">
                <a:latin typeface="Tahoma"/>
                <a:cs typeface="Tahoma"/>
              </a:rPr>
              <a:t>de</a:t>
            </a:r>
            <a:r>
              <a:rPr sz="1000" i="0" spc="25" dirty="0">
                <a:latin typeface="Tahoma"/>
                <a:cs typeface="Tahoma"/>
              </a:rPr>
              <a:t> </a:t>
            </a:r>
            <a:r>
              <a:rPr sz="1000" i="0" spc="-35" dirty="0">
                <a:latin typeface="Tahoma"/>
                <a:cs typeface="Tahoma"/>
              </a:rPr>
              <a:t>los</a:t>
            </a:r>
            <a:r>
              <a:rPr sz="1000" i="0" spc="30" dirty="0">
                <a:latin typeface="Tahoma"/>
                <a:cs typeface="Tahoma"/>
              </a:rPr>
              <a:t> </a:t>
            </a:r>
            <a:r>
              <a:rPr sz="1000" i="0" spc="-45" dirty="0">
                <a:latin typeface="Tahoma"/>
                <a:cs typeface="Tahoma"/>
              </a:rPr>
              <a:t>cuadrados</a:t>
            </a:r>
            <a:r>
              <a:rPr sz="1000" i="0" spc="20" dirty="0">
                <a:latin typeface="Tahoma"/>
                <a:cs typeface="Tahoma"/>
              </a:rPr>
              <a:t> </a:t>
            </a:r>
            <a:r>
              <a:rPr sz="1000" i="0" spc="-40" dirty="0">
                <a:latin typeface="Tahoma"/>
                <a:cs typeface="Tahoma"/>
              </a:rPr>
              <a:t>explicados</a:t>
            </a:r>
            <a:endParaRPr sz="1000">
              <a:latin typeface="Tahoma"/>
              <a:cs typeface="Tahoma"/>
            </a:endParaRPr>
          </a:p>
          <a:p>
            <a:pPr marL="295275">
              <a:lnSpc>
                <a:spcPct val="100000"/>
              </a:lnSpc>
              <a:spcBef>
                <a:spcPts val="175"/>
              </a:spcBef>
            </a:pPr>
            <a:r>
              <a:rPr sz="350" i="0" spc="409" dirty="0">
                <a:latin typeface="Times New Roman"/>
                <a:cs typeface="Times New Roman"/>
              </a:rPr>
              <a:t>      </a:t>
            </a:r>
            <a:r>
              <a:rPr sz="350" i="0" spc="20" dirty="0">
                <a:latin typeface="Times New Roman"/>
                <a:cs typeface="Times New Roman"/>
              </a:rPr>
              <a:t> </a:t>
            </a:r>
            <a:r>
              <a:rPr sz="1000" i="0" spc="-15" dirty="0">
                <a:latin typeface="Tahoma"/>
                <a:cs typeface="Tahoma"/>
              </a:rPr>
              <a:t>SCR=suma</a:t>
            </a:r>
            <a:r>
              <a:rPr sz="1000" i="0" spc="10" dirty="0">
                <a:latin typeface="Tahoma"/>
                <a:cs typeface="Tahoma"/>
              </a:rPr>
              <a:t> </a:t>
            </a:r>
            <a:r>
              <a:rPr sz="1000" i="0" spc="-65" dirty="0">
                <a:latin typeface="Tahoma"/>
                <a:cs typeface="Tahoma"/>
              </a:rPr>
              <a:t>de</a:t>
            </a:r>
            <a:r>
              <a:rPr sz="1000" i="0" spc="15" dirty="0">
                <a:latin typeface="Tahoma"/>
                <a:cs typeface="Tahoma"/>
              </a:rPr>
              <a:t> </a:t>
            </a:r>
            <a:r>
              <a:rPr sz="1000" i="0" spc="-35" dirty="0">
                <a:latin typeface="Tahoma"/>
                <a:cs typeface="Tahoma"/>
              </a:rPr>
              <a:t>los</a:t>
            </a:r>
            <a:r>
              <a:rPr sz="1000" i="0" spc="20" dirty="0">
                <a:latin typeface="Tahoma"/>
                <a:cs typeface="Tahoma"/>
              </a:rPr>
              <a:t> </a:t>
            </a:r>
            <a:r>
              <a:rPr sz="1000" i="0" spc="-45" dirty="0">
                <a:latin typeface="Tahoma"/>
                <a:cs typeface="Tahoma"/>
              </a:rPr>
              <a:t>cuadrados</a:t>
            </a:r>
            <a:r>
              <a:rPr sz="1000" i="0" spc="10" dirty="0">
                <a:latin typeface="Tahoma"/>
                <a:cs typeface="Tahoma"/>
              </a:rPr>
              <a:t> </a:t>
            </a:r>
            <a:r>
              <a:rPr sz="1000" i="0" spc="-45" dirty="0">
                <a:latin typeface="Tahoma"/>
                <a:cs typeface="Tahoma"/>
              </a:rPr>
              <a:t>residuales</a:t>
            </a:r>
            <a:endParaRPr sz="1000">
              <a:latin typeface="Tahoma"/>
              <a:cs typeface="Tahoma"/>
            </a:endParaRPr>
          </a:p>
          <a:p>
            <a:pPr marL="150495" marR="5080" indent="-138430">
              <a:lnSpc>
                <a:spcPct val="118000"/>
              </a:lnSpc>
              <a:spcBef>
                <a:spcPts val="20"/>
              </a:spcBef>
            </a:pPr>
            <a:r>
              <a:rPr sz="850" i="0" spc="325" dirty="0">
                <a:latin typeface="Times New Roman"/>
                <a:cs typeface="Times New Roman"/>
              </a:rPr>
              <a:t>   </a:t>
            </a:r>
            <a:r>
              <a:rPr sz="850" i="0" spc="-95" dirty="0">
                <a:latin typeface="Times New Roman"/>
                <a:cs typeface="Times New Roman"/>
              </a:rPr>
              <a:t> </a:t>
            </a:r>
            <a:r>
              <a:rPr i="0" spc="-55" dirty="0">
                <a:latin typeface="Tahoma"/>
                <a:cs typeface="Tahoma"/>
              </a:rPr>
              <a:t>Se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30" dirty="0">
                <a:latin typeface="Tahoma"/>
                <a:cs typeface="Tahoma"/>
              </a:rPr>
              <a:t>calcula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50" dirty="0">
                <a:latin typeface="Tahoma"/>
                <a:cs typeface="Tahoma"/>
              </a:rPr>
              <a:t>como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la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95" dirty="0">
                <a:latin typeface="Tahoma"/>
                <a:cs typeface="Tahoma"/>
              </a:rPr>
              <a:t>fracci´on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70" dirty="0">
                <a:latin typeface="Tahoma"/>
                <a:cs typeface="Tahoma"/>
              </a:rPr>
              <a:t>de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25" dirty="0">
                <a:latin typeface="Tahoma"/>
                <a:cs typeface="Tahoma"/>
              </a:rPr>
              <a:t>la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45" dirty="0">
                <a:latin typeface="Tahoma"/>
                <a:cs typeface="Tahoma"/>
              </a:rPr>
              <a:t>varianza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40" dirty="0">
                <a:latin typeface="Tahoma"/>
                <a:cs typeface="Tahoma"/>
              </a:rPr>
              <a:t>muestral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70" dirty="0">
                <a:latin typeface="Tahoma"/>
                <a:cs typeface="Tahoma"/>
              </a:rPr>
              <a:t>de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spc="40" dirty="0"/>
              <a:t>y</a:t>
            </a:r>
            <a:r>
              <a:rPr spc="155" dirty="0"/>
              <a:t> </a:t>
            </a:r>
            <a:r>
              <a:rPr i="0" spc="-65" dirty="0">
                <a:latin typeface="Tahoma"/>
                <a:cs typeface="Tahoma"/>
              </a:rPr>
              <a:t>que </a:t>
            </a:r>
            <a:r>
              <a:rPr i="0" spc="-330" dirty="0">
                <a:latin typeface="Tahoma"/>
                <a:cs typeface="Tahoma"/>
              </a:rPr>
              <a:t> </a:t>
            </a:r>
            <a:r>
              <a:rPr i="0" spc="-165" dirty="0">
                <a:latin typeface="Tahoma"/>
                <a:cs typeface="Tahoma"/>
              </a:rPr>
              <a:t>est´a</a:t>
            </a:r>
            <a:r>
              <a:rPr i="0" spc="-150" dirty="0">
                <a:latin typeface="Tahoma"/>
                <a:cs typeface="Tahoma"/>
              </a:rPr>
              <a:t> </a:t>
            </a:r>
            <a:r>
              <a:rPr i="0" spc="-55" dirty="0">
                <a:latin typeface="Tahoma"/>
                <a:cs typeface="Tahoma"/>
              </a:rPr>
              <a:t>siendo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40" dirty="0">
                <a:latin typeface="Tahoma"/>
                <a:cs typeface="Tahoma"/>
              </a:rPr>
              <a:t>explicada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45" dirty="0">
                <a:latin typeface="Tahoma"/>
                <a:cs typeface="Tahoma"/>
              </a:rPr>
              <a:t>por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45" dirty="0">
                <a:latin typeface="Tahoma"/>
                <a:cs typeface="Tahoma"/>
              </a:rPr>
              <a:t>el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45" dirty="0">
                <a:latin typeface="Tahoma"/>
                <a:cs typeface="Tahoma"/>
              </a:rPr>
              <a:t>modelo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30" dirty="0">
                <a:latin typeface="Tahoma"/>
                <a:cs typeface="Tahoma"/>
              </a:rPr>
              <a:t>(por</a:t>
            </a:r>
            <a:r>
              <a:rPr i="0" spc="20" dirty="0">
                <a:latin typeface="Tahoma"/>
                <a:cs typeface="Tahoma"/>
              </a:rPr>
              <a:t> </a:t>
            </a:r>
            <a:r>
              <a:rPr i="0" spc="-40" dirty="0">
                <a:latin typeface="Tahoma"/>
                <a:cs typeface="Tahoma"/>
              </a:rPr>
              <a:t>los</a:t>
            </a:r>
            <a:r>
              <a:rPr i="0" spc="25" dirty="0">
                <a:latin typeface="Tahoma"/>
                <a:cs typeface="Tahoma"/>
              </a:rPr>
              <a:t> </a:t>
            </a:r>
            <a:r>
              <a:rPr i="0" spc="-65" dirty="0">
                <a:latin typeface="Tahoma"/>
                <a:cs typeface="Tahoma"/>
              </a:rPr>
              <a:t>regresores):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2183" y="2585878"/>
            <a:ext cx="1840864" cy="525145"/>
            <a:chOff x="1522183" y="2585878"/>
            <a:chExt cx="1840864" cy="525145"/>
          </a:xfrm>
        </p:grpSpPr>
        <p:sp>
          <p:nvSpPr>
            <p:cNvPr id="18" name="object 18"/>
            <p:cNvSpPr/>
            <p:nvPr/>
          </p:nvSpPr>
          <p:spPr>
            <a:xfrm>
              <a:off x="1522183" y="2585878"/>
              <a:ext cx="1840864" cy="525145"/>
            </a:xfrm>
            <a:custGeom>
              <a:avLst/>
              <a:gdLst/>
              <a:ahLst/>
              <a:cxnLst/>
              <a:rect l="l" t="t" r="r" b="b"/>
              <a:pathLst>
                <a:path w="1840864" h="525144">
                  <a:moveTo>
                    <a:pt x="1792100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476092"/>
                  </a:lnTo>
                  <a:lnTo>
                    <a:pt x="3823" y="495030"/>
                  </a:lnTo>
                  <a:lnTo>
                    <a:pt x="14249" y="510495"/>
                  </a:lnTo>
                  <a:lnTo>
                    <a:pt x="29714" y="520922"/>
                  </a:lnTo>
                  <a:lnTo>
                    <a:pt x="48652" y="524745"/>
                  </a:lnTo>
                  <a:lnTo>
                    <a:pt x="1792100" y="524745"/>
                  </a:lnTo>
                  <a:lnTo>
                    <a:pt x="1811038" y="520922"/>
                  </a:lnTo>
                  <a:lnTo>
                    <a:pt x="1826503" y="510495"/>
                  </a:lnTo>
                  <a:lnTo>
                    <a:pt x="1836930" y="495030"/>
                  </a:lnTo>
                  <a:lnTo>
                    <a:pt x="1840753" y="476092"/>
                  </a:lnTo>
                  <a:lnTo>
                    <a:pt x="1840753" y="48653"/>
                  </a:lnTo>
                  <a:lnTo>
                    <a:pt x="1836930" y="29714"/>
                  </a:lnTo>
                  <a:lnTo>
                    <a:pt x="1826503" y="14250"/>
                  </a:lnTo>
                  <a:lnTo>
                    <a:pt x="1811038" y="3823"/>
                  </a:lnTo>
                  <a:lnTo>
                    <a:pt x="1792100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4836" y="2598530"/>
              <a:ext cx="1815464" cy="499745"/>
            </a:xfrm>
            <a:custGeom>
              <a:avLst/>
              <a:gdLst/>
              <a:ahLst/>
              <a:cxnLst/>
              <a:rect l="l" t="t" r="r" b="b"/>
              <a:pathLst>
                <a:path w="1815464" h="499744">
                  <a:moveTo>
                    <a:pt x="1779447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63440"/>
                  </a:lnTo>
                  <a:lnTo>
                    <a:pt x="2829" y="477453"/>
                  </a:lnTo>
                  <a:lnTo>
                    <a:pt x="10544" y="488896"/>
                  </a:lnTo>
                  <a:lnTo>
                    <a:pt x="21987" y="496611"/>
                  </a:lnTo>
                  <a:lnTo>
                    <a:pt x="36000" y="499440"/>
                  </a:lnTo>
                  <a:lnTo>
                    <a:pt x="1779447" y="499440"/>
                  </a:lnTo>
                  <a:lnTo>
                    <a:pt x="1793460" y="496611"/>
                  </a:lnTo>
                  <a:lnTo>
                    <a:pt x="1804903" y="488896"/>
                  </a:lnTo>
                  <a:lnTo>
                    <a:pt x="1812618" y="477453"/>
                  </a:lnTo>
                  <a:lnTo>
                    <a:pt x="1815447" y="463440"/>
                  </a:lnTo>
                  <a:lnTo>
                    <a:pt x="1815447" y="36000"/>
                  </a:lnTo>
                  <a:lnTo>
                    <a:pt x="1812618" y="21987"/>
                  </a:lnTo>
                  <a:lnTo>
                    <a:pt x="1804903" y="10544"/>
                  </a:lnTo>
                  <a:lnTo>
                    <a:pt x="1793460" y="2829"/>
                  </a:lnTo>
                  <a:lnTo>
                    <a:pt x="1779447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08403" y="272380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2130" y="2743681"/>
            <a:ext cx="338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i="1" spc="4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8410" y="2627437"/>
            <a:ext cx="32956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indent="-5080">
              <a:lnSpc>
                <a:spcPct val="112599"/>
              </a:lnSpc>
              <a:spcBef>
                <a:spcPts val="100"/>
              </a:spcBef>
            </a:pPr>
            <a:r>
              <a:rPr sz="1100" i="1" u="sng" spc="22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S</a:t>
            </a:r>
            <a:r>
              <a:rPr sz="1100" i="1" u="sng" spc="27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C</a:t>
            </a:r>
            <a:r>
              <a:rPr sz="1100" i="1" u="sng" spc="19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E 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00" dirty="0">
                <a:solidFill>
                  <a:srgbClr val="22373A"/>
                </a:solidFill>
                <a:latin typeface="Calibri"/>
                <a:cs typeface="Calibri"/>
              </a:rPr>
              <a:t>SCT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4208" y="2743681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4233" y="2627437"/>
            <a:ext cx="332740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12599"/>
              </a:lnSpc>
              <a:spcBef>
                <a:spcPts val="100"/>
              </a:spcBef>
            </a:pPr>
            <a:r>
              <a:rPr sz="1100" i="1" u="sng" spc="22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S</a:t>
            </a:r>
            <a:r>
              <a:rPr sz="1100" i="1" u="sng" spc="27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C</a:t>
            </a:r>
            <a:r>
              <a:rPr sz="1100" i="1" u="sng" spc="1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R 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00" dirty="0">
                <a:solidFill>
                  <a:srgbClr val="22373A"/>
                </a:solidFill>
                <a:latin typeface="Calibri"/>
                <a:cs typeface="Calibri"/>
              </a:rPr>
              <a:t>SCT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283" y="3131501"/>
            <a:ext cx="1632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t</a:t>
            </a:r>
            <a:r>
              <a:rPr sz="1100" spc="-59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acotada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1.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2" y="24687"/>
            <a:ext cx="2702659" cy="32959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5" y="405967"/>
            <a:ext cx="3933497" cy="30547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70" y="76375"/>
            <a:ext cx="2438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30" dirty="0">
                <a:solidFill>
                  <a:srgbClr val="F9F9F9"/>
                </a:solidFill>
                <a:latin typeface="Calibri"/>
                <a:cs typeface="Calibri"/>
              </a:rPr>
              <a:t>R</a:t>
            </a:r>
            <a:r>
              <a:rPr sz="1200" spc="195" baseline="31250" dirty="0">
                <a:solidFill>
                  <a:srgbClr val="F9F9F9"/>
                </a:solidFill>
                <a:latin typeface="Calibri"/>
                <a:cs typeface="Calibri"/>
              </a:rPr>
              <a:t>2</a:t>
            </a:r>
            <a:r>
              <a:rPr sz="1200" spc="450" baseline="31250" dirty="0">
                <a:solidFill>
                  <a:srgbClr val="F9F9F9"/>
                </a:solidFill>
                <a:latin typeface="Calibri"/>
                <a:cs typeface="Calibri"/>
              </a:rPr>
              <a:t> </a:t>
            </a:r>
            <a:r>
              <a:rPr sz="1200" b="1" spc="-80" dirty="0">
                <a:solidFill>
                  <a:srgbClr val="F9F9F9"/>
                </a:solidFill>
                <a:latin typeface="Arial"/>
                <a:cs typeface="Arial"/>
              </a:rPr>
              <a:t>o</a:t>
            </a:r>
            <a:r>
              <a:rPr sz="1200" b="1" spc="10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coeficiente</a:t>
            </a:r>
            <a:r>
              <a:rPr sz="1200" b="1" spc="10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9F9F9"/>
                </a:solidFill>
                <a:latin typeface="Arial"/>
                <a:cs typeface="Arial"/>
              </a:rPr>
              <a:t>de</a:t>
            </a:r>
            <a:r>
              <a:rPr sz="1200" b="1" spc="10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70" dirty="0">
                <a:solidFill>
                  <a:srgbClr val="F9F9F9"/>
                </a:solidFill>
                <a:latin typeface="Arial"/>
                <a:cs typeface="Arial"/>
              </a:rPr>
              <a:t>determinaci´on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744619"/>
            <a:ext cx="3499263" cy="2106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0" y="37458"/>
            <a:ext cx="2969452" cy="3016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14528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¡Cuidado</a:t>
            </a:r>
            <a:r>
              <a:rPr spc="80" dirty="0"/>
              <a:t> </a:t>
            </a:r>
            <a:r>
              <a:rPr spc="-75" dirty="0"/>
              <a:t>con</a:t>
            </a:r>
            <a:r>
              <a:rPr spc="85" dirty="0"/>
              <a:t> </a:t>
            </a:r>
            <a:r>
              <a:rPr spc="-45" dirty="0"/>
              <a:t>el</a:t>
            </a:r>
            <a:r>
              <a:rPr spc="70" dirty="0"/>
              <a:t> </a:t>
            </a:r>
            <a:r>
              <a:rPr b="0" i="1" spc="114" dirty="0">
                <a:latin typeface="Calibri"/>
                <a:cs typeface="Calibri"/>
              </a:rPr>
              <a:t>R</a:t>
            </a:r>
            <a:r>
              <a:rPr sz="1200" b="0" spc="172" baseline="31250" dirty="0">
                <a:latin typeface="Calibri"/>
                <a:cs typeface="Calibri"/>
              </a:rPr>
              <a:t>2</a:t>
            </a:r>
            <a:r>
              <a:rPr sz="1200" spc="114" dirty="0"/>
              <a:t>!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2066" y="873276"/>
            <a:ext cx="1397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95" dirty="0">
                <a:solidFill>
                  <a:srgbClr val="22373A"/>
                </a:solidFill>
                <a:latin typeface="Calibri"/>
                <a:cs typeface="Calibri"/>
              </a:rPr>
              <a:t>xy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883" y="801698"/>
            <a:ext cx="2624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caso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regresi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simple: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35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200" spc="22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5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ρ</a:t>
            </a:r>
            <a:r>
              <a:rPr sz="1200" spc="22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baseline="27777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200" spc="7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783" y="1113902"/>
            <a:ext cx="3863975" cy="165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marR="167640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¡No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disminuye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agregando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explicativas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(corregir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grado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libertad: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200" spc="18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97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corregido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22373A"/>
                </a:solidFill>
                <a:latin typeface="Arial"/>
                <a:cs typeface="Arial"/>
              </a:rPr>
              <a:t>o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ajustado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)!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5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cambiar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cambia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60" dirty="0">
                <a:solidFill>
                  <a:srgbClr val="22373A"/>
                </a:solidFill>
                <a:latin typeface="Tahoma"/>
                <a:cs typeface="Tahoma"/>
              </a:rPr>
              <a:t>c´omo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medimos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explicada.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50">
              <a:latin typeface="Tahoma"/>
              <a:cs typeface="Tahoma"/>
            </a:endParaRPr>
          </a:p>
          <a:p>
            <a:pPr marL="75565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Suele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bajo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estudios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corte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transversal.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950">
              <a:latin typeface="Tahoma"/>
              <a:cs typeface="Tahoma"/>
            </a:endParaRPr>
          </a:p>
          <a:p>
            <a:pPr marL="213995" marR="273685" indent="-138430">
              <a:lnSpc>
                <a:spcPct val="118000"/>
              </a:lnSpc>
              <a:spcBef>
                <a:spcPts val="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Alto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estudios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series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tiempo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(peligro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FF0000"/>
                </a:solidFill>
                <a:latin typeface="Tahoma"/>
                <a:cs typeface="Tahoma"/>
              </a:rPr>
              <a:t>correlaci´on</a:t>
            </a:r>
            <a:r>
              <a:rPr sz="11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espuria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8" y="36238"/>
            <a:ext cx="1428928" cy="2879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663575"/>
            <a:ext cx="4083199" cy="2362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76375"/>
            <a:ext cx="2144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solidFill>
                  <a:srgbClr val="F9F9F9"/>
                </a:solidFill>
                <a:latin typeface="Arial"/>
                <a:cs typeface="Arial"/>
              </a:rPr>
              <a:t>Ejemplo</a:t>
            </a:r>
            <a:r>
              <a:rPr sz="1200" b="1" spc="8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9F9F9"/>
                </a:solidFill>
                <a:latin typeface="Arial"/>
                <a:cs typeface="Arial"/>
              </a:rPr>
              <a:t>de</a:t>
            </a:r>
            <a:r>
              <a:rPr sz="1200" b="1" spc="8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F9F9F9"/>
                </a:solidFill>
                <a:latin typeface="Arial"/>
                <a:cs typeface="Arial"/>
              </a:rPr>
              <a:t>correlaci´on</a:t>
            </a:r>
            <a:r>
              <a:rPr sz="1200" b="1" spc="7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F9F9F9"/>
                </a:solidFill>
                <a:latin typeface="Arial"/>
                <a:cs typeface="Arial"/>
              </a:rPr>
              <a:t>espuria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69455"/>
            <a:ext cx="3888020" cy="18567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72" y="71880"/>
            <a:ext cx="1842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825" algn="l"/>
              </a:tabLst>
            </a:pPr>
            <a:r>
              <a:rPr sz="800" spc="15" dirty="0">
                <a:solidFill>
                  <a:srgbClr val="F9F9F9"/>
                </a:solidFill>
                <a:latin typeface="Calibri"/>
                <a:cs typeface="Calibri"/>
              </a:rPr>
              <a:t>2	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459" y="164514"/>
            <a:ext cx="825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9F9F9"/>
                </a:solidFill>
                <a:latin typeface="Calibri"/>
                <a:cs typeface="Calibri"/>
              </a:rPr>
              <a:t>a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9464" y="115900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414" y="0"/>
                </a:lnTo>
              </a:path>
            </a:pathLst>
          </a:custGeom>
          <a:ln w="607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71178" y="329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F9F9F9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235" dirty="0">
                <a:latin typeface="Calibri"/>
                <a:cs typeface="Calibri"/>
              </a:rPr>
              <a:t>R</a:t>
            </a:r>
            <a:r>
              <a:rPr b="0" i="1" spc="630" dirty="0">
                <a:latin typeface="Calibri"/>
                <a:cs typeface="Calibri"/>
              </a:rPr>
              <a:t> </a:t>
            </a:r>
            <a:r>
              <a:rPr spc="-45" dirty="0"/>
              <a:t>ajustado</a:t>
            </a:r>
            <a:r>
              <a:rPr spc="95" dirty="0"/>
              <a:t> </a:t>
            </a:r>
            <a:r>
              <a:rPr spc="-80" dirty="0"/>
              <a:t>o</a:t>
            </a:r>
            <a:r>
              <a:rPr spc="95" dirty="0"/>
              <a:t> </a:t>
            </a:r>
            <a:r>
              <a:rPr spc="-60" dirty="0"/>
              <a:t>corregido</a:t>
            </a:r>
            <a:r>
              <a:rPr spc="95" dirty="0"/>
              <a:t> </a:t>
            </a:r>
            <a:r>
              <a:rPr spc="175" dirty="0"/>
              <a:t>(</a:t>
            </a:r>
            <a:r>
              <a:rPr b="0" i="1" spc="175" dirty="0">
                <a:latin typeface="Calibri"/>
                <a:cs typeface="Calibri"/>
              </a:rPr>
              <a:t>R </a:t>
            </a:r>
            <a:r>
              <a:rPr b="0" i="1" spc="200" dirty="0">
                <a:latin typeface="Calibri"/>
                <a:cs typeface="Calibri"/>
              </a:rPr>
              <a:t> </a:t>
            </a:r>
            <a:r>
              <a:rPr spc="-80" dirty="0"/>
              <a:t>o</a:t>
            </a:r>
            <a:r>
              <a:rPr spc="95" dirty="0"/>
              <a:t> </a:t>
            </a:r>
            <a:r>
              <a:rPr b="0" i="1" spc="235" dirty="0">
                <a:latin typeface="Calibri"/>
                <a:cs typeface="Calibri"/>
              </a:rPr>
              <a:t>R</a:t>
            </a:r>
            <a:r>
              <a:rPr b="0" i="1" spc="204" dirty="0">
                <a:latin typeface="Calibri"/>
                <a:cs typeface="Calibri"/>
              </a:rPr>
              <a:t> </a:t>
            </a:r>
            <a:r>
              <a:rPr spc="110" dirty="0"/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9194" y="521396"/>
            <a:ext cx="3964940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18000"/>
              </a:lnSpc>
              <a:spcBef>
                <a:spcPts val="100"/>
              </a:spcBef>
            </a:pP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¿Qu´e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pasa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tenemos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m´as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modelos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alternativos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explicar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pero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tiene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m´as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regresores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otro?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¿Con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cu´al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me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quedo?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200" spc="18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30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ajustado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61160" y="1421251"/>
            <a:ext cx="2085975" cy="531495"/>
            <a:chOff x="1261160" y="1421251"/>
            <a:chExt cx="2085975" cy="531495"/>
          </a:xfrm>
        </p:grpSpPr>
        <p:sp>
          <p:nvSpPr>
            <p:cNvPr id="9" name="object 9"/>
            <p:cNvSpPr/>
            <p:nvPr/>
          </p:nvSpPr>
          <p:spPr>
            <a:xfrm>
              <a:off x="1261160" y="1421251"/>
              <a:ext cx="2085975" cy="531495"/>
            </a:xfrm>
            <a:custGeom>
              <a:avLst/>
              <a:gdLst/>
              <a:ahLst/>
              <a:cxnLst/>
              <a:rect l="l" t="t" r="r" b="b"/>
              <a:pathLst>
                <a:path w="2085975" h="531494">
                  <a:moveTo>
                    <a:pt x="2037058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2"/>
                  </a:lnTo>
                  <a:lnTo>
                    <a:pt x="0" y="482250"/>
                  </a:lnTo>
                  <a:lnTo>
                    <a:pt x="3823" y="501188"/>
                  </a:lnTo>
                  <a:lnTo>
                    <a:pt x="14249" y="516653"/>
                  </a:lnTo>
                  <a:lnTo>
                    <a:pt x="29714" y="527080"/>
                  </a:lnTo>
                  <a:lnTo>
                    <a:pt x="48652" y="530903"/>
                  </a:lnTo>
                  <a:lnTo>
                    <a:pt x="2037058" y="530903"/>
                  </a:lnTo>
                  <a:lnTo>
                    <a:pt x="2055996" y="527080"/>
                  </a:lnTo>
                  <a:lnTo>
                    <a:pt x="2071461" y="516653"/>
                  </a:lnTo>
                  <a:lnTo>
                    <a:pt x="2081888" y="501188"/>
                  </a:lnTo>
                  <a:lnTo>
                    <a:pt x="2085711" y="482250"/>
                  </a:lnTo>
                  <a:lnTo>
                    <a:pt x="2085711" y="48652"/>
                  </a:lnTo>
                  <a:lnTo>
                    <a:pt x="2081888" y="29714"/>
                  </a:lnTo>
                  <a:lnTo>
                    <a:pt x="2071461" y="14250"/>
                  </a:lnTo>
                  <a:lnTo>
                    <a:pt x="2055996" y="3823"/>
                  </a:lnTo>
                  <a:lnTo>
                    <a:pt x="2037058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3813" y="1433904"/>
              <a:ext cx="2060575" cy="506095"/>
            </a:xfrm>
            <a:custGeom>
              <a:avLst/>
              <a:gdLst/>
              <a:ahLst/>
              <a:cxnLst/>
              <a:rect l="l" t="t" r="r" b="b"/>
              <a:pathLst>
                <a:path w="2060575" h="506094">
                  <a:moveTo>
                    <a:pt x="2024406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469597"/>
                  </a:lnTo>
                  <a:lnTo>
                    <a:pt x="2829" y="483610"/>
                  </a:lnTo>
                  <a:lnTo>
                    <a:pt x="10544" y="495053"/>
                  </a:lnTo>
                  <a:lnTo>
                    <a:pt x="21987" y="502768"/>
                  </a:lnTo>
                  <a:lnTo>
                    <a:pt x="36000" y="505597"/>
                  </a:lnTo>
                  <a:lnTo>
                    <a:pt x="2024406" y="505597"/>
                  </a:lnTo>
                  <a:lnTo>
                    <a:pt x="2038419" y="502768"/>
                  </a:lnTo>
                  <a:lnTo>
                    <a:pt x="2049862" y="495053"/>
                  </a:lnTo>
                  <a:lnTo>
                    <a:pt x="2057577" y="483610"/>
                  </a:lnTo>
                  <a:lnTo>
                    <a:pt x="2060406" y="469597"/>
                  </a:lnTo>
                  <a:lnTo>
                    <a:pt x="2060406" y="36000"/>
                  </a:lnTo>
                  <a:lnTo>
                    <a:pt x="2057577" y="21987"/>
                  </a:lnTo>
                  <a:lnTo>
                    <a:pt x="2049862" y="10544"/>
                  </a:lnTo>
                  <a:lnTo>
                    <a:pt x="2038419" y="2829"/>
                  </a:lnTo>
                  <a:lnTo>
                    <a:pt x="202440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3807" y="1610855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0" y="0"/>
                  </a:moveTo>
                  <a:lnTo>
                    <a:pt x="106260" y="0"/>
                  </a:lnTo>
                </a:path>
              </a:pathLst>
            </a:custGeom>
            <a:ln w="5537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47380" y="152868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5995" y="1479942"/>
            <a:ext cx="593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</a:t>
            </a:r>
            <a:r>
              <a:rPr sz="1100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u="sng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1</a:t>
            </a:r>
            <a:r>
              <a:rPr sz="1100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7514" y="155379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5707" y="1573668"/>
            <a:ext cx="1776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R 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650" i="1" spc="127" baseline="-3787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650" i="1" spc="-15" baseline="-3787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spc="-44" baseline="-37878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1650" spc="-157" baseline="-37878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50" i="1" spc="97" baseline="-37878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650" i="1" spc="37" baseline="-3787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spc="-44" baseline="-37878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1650" spc="-157" baseline="-37878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50" spc="-82" baseline="-37878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650" spc="-337" baseline="-3787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(1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294" y="2026753"/>
            <a:ext cx="824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Observar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que: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4501" y="235979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60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98075" y="227762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23766" y="2272346"/>
            <a:ext cx="175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650" spc="22" baseline="-20202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650" baseline="-20202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283" y="2287420"/>
            <a:ext cx="3387725" cy="4286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ratio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r>
              <a:rPr sz="1100" i="1" spc="114" dirty="0">
                <a:solidFill>
                  <a:srgbClr val="22373A"/>
                </a:solidFill>
                <a:latin typeface="Calibri"/>
                <a:cs typeface="Calibri"/>
              </a:rPr>
              <a:t>/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siem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95" dirty="0">
                <a:solidFill>
                  <a:srgbClr val="22373A"/>
                </a:solidFill>
                <a:latin typeface="Calibri"/>
                <a:cs typeface="Calibri"/>
              </a:rPr>
              <a:t>&gt;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⇒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95" dirty="0">
                <a:solidFill>
                  <a:srgbClr val="22373A"/>
                </a:solidFill>
                <a:latin typeface="Calibri"/>
                <a:cs typeface="Calibri"/>
              </a:rPr>
              <a:t>&lt;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Agregar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regresor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tiene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efectos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contrapuestos: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4737" y="2633718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5" dirty="0">
                <a:solidFill>
                  <a:srgbClr val="22373A"/>
                </a:solidFill>
                <a:latin typeface="Trebuchet MS"/>
                <a:cs typeface="Trebuchet MS"/>
              </a:rPr>
              <a:t>Σ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01800" y="2720660"/>
            <a:ext cx="11271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62990" algn="l"/>
              </a:tabLst>
            </a:pPr>
            <a:r>
              <a:rPr sz="700" spc="-5" dirty="0">
                <a:solidFill>
                  <a:srgbClr val="22373A"/>
                </a:solidFill>
                <a:latin typeface="Sitka Text"/>
                <a:cs typeface="Sitka Text"/>
              </a:rPr>
              <a:t>2	2</a:t>
            </a:r>
            <a:endParaRPr sz="700">
              <a:latin typeface="Sitka Text"/>
              <a:cs typeface="Sitka Tex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93326" y="2763672"/>
            <a:ext cx="97155" cy="0"/>
          </a:xfrm>
          <a:custGeom>
            <a:avLst/>
            <a:gdLst/>
            <a:ahLst/>
            <a:cxnLst/>
            <a:rect l="l" t="t" r="r" b="b"/>
            <a:pathLst>
              <a:path w="97155">
                <a:moveTo>
                  <a:pt x="0" y="0"/>
                </a:moveTo>
                <a:lnTo>
                  <a:pt x="97040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77680" y="2686090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22373A"/>
                </a:solidFill>
                <a:latin typeface="Sitka Text"/>
                <a:cs typeface="Sitka Text"/>
              </a:rPr>
              <a:t>2</a:t>
            </a:r>
            <a:endParaRPr sz="700">
              <a:latin typeface="Sitka Text"/>
              <a:cs typeface="Sitka Tex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3559" y="2728612"/>
            <a:ext cx="2376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97865" algn="l"/>
              </a:tabLst>
            </a:pPr>
            <a:r>
              <a:rPr sz="350" spc="409" dirty="0">
                <a:solidFill>
                  <a:srgbClr val="22373A"/>
                </a:solidFill>
                <a:latin typeface="Times New Roman"/>
                <a:cs typeface="Times New Roman"/>
              </a:rPr>
              <a:t>      </a:t>
            </a:r>
            <a:r>
              <a:rPr sz="350" spc="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Ca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000" i="1" spc="-4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050" i="1" spc="97" baseline="-19841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1050" i="1" spc="-75" baseline="-19841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,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aumentando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21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i="1" spc="10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21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40924" y="2938272"/>
            <a:ext cx="97155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7040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025277" y="2860690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solidFill>
                  <a:srgbClr val="22373A"/>
                </a:solidFill>
                <a:latin typeface="Sitka Text"/>
                <a:cs typeface="Sitka Text"/>
              </a:rPr>
              <a:t>2</a:t>
            </a:r>
            <a:endParaRPr sz="700">
              <a:latin typeface="Sitka Text"/>
              <a:cs typeface="Sitka Tex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8959" y="2903212"/>
            <a:ext cx="33737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spc="409" dirty="0">
                <a:solidFill>
                  <a:srgbClr val="22373A"/>
                </a:solidFill>
                <a:latin typeface="Times New Roman"/>
                <a:cs typeface="Times New Roman"/>
              </a:rPr>
              <a:t>      </a:t>
            </a:r>
            <a:r>
              <a:rPr sz="350" spc="20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Aumenta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factor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4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000" i="1" spc="-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1)</a:t>
            </a:r>
            <a:r>
              <a:rPr sz="1000" i="1" spc="30" dirty="0">
                <a:solidFill>
                  <a:srgbClr val="22373A"/>
                </a:solidFill>
                <a:latin typeface="Calibri"/>
                <a:cs typeface="Calibri"/>
              </a:rPr>
              <a:t>/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3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000" i="1" spc="-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000" spc="-9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i="1" spc="60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000" i="1" spc="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000" spc="-9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1),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disminuyendo</a:t>
            </a: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0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21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000" i="1" spc="2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30" name="Imagen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6" y="46138"/>
            <a:ext cx="2985500" cy="307921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" y="406947"/>
            <a:ext cx="4320346" cy="29058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583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i="1" spc="275" dirty="0">
                <a:latin typeface="Calibri"/>
                <a:cs typeface="Calibri"/>
              </a:rPr>
              <a:t>SER</a:t>
            </a:r>
            <a:r>
              <a:rPr b="0" i="1" spc="170" dirty="0">
                <a:latin typeface="Calibri"/>
                <a:cs typeface="Calibri"/>
              </a:rPr>
              <a:t> </a:t>
            </a:r>
            <a:r>
              <a:rPr spc="-25" dirty="0"/>
              <a:t>(error</a:t>
            </a:r>
            <a:r>
              <a:rPr spc="90" dirty="0"/>
              <a:t> </a:t>
            </a:r>
            <a:r>
              <a:rPr spc="-90" dirty="0"/>
              <a:t>est´andar</a:t>
            </a:r>
            <a:r>
              <a:rPr spc="95" dirty="0"/>
              <a:t> </a:t>
            </a:r>
            <a:r>
              <a:rPr spc="-60" dirty="0"/>
              <a:t>de</a:t>
            </a:r>
            <a:r>
              <a:rPr spc="100" dirty="0"/>
              <a:t> </a:t>
            </a:r>
            <a:r>
              <a:rPr spc="-35" dirty="0"/>
              <a:t>la</a:t>
            </a:r>
            <a:r>
              <a:rPr spc="100" dirty="0"/>
              <a:t> </a:t>
            </a:r>
            <a:r>
              <a:rPr spc="-80" dirty="0"/>
              <a:t>regresi´on)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283" y="744268"/>
            <a:ext cx="35299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SER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estimaci´on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30" dirty="0">
                <a:solidFill>
                  <a:srgbClr val="22373A"/>
                </a:solidFill>
                <a:latin typeface="Tahoma"/>
                <a:cs typeface="Tahoma"/>
              </a:rPr>
              <a:t>desv´ıo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est´andar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error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ajustado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sus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grados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libertad.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7958" y="1271854"/>
            <a:ext cx="2632710" cy="652145"/>
            <a:chOff x="987958" y="1271854"/>
            <a:chExt cx="2632710" cy="652145"/>
          </a:xfrm>
        </p:grpSpPr>
        <p:sp>
          <p:nvSpPr>
            <p:cNvPr id="5" name="object 5"/>
            <p:cNvSpPr/>
            <p:nvPr/>
          </p:nvSpPr>
          <p:spPr>
            <a:xfrm>
              <a:off x="987958" y="1271854"/>
              <a:ext cx="2632710" cy="652145"/>
            </a:xfrm>
            <a:custGeom>
              <a:avLst/>
              <a:gdLst/>
              <a:ahLst/>
              <a:cxnLst/>
              <a:rect l="l" t="t" r="r" b="b"/>
              <a:pathLst>
                <a:path w="2632710" h="652144">
                  <a:moveTo>
                    <a:pt x="2583455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603339"/>
                  </a:lnTo>
                  <a:lnTo>
                    <a:pt x="3823" y="622277"/>
                  </a:lnTo>
                  <a:lnTo>
                    <a:pt x="14249" y="637742"/>
                  </a:lnTo>
                  <a:lnTo>
                    <a:pt x="29714" y="648169"/>
                  </a:lnTo>
                  <a:lnTo>
                    <a:pt x="48652" y="651992"/>
                  </a:lnTo>
                  <a:lnTo>
                    <a:pt x="2583455" y="651992"/>
                  </a:lnTo>
                  <a:lnTo>
                    <a:pt x="2602393" y="648169"/>
                  </a:lnTo>
                  <a:lnTo>
                    <a:pt x="2617858" y="637742"/>
                  </a:lnTo>
                  <a:lnTo>
                    <a:pt x="2628285" y="622277"/>
                  </a:lnTo>
                  <a:lnTo>
                    <a:pt x="2632108" y="603339"/>
                  </a:lnTo>
                  <a:lnTo>
                    <a:pt x="2632108" y="48653"/>
                  </a:lnTo>
                  <a:lnTo>
                    <a:pt x="2628285" y="29714"/>
                  </a:lnTo>
                  <a:lnTo>
                    <a:pt x="2617858" y="14250"/>
                  </a:lnTo>
                  <a:lnTo>
                    <a:pt x="2602393" y="3823"/>
                  </a:lnTo>
                  <a:lnTo>
                    <a:pt x="258345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0611" y="1284507"/>
              <a:ext cx="2607310" cy="626745"/>
            </a:xfrm>
            <a:custGeom>
              <a:avLst/>
              <a:gdLst/>
              <a:ahLst/>
              <a:cxnLst/>
              <a:rect l="l" t="t" r="r" b="b"/>
              <a:pathLst>
                <a:path w="2607310" h="626744">
                  <a:moveTo>
                    <a:pt x="2570802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90686"/>
                  </a:lnTo>
                  <a:lnTo>
                    <a:pt x="2829" y="604699"/>
                  </a:lnTo>
                  <a:lnTo>
                    <a:pt x="10544" y="616142"/>
                  </a:lnTo>
                  <a:lnTo>
                    <a:pt x="21987" y="623857"/>
                  </a:lnTo>
                  <a:lnTo>
                    <a:pt x="36000" y="626686"/>
                  </a:lnTo>
                  <a:lnTo>
                    <a:pt x="2570802" y="626686"/>
                  </a:lnTo>
                  <a:lnTo>
                    <a:pt x="2584815" y="623857"/>
                  </a:lnTo>
                  <a:lnTo>
                    <a:pt x="2596258" y="616142"/>
                  </a:lnTo>
                  <a:lnTo>
                    <a:pt x="2603973" y="604699"/>
                  </a:lnTo>
                  <a:lnTo>
                    <a:pt x="2606803" y="590686"/>
                  </a:lnTo>
                  <a:lnTo>
                    <a:pt x="2606803" y="36000"/>
                  </a:lnTo>
                  <a:lnTo>
                    <a:pt x="2603973" y="21987"/>
                  </a:lnTo>
                  <a:lnTo>
                    <a:pt x="2596258" y="10544"/>
                  </a:lnTo>
                  <a:lnTo>
                    <a:pt x="2584815" y="2829"/>
                  </a:lnTo>
                  <a:lnTo>
                    <a:pt x="2570802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47062" y="1531783"/>
            <a:ext cx="86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6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800" spc="105" dirty="0">
                <a:solidFill>
                  <a:srgbClr val="22373A"/>
                </a:solidFill>
                <a:latin typeface="Calibri"/>
                <a:cs typeface="Calibri"/>
              </a:rPr>
              <a:t>ˆ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682" y="14520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7694" y="1544458"/>
            <a:ext cx="86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6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800" spc="105" dirty="0">
                <a:solidFill>
                  <a:srgbClr val="22373A"/>
                </a:solidFill>
                <a:latin typeface="Calibri"/>
                <a:cs typeface="Calibri"/>
              </a:rPr>
              <a:t>ˆ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7917" y="1471877"/>
            <a:ext cx="1250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37260" algn="l"/>
              </a:tabLst>
            </a:pPr>
            <a:r>
              <a:rPr sz="1100" i="1" spc="260" dirty="0">
                <a:solidFill>
                  <a:srgbClr val="22373A"/>
                </a:solidFill>
                <a:latin typeface="Calibri"/>
                <a:cs typeface="Calibri"/>
              </a:rPr>
              <a:t>SER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sz="1100" i="1" spc="29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,	</a:t>
            </a:r>
            <a:r>
              <a:rPr sz="1100" i="1" spc="170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sz="1100" i="1" spc="509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6197" y="1355633"/>
            <a:ext cx="59309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261620" algn="l"/>
                <a:tab pos="579755" algn="l"/>
              </a:tabLst>
            </a:pPr>
            <a:r>
              <a:rPr sz="1100" u="sng" spc="-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u="sng" spc="-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1	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i="1" spc="8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1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1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19501" y="1336026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2064" y="1340267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75" dirty="0">
                <a:solidFill>
                  <a:srgbClr val="22373A"/>
                </a:solidFill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5106" y="1675420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800" spc="135" dirty="0">
                <a:solidFill>
                  <a:srgbClr val="22373A"/>
                </a:solidFill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75279" y="1471877"/>
            <a:ext cx="1041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4590" y="1452002"/>
            <a:ext cx="793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840"/>
              </a:lnSpc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0465" y="2678531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898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6283" y="2140989"/>
            <a:ext cx="377507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Noten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i="1" spc="-28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280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100" spc="-2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  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est´an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expresadas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mismas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unidades,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por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60" dirty="0">
                <a:solidFill>
                  <a:srgbClr val="22373A"/>
                </a:solidFill>
                <a:latin typeface="Calibri"/>
                <a:cs typeface="Calibri"/>
              </a:rPr>
              <a:t>SER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tambi´en.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general,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mide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relativo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29246"/>
            <a:ext cx="2775179" cy="301902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94" y="636828"/>
            <a:ext cx="4382051" cy="237182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22041"/>
            <a:ext cx="3888160" cy="23406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Supuestos</a:t>
            </a:r>
            <a:r>
              <a:rPr spc="60" dirty="0"/>
              <a:t> </a:t>
            </a:r>
            <a:r>
              <a:rPr spc="-120" dirty="0"/>
              <a:t>cl´asicos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55025"/>
            <a:ext cx="3931920" cy="221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30480" algn="just">
              <a:lnSpc>
                <a:spcPct val="118000"/>
              </a:lnSpc>
              <a:spcBef>
                <a:spcPts val="10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Sean </a:t>
            </a:r>
            <a:r>
              <a:rPr sz="1100" b="1" i="1" spc="190" dirty="0">
                <a:solidFill>
                  <a:srgbClr val="22373A"/>
                </a:solidFill>
                <a:latin typeface="Verdana"/>
                <a:cs typeface="Verdana"/>
              </a:rPr>
              <a:t>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matriz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contiene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todas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explicativas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 modelo 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considerando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existe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colinealidad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perfecta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ellas: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1100" b="1" spc="60" dirty="0">
                <a:solidFill>
                  <a:srgbClr val="EB801A"/>
                </a:solidFill>
                <a:latin typeface="Arial"/>
                <a:cs typeface="Arial"/>
              </a:rPr>
              <a:t>(1)</a:t>
            </a:r>
            <a:r>
              <a:rPr sz="1100" b="1" spc="22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90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90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exogeneidad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EB801A"/>
                </a:solidFill>
                <a:latin typeface="Arial"/>
                <a:cs typeface="Arial"/>
              </a:rPr>
              <a:t>estricta</a:t>
            </a:r>
            <a:endParaRPr sz="1100">
              <a:latin typeface="Arial"/>
              <a:cs typeface="Arial"/>
            </a:endParaRPr>
          </a:p>
          <a:p>
            <a:pPr marL="63500" marR="69215">
              <a:lnSpc>
                <a:spcPct val="118000"/>
              </a:lnSpc>
              <a:spcBef>
                <a:spcPts val="844"/>
              </a:spcBef>
            </a:pP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Intuici´on: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para valores dados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i="1" spc="190" dirty="0">
                <a:solidFill>
                  <a:srgbClr val="22373A"/>
                </a:solidFill>
                <a:latin typeface="Verdana"/>
                <a:cs typeface="Verdana"/>
              </a:rPr>
              <a:t>X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existen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otros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factores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pueden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afectar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positivamente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75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spc="262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95" dirty="0">
                <a:solidFill>
                  <a:srgbClr val="22373A"/>
                </a:solidFill>
                <a:latin typeface="Calibri"/>
                <a:cs typeface="Calibri"/>
              </a:rPr>
              <a:t>&gt;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0)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negativamente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75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spc="262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295" dirty="0">
                <a:solidFill>
                  <a:srgbClr val="22373A"/>
                </a:solidFill>
                <a:latin typeface="Calibri"/>
                <a:cs typeface="Calibri"/>
              </a:rPr>
              <a:t>&lt;</a:t>
            </a:r>
            <a:r>
              <a:rPr sz="1100" i="1" spc="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0),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pero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promedio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predicci´on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 es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correcta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(la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media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distribuci´on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2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spc="34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cero)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Este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supuesto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implica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9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9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Cov</a:t>
            </a:r>
            <a:r>
              <a:rPr sz="1100" spc="13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19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3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0.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4" y="45653"/>
            <a:ext cx="1467012" cy="2825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587375"/>
            <a:ext cx="4025970" cy="2362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75" dirty="0">
                <a:solidFill>
                  <a:srgbClr val="F9F9F9"/>
                </a:solidFill>
                <a:latin typeface="Arial"/>
                <a:cs typeface="Arial"/>
              </a:rPr>
              <a:t>Supuestos</a:t>
            </a:r>
            <a:r>
              <a:rPr sz="1200" b="1" spc="6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120" dirty="0">
                <a:solidFill>
                  <a:srgbClr val="F9F9F9"/>
                </a:solidFill>
                <a:latin typeface="Arial"/>
                <a:cs typeface="Arial"/>
              </a:rPr>
              <a:t>cl´asicos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287" y="426006"/>
            <a:ext cx="389318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17780" algn="just">
              <a:lnSpc>
                <a:spcPct val="118000"/>
              </a:lnSpc>
              <a:spcBef>
                <a:spcPts val="10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Sean </a:t>
            </a:r>
            <a:r>
              <a:rPr sz="1100" b="1" i="1" spc="190" dirty="0">
                <a:solidFill>
                  <a:srgbClr val="22373A"/>
                </a:solidFill>
                <a:latin typeface="Verdana"/>
                <a:cs typeface="Verdana"/>
              </a:rPr>
              <a:t>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matriz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contiene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todas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explicativas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 modelo 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considerando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existe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colinealidad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perfecta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ellas:</a:t>
            </a:r>
            <a:endParaRPr sz="1100">
              <a:latin typeface="Tahoma"/>
              <a:cs typeface="Tahoma"/>
            </a:endParaRPr>
          </a:p>
          <a:p>
            <a:pPr marL="314325" indent="-264160">
              <a:lnSpc>
                <a:spcPct val="100000"/>
              </a:lnSpc>
              <a:spcBef>
                <a:spcPts val="844"/>
              </a:spcBef>
              <a:buClr>
                <a:srgbClr val="EB801A"/>
              </a:buClr>
              <a:buFont typeface="Arial"/>
              <a:buAutoNum type="arabicParenBoth"/>
              <a:tabLst>
                <a:tab pos="314960" algn="l"/>
              </a:tabLst>
            </a:pP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90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90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exogeneidad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EB801A"/>
                </a:solidFill>
                <a:latin typeface="Arial"/>
                <a:cs typeface="Arial"/>
              </a:rPr>
              <a:t>estricta</a:t>
            </a:r>
            <a:endParaRPr sz="1100">
              <a:latin typeface="Arial"/>
              <a:cs typeface="Arial"/>
            </a:endParaRPr>
          </a:p>
          <a:p>
            <a:pPr marL="314325" indent="-264160">
              <a:lnSpc>
                <a:spcPct val="100000"/>
              </a:lnSpc>
              <a:spcBef>
                <a:spcPts val="250"/>
              </a:spcBef>
              <a:buClr>
                <a:srgbClr val="EB801A"/>
              </a:buClr>
              <a:buFont typeface="Arial"/>
              <a:buAutoNum type="arabicParenBoth"/>
              <a:tabLst>
                <a:tab pos="314960" algn="l"/>
              </a:tabLst>
            </a:pPr>
            <a:r>
              <a:rPr sz="1100" i="1" spc="1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i="1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ar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5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200" spc="6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37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55" dirty="0">
                <a:solidFill>
                  <a:srgbClr val="EB801A"/>
                </a:solidFill>
                <a:latin typeface="Arial"/>
                <a:cs typeface="Arial"/>
              </a:rPr>
              <a:t>homocedasticidad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203" y="1655600"/>
            <a:ext cx="2721545" cy="14635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04" y="45653"/>
            <a:ext cx="1467012" cy="28258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10001"/>
            <a:ext cx="4052104" cy="284437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7832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¿Para</a:t>
            </a:r>
            <a:r>
              <a:rPr spc="100" dirty="0"/>
              <a:t> </a:t>
            </a:r>
            <a:r>
              <a:rPr spc="-150" dirty="0" err="1" smtClean="0"/>
              <a:t>qu</a:t>
            </a:r>
            <a:r>
              <a:rPr lang="es-ES" spc="-150" dirty="0" smtClean="0"/>
              <a:t>é  </a:t>
            </a:r>
            <a:r>
              <a:rPr spc="-70" dirty="0" err="1" smtClean="0"/>
              <a:t>sirve</a:t>
            </a:r>
            <a:r>
              <a:rPr spc="105" dirty="0" smtClean="0"/>
              <a:t> </a:t>
            </a:r>
            <a:r>
              <a:rPr spc="-45" dirty="0"/>
              <a:t>el</a:t>
            </a:r>
            <a:r>
              <a:rPr spc="105" dirty="0"/>
              <a:t> </a:t>
            </a:r>
            <a:r>
              <a:rPr spc="-110" dirty="0" smtClean="0"/>
              <a:t>an</a:t>
            </a:r>
            <a:r>
              <a:rPr lang="es-ES" spc="-110" dirty="0" err="1" smtClean="0"/>
              <a:t>ál</a:t>
            </a:r>
            <a:r>
              <a:rPr spc="-110" dirty="0" err="1" smtClean="0"/>
              <a:t>isis</a:t>
            </a:r>
            <a:r>
              <a:rPr spc="105" dirty="0" smtClean="0"/>
              <a:t> </a:t>
            </a:r>
            <a:r>
              <a:rPr spc="-60" dirty="0"/>
              <a:t>de</a:t>
            </a:r>
            <a:r>
              <a:rPr spc="105" dirty="0"/>
              <a:t> </a:t>
            </a:r>
            <a:r>
              <a:rPr spc="-100" dirty="0" err="1" smtClean="0"/>
              <a:t>regresi</a:t>
            </a:r>
            <a:r>
              <a:rPr lang="es-ES" spc="-100" dirty="0" err="1" smtClean="0"/>
              <a:t>ó</a:t>
            </a:r>
            <a:r>
              <a:rPr spc="-100" dirty="0" smtClean="0"/>
              <a:t>n</a:t>
            </a:r>
            <a:r>
              <a:rPr spc="-10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14901" y="3231308"/>
            <a:ext cx="13017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5"/>
              </a:lnSpc>
            </a:pPr>
            <a:r>
              <a:rPr sz="80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83" y="442935"/>
            <a:ext cx="3710304" cy="264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35940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describir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relaciones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(no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implica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causalidad,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sino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omo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est</a:t>
            </a:r>
            <a:r>
              <a:rPr sz="1100" spc="-59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relacionadas).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evaluar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el</a:t>
            </a:r>
            <a:r>
              <a:rPr sz="1100" b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Arial"/>
                <a:cs typeface="Arial"/>
              </a:rPr>
              <a:t>impacto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causal</a:t>
            </a:r>
            <a:r>
              <a:rPr sz="1100" b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alguna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estrategia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ahoma"/>
              <a:cs typeface="Tahoma"/>
            </a:endParaRPr>
          </a:p>
          <a:p>
            <a:pPr marL="150495" marR="5080" indent="-138430">
              <a:lnSpc>
                <a:spcPct val="118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estimar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 err="1">
                <a:solidFill>
                  <a:srgbClr val="22373A"/>
                </a:solidFill>
                <a:latin typeface="Tahoma"/>
                <a:cs typeface="Tahoma"/>
              </a:rPr>
              <a:t>ciertos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0" dirty="0" smtClean="0">
                <a:solidFill>
                  <a:srgbClr val="22373A"/>
                </a:solidFill>
                <a:latin typeface="Tahoma"/>
                <a:cs typeface="Tahoma"/>
              </a:rPr>
              <a:t>par</a:t>
            </a:r>
            <a:r>
              <a:rPr lang="es-ES" sz="1100" spc="-100" dirty="0" smtClean="0">
                <a:solidFill>
                  <a:srgbClr val="22373A"/>
                </a:solidFill>
                <a:latin typeface="Tahoma"/>
                <a:cs typeface="Tahoma"/>
              </a:rPr>
              <a:t>á</a:t>
            </a:r>
            <a:r>
              <a:rPr sz="1100" spc="-100" dirty="0" smtClean="0">
                <a:solidFill>
                  <a:srgbClr val="22373A"/>
                </a:solidFill>
                <a:latin typeface="Tahoma"/>
                <a:cs typeface="Tahoma"/>
              </a:rPr>
              <a:t>metros</a:t>
            </a:r>
            <a:r>
              <a:rPr sz="1100" spc="25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elasticidad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precio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demanda).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ahoma"/>
              <a:cs typeface="Tahoma"/>
            </a:endParaRPr>
          </a:p>
          <a:p>
            <a:pPr marL="150495" marR="250190" indent="-138430">
              <a:lnSpc>
                <a:spcPct val="118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testear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modelos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supuestos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mercado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perfectamente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competitivo)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Tahoma"/>
              <a:cs typeface="Tahoma"/>
            </a:endParaRPr>
          </a:p>
          <a:p>
            <a:pPr marL="150495" marR="180975" indent="-138430">
              <a:lnSpc>
                <a:spcPct val="118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predecir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(e.g.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probabilidad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cliente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banco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retrase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pago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tarjeta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0" dirty="0" err="1" smtClean="0">
                <a:solidFill>
                  <a:srgbClr val="22373A"/>
                </a:solidFill>
                <a:latin typeface="Tahoma"/>
                <a:cs typeface="Tahoma"/>
              </a:rPr>
              <a:t>credito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02" y="414408"/>
            <a:ext cx="4154542" cy="30225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1" y="75511"/>
            <a:ext cx="2805404" cy="28326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Supuestos</a:t>
            </a:r>
            <a:r>
              <a:rPr spc="60" dirty="0"/>
              <a:t> </a:t>
            </a:r>
            <a:r>
              <a:rPr spc="-120" dirty="0"/>
              <a:t>cl´asicos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2754"/>
            <a:ext cx="3906520" cy="209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17780" algn="just">
              <a:lnSpc>
                <a:spcPct val="118000"/>
              </a:lnSpc>
              <a:spcBef>
                <a:spcPts val="10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Sean </a:t>
            </a:r>
            <a:r>
              <a:rPr sz="1100" b="1" i="1" spc="190" dirty="0">
                <a:solidFill>
                  <a:srgbClr val="22373A"/>
                </a:solidFill>
                <a:latin typeface="Verdana"/>
                <a:cs typeface="Verdana"/>
              </a:rPr>
              <a:t>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matriz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contiene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todas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explicativas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 modelo 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considerando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existe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colinealidad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perfecta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ellas: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ahoma"/>
              <a:cs typeface="Tahoma"/>
            </a:endParaRPr>
          </a:p>
          <a:p>
            <a:pPr marL="327660" indent="-264795">
              <a:lnSpc>
                <a:spcPct val="100000"/>
              </a:lnSpc>
              <a:buClr>
                <a:srgbClr val="EB801A"/>
              </a:buClr>
              <a:buFont typeface="Arial"/>
              <a:buAutoNum type="arabicParenBoth"/>
              <a:tabLst>
                <a:tab pos="328295" algn="l"/>
              </a:tabLst>
            </a:pP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90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90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exogeneidad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EB801A"/>
                </a:solidFill>
                <a:latin typeface="Arial"/>
                <a:cs typeface="Arial"/>
              </a:rPr>
              <a:t>estricta</a:t>
            </a:r>
            <a:endParaRPr sz="1100">
              <a:latin typeface="Arial"/>
              <a:cs typeface="Arial"/>
            </a:endParaRPr>
          </a:p>
          <a:p>
            <a:pPr marL="327660" indent="-264795">
              <a:lnSpc>
                <a:spcPct val="100000"/>
              </a:lnSpc>
              <a:spcBef>
                <a:spcPts val="540"/>
              </a:spcBef>
              <a:buClr>
                <a:srgbClr val="EB801A"/>
              </a:buClr>
              <a:buFont typeface="Arial"/>
              <a:buAutoNum type="arabicParenBoth"/>
              <a:tabLst>
                <a:tab pos="328295" algn="l"/>
              </a:tabLst>
            </a:pPr>
            <a:r>
              <a:rPr sz="1100" i="1" spc="1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i="1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ar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5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200" spc="6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37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55" dirty="0">
                <a:solidFill>
                  <a:srgbClr val="EB801A"/>
                </a:solidFill>
                <a:latin typeface="Arial"/>
                <a:cs typeface="Arial"/>
              </a:rPr>
              <a:t>homocedasticidad</a:t>
            </a:r>
            <a:endParaRPr sz="1100">
              <a:latin typeface="Arial"/>
              <a:cs typeface="Arial"/>
            </a:endParaRPr>
          </a:p>
          <a:p>
            <a:pPr marL="327660" indent="-264795">
              <a:lnSpc>
                <a:spcPct val="100000"/>
              </a:lnSpc>
              <a:spcBef>
                <a:spcPts val="535"/>
              </a:spcBef>
              <a:buClr>
                <a:srgbClr val="EB801A"/>
              </a:buClr>
              <a:buFont typeface="Arial"/>
              <a:buAutoNum type="arabicParenBoth"/>
              <a:tabLst>
                <a:tab pos="328295" algn="l"/>
              </a:tabLst>
            </a:pPr>
            <a:r>
              <a:rPr sz="1100" i="1" spc="275" dirty="0">
                <a:solidFill>
                  <a:srgbClr val="22373A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o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27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70" dirty="0">
                <a:solidFill>
                  <a:srgbClr val="22373A"/>
                </a:solidFill>
                <a:latin typeface="Lucida Sans Unicode"/>
                <a:cs typeface="Lucida Sans Unicode"/>
              </a:rPr>
              <a:t>∀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̸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65" dirty="0">
                <a:solidFill>
                  <a:srgbClr val="EB801A"/>
                </a:solidFill>
                <a:latin typeface="Arial"/>
                <a:cs typeface="Arial"/>
              </a:rPr>
              <a:t>ausencia</a:t>
            </a:r>
            <a:r>
              <a:rPr sz="1100" b="1" spc="9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de</a:t>
            </a:r>
            <a:r>
              <a:rPr sz="1100" b="1" spc="9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EB801A"/>
                </a:solidFill>
                <a:latin typeface="Arial"/>
                <a:cs typeface="Arial"/>
              </a:rPr>
              <a:t>aut</a:t>
            </a:r>
            <a:r>
              <a:rPr sz="1100" b="1" dirty="0">
                <a:solidFill>
                  <a:srgbClr val="EB801A"/>
                </a:solidFill>
                <a:latin typeface="Arial"/>
                <a:cs typeface="Arial"/>
              </a:rPr>
              <a:t>o</a:t>
            </a:r>
            <a:r>
              <a:rPr sz="1100" b="1" spc="-75" dirty="0">
                <a:solidFill>
                  <a:srgbClr val="EB801A"/>
                </a:solidFill>
                <a:latin typeface="Arial"/>
                <a:cs typeface="Arial"/>
              </a:rPr>
              <a:t>c</a:t>
            </a:r>
            <a:r>
              <a:rPr sz="1100" b="1" spc="-114" dirty="0">
                <a:solidFill>
                  <a:srgbClr val="EB801A"/>
                </a:solidFill>
                <a:latin typeface="Arial"/>
                <a:cs typeface="Arial"/>
              </a:rPr>
              <a:t>o</a:t>
            </a:r>
            <a:r>
              <a:rPr sz="1100" b="1" spc="-40" dirty="0">
                <a:solidFill>
                  <a:srgbClr val="EB801A"/>
                </a:solidFill>
                <a:latin typeface="Arial"/>
                <a:cs typeface="Arial"/>
              </a:rPr>
              <a:t>rrelaci</a:t>
            </a:r>
            <a:r>
              <a:rPr sz="1100" b="1" spc="-370" dirty="0">
                <a:solidFill>
                  <a:srgbClr val="EB801A"/>
                </a:solidFill>
                <a:latin typeface="Arial"/>
                <a:cs typeface="Arial"/>
              </a:rPr>
              <a:t>´</a:t>
            </a:r>
            <a:r>
              <a:rPr sz="1100" b="1" spc="-70" dirty="0">
                <a:solidFill>
                  <a:srgbClr val="EB801A"/>
                </a:solidFill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50800" marR="58419">
              <a:lnSpc>
                <a:spcPct val="118000"/>
              </a:lnSpc>
              <a:spcBef>
                <a:spcPts val="844"/>
              </a:spcBef>
            </a:pP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Intuici´on:</a:t>
            </a:r>
            <a:r>
              <a:rPr sz="1100" b="1" spc="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exista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ningu´n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patr´on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errores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modelo.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Esto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t´ıpicamente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ocurre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series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temporales,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donde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existe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dependencia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temporal.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4" y="45653"/>
            <a:ext cx="1467012" cy="2825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4" y="726966"/>
            <a:ext cx="4398485" cy="23858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Supuestos</a:t>
            </a:r>
            <a:r>
              <a:rPr spc="60" dirty="0"/>
              <a:t> </a:t>
            </a:r>
            <a:r>
              <a:rPr spc="-120" dirty="0"/>
              <a:t>cl´asicos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87" y="932470"/>
            <a:ext cx="3893185" cy="163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17780" algn="just">
              <a:lnSpc>
                <a:spcPct val="118000"/>
              </a:lnSpc>
              <a:spcBef>
                <a:spcPts val="10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Sean </a:t>
            </a:r>
            <a:r>
              <a:rPr sz="1100" b="1" i="1" spc="190" dirty="0">
                <a:solidFill>
                  <a:srgbClr val="22373A"/>
                </a:solidFill>
                <a:latin typeface="Verdana"/>
                <a:cs typeface="Verdana"/>
              </a:rPr>
              <a:t>X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matriz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contiene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todas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variables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explicativas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 modelo y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considerando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existe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colinealidad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perfecta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entre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ellas: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ahoma"/>
              <a:cs typeface="Tahoma"/>
            </a:endParaRPr>
          </a:p>
          <a:p>
            <a:pPr marL="314325" indent="-264160">
              <a:lnSpc>
                <a:spcPct val="100000"/>
              </a:lnSpc>
              <a:buClr>
                <a:srgbClr val="EB801A"/>
              </a:buClr>
              <a:buFont typeface="Arial"/>
              <a:buAutoNum type="arabicParenBoth"/>
              <a:tabLst>
                <a:tab pos="314960" algn="l"/>
              </a:tabLst>
            </a:pP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9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90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90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9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exogeneidad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EB801A"/>
                </a:solidFill>
                <a:latin typeface="Arial"/>
                <a:cs typeface="Arial"/>
              </a:rPr>
              <a:t>estricta</a:t>
            </a:r>
            <a:endParaRPr sz="1100">
              <a:latin typeface="Arial"/>
              <a:cs typeface="Arial"/>
            </a:endParaRPr>
          </a:p>
          <a:p>
            <a:pPr marL="314325" indent="-264160">
              <a:lnSpc>
                <a:spcPct val="100000"/>
              </a:lnSpc>
              <a:spcBef>
                <a:spcPts val="540"/>
              </a:spcBef>
              <a:buClr>
                <a:srgbClr val="EB801A"/>
              </a:buClr>
              <a:buFont typeface="Arial"/>
              <a:buAutoNum type="arabicParenBoth"/>
              <a:tabLst>
                <a:tab pos="314960" algn="l"/>
              </a:tabLst>
            </a:pP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spc="12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100" spc="85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8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200" spc="6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45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55" dirty="0">
                <a:solidFill>
                  <a:srgbClr val="EB801A"/>
                </a:solidFill>
                <a:latin typeface="Arial"/>
                <a:cs typeface="Arial"/>
              </a:rPr>
              <a:t>homocedasticidad</a:t>
            </a:r>
            <a:endParaRPr sz="1100">
              <a:latin typeface="Arial"/>
              <a:cs typeface="Arial"/>
            </a:endParaRPr>
          </a:p>
          <a:p>
            <a:pPr marL="314325" indent="-264160">
              <a:lnSpc>
                <a:spcPct val="100000"/>
              </a:lnSpc>
              <a:spcBef>
                <a:spcPts val="535"/>
              </a:spcBef>
              <a:buClr>
                <a:srgbClr val="EB801A"/>
              </a:buClr>
              <a:buFont typeface="Arial"/>
              <a:buAutoNum type="arabicParenBoth"/>
              <a:tabLst>
                <a:tab pos="314960" algn="l"/>
                <a:tab pos="1602740" algn="l"/>
              </a:tabLst>
            </a:pPr>
            <a:r>
              <a:rPr sz="1100" i="1" spc="110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spc="11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1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65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i="1" spc="110" dirty="0">
                <a:solidFill>
                  <a:srgbClr val="22373A"/>
                </a:solidFill>
                <a:latin typeface="Calibri"/>
                <a:cs typeface="Calibri"/>
              </a:rPr>
              <a:t>.u</a:t>
            </a:r>
            <a:r>
              <a:rPr sz="1200" i="1" spc="16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|</a:t>
            </a:r>
            <a:r>
              <a:rPr sz="1100" b="1" i="1" spc="55" dirty="0">
                <a:solidFill>
                  <a:srgbClr val="22373A"/>
                </a:solidFill>
                <a:latin typeface="Verdana"/>
                <a:cs typeface="Verdana"/>
              </a:rPr>
              <a:t>X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5" dirty="0">
                <a:solidFill>
                  <a:srgbClr val="22373A"/>
                </a:solidFill>
                <a:latin typeface="Lucida Sans Unicode"/>
                <a:cs typeface="Lucida Sans Unicode"/>
              </a:rPr>
              <a:t>∀</a:t>
            </a:r>
            <a:r>
              <a:rPr sz="1100" i="1" spc="-125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5" dirty="0">
                <a:solidFill>
                  <a:srgbClr val="22373A"/>
                </a:solidFill>
                <a:latin typeface="Lucida Sans Unicode"/>
                <a:cs typeface="Lucida Sans Unicode"/>
              </a:rPr>
              <a:t≯	</a:t>
            </a:r>
            <a:r>
              <a:rPr sz="1100" i="1" spc="185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100" i="1" spc="1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65" dirty="0">
                <a:solidFill>
                  <a:srgbClr val="EB801A"/>
                </a:solidFill>
                <a:latin typeface="Arial"/>
                <a:cs typeface="Arial"/>
              </a:rPr>
              <a:t>ausencia</a:t>
            </a:r>
            <a:r>
              <a:rPr sz="1100" b="1" spc="8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de</a:t>
            </a:r>
            <a:r>
              <a:rPr sz="1100" b="1" spc="7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EB801A"/>
                </a:solidFill>
                <a:latin typeface="Arial"/>
                <a:cs typeface="Arial"/>
              </a:rPr>
              <a:t>autocorrelaci´on</a:t>
            </a:r>
            <a:endParaRPr sz="1100">
              <a:latin typeface="Arial"/>
              <a:cs typeface="Arial"/>
            </a:endParaRPr>
          </a:p>
          <a:p>
            <a:pPr marL="314325" indent="-264160">
              <a:lnSpc>
                <a:spcPct val="100000"/>
              </a:lnSpc>
              <a:spcBef>
                <a:spcPts val="540"/>
              </a:spcBef>
              <a:buClr>
                <a:srgbClr val="EB801A"/>
              </a:buClr>
              <a:buFont typeface="Arial"/>
              <a:buAutoNum type="arabicParenBoth"/>
              <a:tabLst>
                <a:tab pos="314960" algn="l"/>
              </a:tabLst>
            </a:pP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spc="-5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100" i="1" spc="2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Lucida Sans Unicode"/>
                <a:cs typeface="Lucida Sans Unicode"/>
              </a:rPr>
              <a:t>→</a:t>
            </a:r>
            <a:r>
              <a:rPr sz="1100" spc="10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b="1" spc="-50" dirty="0">
                <a:solidFill>
                  <a:srgbClr val="EB801A"/>
                </a:solidFill>
                <a:latin typeface="Arial"/>
                <a:cs typeface="Arial"/>
              </a:rPr>
              <a:t>normalidad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EB801A"/>
                </a:solidFill>
                <a:latin typeface="Arial"/>
                <a:cs typeface="Arial"/>
              </a:rPr>
              <a:t>de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85" dirty="0">
                <a:solidFill>
                  <a:srgbClr val="EB801A"/>
                </a:solidFill>
                <a:latin typeface="Arial"/>
                <a:cs typeface="Arial"/>
              </a:rPr>
              <a:t>los</a:t>
            </a:r>
            <a:r>
              <a:rPr sz="1100" b="1" spc="8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EB801A"/>
                </a:solidFill>
                <a:latin typeface="Arial"/>
                <a:cs typeface="Arial"/>
              </a:rPr>
              <a:t>errores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4" y="45653"/>
            <a:ext cx="1467012" cy="28258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1" y="902469"/>
            <a:ext cx="4109936" cy="18185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1310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Distribuci´on</a:t>
            </a:r>
            <a:r>
              <a:rPr spc="90" dirty="0"/>
              <a:t> </a:t>
            </a:r>
            <a:r>
              <a:rPr spc="-60" dirty="0"/>
              <a:t>de</a:t>
            </a:r>
            <a:r>
              <a:rPr spc="90" dirty="0"/>
              <a:t> </a:t>
            </a:r>
            <a:r>
              <a:rPr b="0" i="1" spc="-165" dirty="0">
                <a:latin typeface="Calibri"/>
                <a:cs typeface="Calibri"/>
              </a:rPr>
              <a:t>β</a:t>
            </a:r>
            <a:r>
              <a:rPr sz="1800" b="0" spc="-247" baseline="13888" dirty="0">
                <a:latin typeface="Tahoma"/>
                <a:cs typeface="Tahoma"/>
              </a:rPr>
              <a:t>ˆ</a:t>
            </a:r>
            <a:r>
              <a:rPr sz="1200" b="0" i="1" spc="-247" baseline="-13888" dirty="0">
                <a:latin typeface="Calibri"/>
                <a:cs typeface="Calibri"/>
              </a:rPr>
              <a:t>j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90599" y="1493819"/>
            <a:ext cx="1626870" cy="414655"/>
            <a:chOff x="1490599" y="1493819"/>
            <a:chExt cx="1626870" cy="414655"/>
          </a:xfrm>
        </p:grpSpPr>
        <p:sp>
          <p:nvSpPr>
            <p:cNvPr id="4" name="object 4"/>
            <p:cNvSpPr/>
            <p:nvPr/>
          </p:nvSpPr>
          <p:spPr>
            <a:xfrm>
              <a:off x="1490599" y="1493819"/>
              <a:ext cx="1626870" cy="414655"/>
            </a:xfrm>
            <a:custGeom>
              <a:avLst/>
              <a:gdLst/>
              <a:ahLst/>
              <a:cxnLst/>
              <a:rect l="l" t="t" r="r" b="b"/>
              <a:pathLst>
                <a:path w="1626870" h="414655">
                  <a:moveTo>
                    <a:pt x="1578161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65892"/>
                  </a:lnTo>
                  <a:lnTo>
                    <a:pt x="3823" y="384830"/>
                  </a:lnTo>
                  <a:lnTo>
                    <a:pt x="14249" y="400295"/>
                  </a:lnTo>
                  <a:lnTo>
                    <a:pt x="29714" y="410722"/>
                  </a:lnTo>
                  <a:lnTo>
                    <a:pt x="48652" y="414545"/>
                  </a:lnTo>
                  <a:lnTo>
                    <a:pt x="1578161" y="414545"/>
                  </a:lnTo>
                  <a:lnTo>
                    <a:pt x="1597099" y="410722"/>
                  </a:lnTo>
                  <a:lnTo>
                    <a:pt x="1612564" y="400295"/>
                  </a:lnTo>
                  <a:lnTo>
                    <a:pt x="1622990" y="384830"/>
                  </a:lnTo>
                  <a:lnTo>
                    <a:pt x="1626814" y="365892"/>
                  </a:lnTo>
                  <a:lnTo>
                    <a:pt x="1626814" y="48653"/>
                  </a:lnTo>
                  <a:lnTo>
                    <a:pt x="1622990" y="29714"/>
                  </a:lnTo>
                  <a:lnTo>
                    <a:pt x="1612564" y="14250"/>
                  </a:lnTo>
                  <a:lnTo>
                    <a:pt x="1597099" y="3823"/>
                  </a:lnTo>
                  <a:lnTo>
                    <a:pt x="1578161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3251" y="1506472"/>
              <a:ext cx="1602105" cy="389255"/>
            </a:xfrm>
            <a:custGeom>
              <a:avLst/>
              <a:gdLst/>
              <a:ahLst/>
              <a:cxnLst/>
              <a:rect l="l" t="t" r="r" b="b"/>
              <a:pathLst>
                <a:path w="1602105" h="389255">
                  <a:moveTo>
                    <a:pt x="1565508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53240"/>
                  </a:lnTo>
                  <a:lnTo>
                    <a:pt x="2829" y="367253"/>
                  </a:lnTo>
                  <a:lnTo>
                    <a:pt x="10544" y="378696"/>
                  </a:lnTo>
                  <a:lnTo>
                    <a:pt x="21987" y="386411"/>
                  </a:lnTo>
                  <a:lnTo>
                    <a:pt x="36000" y="389240"/>
                  </a:lnTo>
                  <a:lnTo>
                    <a:pt x="1565508" y="389240"/>
                  </a:lnTo>
                  <a:lnTo>
                    <a:pt x="1579521" y="386411"/>
                  </a:lnTo>
                  <a:lnTo>
                    <a:pt x="1590964" y="378696"/>
                  </a:lnTo>
                  <a:lnTo>
                    <a:pt x="1598679" y="367253"/>
                  </a:lnTo>
                  <a:lnTo>
                    <a:pt x="1601508" y="353240"/>
                  </a:lnTo>
                  <a:lnTo>
                    <a:pt x="1601508" y="36000"/>
                  </a:lnTo>
                  <a:lnTo>
                    <a:pt x="1598679" y="21987"/>
                  </a:lnTo>
                  <a:lnTo>
                    <a:pt x="1590964" y="10544"/>
                  </a:lnTo>
                  <a:lnTo>
                    <a:pt x="1579521" y="2829"/>
                  </a:lnTo>
                  <a:lnTo>
                    <a:pt x="1565508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9194" y="1163801"/>
            <a:ext cx="3393440" cy="1238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cumplen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dichos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supuestos,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probar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373505">
              <a:lnSpc>
                <a:spcPct val="100000"/>
              </a:lnSpc>
              <a:spcBef>
                <a:spcPts val="755"/>
              </a:spcBef>
            </a:pP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52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165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100" i="1" spc="-1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i="1" spc="367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1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18000"/>
              </a:lnSpc>
              <a:spcBef>
                <a:spcPts val="1725"/>
              </a:spcBef>
            </a:pP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estimador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MCO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30" dirty="0">
                <a:solidFill>
                  <a:srgbClr val="22373A"/>
                </a:solidFill>
                <a:latin typeface="Arial"/>
                <a:cs typeface="Arial"/>
              </a:rPr>
              <a:t>MELI</a:t>
            </a:r>
            <a:r>
              <a:rPr sz="1100" b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b="1" spc="-15" dirty="0">
                <a:solidFill>
                  <a:srgbClr val="22373A"/>
                </a:solidFill>
                <a:latin typeface="Arial"/>
                <a:cs typeface="Arial"/>
              </a:rPr>
              <a:t>M</a:t>
            </a:r>
            <a:r>
              <a:rPr sz="1100" spc="-15" dirty="0">
                <a:solidFill>
                  <a:srgbClr val="22373A"/>
                </a:solidFill>
                <a:latin typeface="Tahoma"/>
                <a:cs typeface="Tahoma"/>
              </a:rPr>
              <a:t>ejor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stimador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L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ineal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nsesgado)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22373A"/>
                </a:solidFill>
                <a:latin typeface="Arial"/>
                <a:cs typeface="Arial"/>
              </a:rPr>
              <a:t>BLUE</a:t>
            </a:r>
            <a:r>
              <a:rPr sz="1100" b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est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L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inear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U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nbiased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stimator).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" y="47930"/>
            <a:ext cx="1605122" cy="3196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94" y="1143113"/>
            <a:ext cx="3938167" cy="150522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1221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So</a:t>
            </a:r>
            <a:r>
              <a:rPr spc="-110" dirty="0"/>
              <a:t>b</a:t>
            </a:r>
            <a:r>
              <a:rPr spc="-40" dirty="0"/>
              <a:t>re</a:t>
            </a:r>
            <a:r>
              <a:rPr spc="105" dirty="0"/>
              <a:t> </a:t>
            </a:r>
            <a:r>
              <a:rPr spc="-35" dirty="0"/>
              <a:t>la</a:t>
            </a:r>
            <a:r>
              <a:rPr spc="100" dirty="0"/>
              <a:t> </a:t>
            </a:r>
            <a:r>
              <a:rPr b="0" i="1" dirty="0">
                <a:latin typeface="Calibri"/>
                <a:cs typeface="Calibri"/>
              </a:rPr>
              <a:t>V</a:t>
            </a:r>
            <a:r>
              <a:rPr b="0" i="1" spc="-10" dirty="0">
                <a:latin typeface="Calibri"/>
                <a:cs typeface="Calibri"/>
              </a:rPr>
              <a:t> </a:t>
            </a:r>
            <a:r>
              <a:rPr b="0" i="1" spc="65" dirty="0">
                <a:latin typeface="Calibri"/>
                <a:cs typeface="Calibri"/>
              </a:rPr>
              <a:t>a</a:t>
            </a:r>
            <a:r>
              <a:rPr b="0" i="1" spc="75" dirty="0">
                <a:latin typeface="Calibri"/>
                <a:cs typeface="Calibri"/>
              </a:rPr>
              <a:t>r</a:t>
            </a:r>
            <a:r>
              <a:rPr b="0" spc="-10" dirty="0">
                <a:latin typeface="Tahoma"/>
                <a:cs typeface="Tahoma"/>
              </a:rPr>
              <a:t>(</a:t>
            </a:r>
            <a:r>
              <a:rPr b="0" i="1" spc="-470" dirty="0">
                <a:latin typeface="Calibri"/>
                <a:cs typeface="Calibri"/>
              </a:rPr>
              <a:t>β</a:t>
            </a:r>
            <a:r>
              <a:rPr sz="1800" b="0" spc="-254" baseline="13888" dirty="0">
                <a:latin typeface="Tahoma"/>
                <a:cs typeface="Tahoma"/>
              </a:rPr>
              <a:t>ˆ</a:t>
            </a:r>
            <a:r>
              <a:rPr sz="1200" b="0" i="1" spc="225" baseline="-13888" dirty="0">
                <a:latin typeface="Calibri"/>
                <a:cs typeface="Calibri"/>
              </a:rPr>
              <a:t>j</a:t>
            </a:r>
            <a:r>
              <a:rPr sz="1200" b="0" i="1" spc="-127" baseline="-13888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457643"/>
            <a:ext cx="391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4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-209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6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se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puede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varianza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siguiente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manera: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8595" y="781735"/>
            <a:ext cx="2291080" cy="650875"/>
            <a:chOff x="1158595" y="781735"/>
            <a:chExt cx="2291080" cy="650875"/>
          </a:xfrm>
        </p:grpSpPr>
        <p:sp>
          <p:nvSpPr>
            <p:cNvPr id="5" name="object 5"/>
            <p:cNvSpPr/>
            <p:nvPr/>
          </p:nvSpPr>
          <p:spPr>
            <a:xfrm>
              <a:off x="1158595" y="781735"/>
              <a:ext cx="2291080" cy="650875"/>
            </a:xfrm>
            <a:custGeom>
              <a:avLst/>
              <a:gdLst/>
              <a:ahLst/>
              <a:cxnLst/>
              <a:rect l="l" t="t" r="r" b="b"/>
              <a:pathLst>
                <a:path w="2291079" h="650875">
                  <a:moveTo>
                    <a:pt x="2242179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601765"/>
                  </a:lnTo>
                  <a:lnTo>
                    <a:pt x="3823" y="620703"/>
                  </a:lnTo>
                  <a:lnTo>
                    <a:pt x="14249" y="636168"/>
                  </a:lnTo>
                  <a:lnTo>
                    <a:pt x="29714" y="646594"/>
                  </a:lnTo>
                  <a:lnTo>
                    <a:pt x="48652" y="650418"/>
                  </a:lnTo>
                  <a:lnTo>
                    <a:pt x="2242179" y="650418"/>
                  </a:lnTo>
                  <a:lnTo>
                    <a:pt x="2261117" y="646594"/>
                  </a:lnTo>
                  <a:lnTo>
                    <a:pt x="2276582" y="636168"/>
                  </a:lnTo>
                  <a:lnTo>
                    <a:pt x="2287008" y="620703"/>
                  </a:lnTo>
                  <a:lnTo>
                    <a:pt x="2290832" y="601765"/>
                  </a:lnTo>
                  <a:lnTo>
                    <a:pt x="2290832" y="48653"/>
                  </a:lnTo>
                  <a:lnTo>
                    <a:pt x="2287008" y="29714"/>
                  </a:lnTo>
                  <a:lnTo>
                    <a:pt x="2276582" y="14250"/>
                  </a:lnTo>
                  <a:lnTo>
                    <a:pt x="2261117" y="3823"/>
                  </a:lnTo>
                  <a:lnTo>
                    <a:pt x="2242179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1248" y="794388"/>
              <a:ext cx="2265680" cy="625475"/>
            </a:xfrm>
            <a:custGeom>
              <a:avLst/>
              <a:gdLst/>
              <a:ahLst/>
              <a:cxnLst/>
              <a:rect l="l" t="t" r="r" b="b"/>
              <a:pathLst>
                <a:path w="2265679" h="625475">
                  <a:moveTo>
                    <a:pt x="2229526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89112"/>
                  </a:lnTo>
                  <a:lnTo>
                    <a:pt x="2829" y="603125"/>
                  </a:lnTo>
                  <a:lnTo>
                    <a:pt x="10544" y="614568"/>
                  </a:lnTo>
                  <a:lnTo>
                    <a:pt x="21987" y="622283"/>
                  </a:lnTo>
                  <a:lnTo>
                    <a:pt x="36000" y="625112"/>
                  </a:lnTo>
                  <a:lnTo>
                    <a:pt x="2229526" y="625112"/>
                  </a:lnTo>
                  <a:lnTo>
                    <a:pt x="2243539" y="622283"/>
                  </a:lnTo>
                  <a:lnTo>
                    <a:pt x="2254982" y="614568"/>
                  </a:lnTo>
                  <a:lnTo>
                    <a:pt x="2262697" y="603125"/>
                  </a:lnTo>
                  <a:lnTo>
                    <a:pt x="2265526" y="589112"/>
                  </a:lnTo>
                  <a:lnTo>
                    <a:pt x="2265526" y="36000"/>
                  </a:lnTo>
                  <a:lnTo>
                    <a:pt x="2262697" y="21987"/>
                  </a:lnTo>
                  <a:lnTo>
                    <a:pt x="2254982" y="10544"/>
                  </a:lnTo>
                  <a:lnTo>
                    <a:pt x="2243539" y="2829"/>
                  </a:lnTo>
                  <a:lnTo>
                    <a:pt x="2229526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3369" y="923822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154" y="960385"/>
            <a:ext cx="715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2633" y="816380"/>
            <a:ext cx="2146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67" baseline="-20202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800" spc="4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44128" y="1076985"/>
            <a:ext cx="1197610" cy="0"/>
          </a:xfrm>
          <a:custGeom>
            <a:avLst/>
            <a:gdLst/>
            <a:ahLst/>
            <a:cxnLst/>
            <a:rect l="l" t="t" r="r" b="b"/>
            <a:pathLst>
              <a:path w="1197610">
                <a:moveTo>
                  <a:pt x="0" y="0"/>
                </a:moveTo>
                <a:lnTo>
                  <a:pt x="1197432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7602" y="1059445"/>
            <a:ext cx="336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95" dirty="0">
                <a:solidFill>
                  <a:srgbClr val="22373A"/>
                </a:solidFill>
                <a:latin typeface="Lucida Sans Unicode"/>
                <a:cs typeface="Lucida Sans Unicode"/>
              </a:rPr>
              <a:t>^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6598" y="1157311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0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4890" y="1088807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3811" y="1177898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0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1428" y="1099209"/>
            <a:ext cx="1223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i="1" spc="1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)(1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594" y="1509495"/>
            <a:ext cx="3092450" cy="715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donde: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200" spc="6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45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varianza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error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(desconocida)</a:t>
            </a:r>
            <a:endParaRPr sz="1100">
              <a:latin typeface="Tahoma"/>
              <a:cs typeface="Tahoma"/>
            </a:endParaRPr>
          </a:p>
          <a:p>
            <a:pPr marL="163830">
              <a:lnSpc>
                <a:spcPct val="100000"/>
              </a:lnSpc>
              <a:spcBef>
                <a:spcPts val="464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650" spc="-742" baseline="15151" dirty="0">
                <a:solidFill>
                  <a:srgbClr val="22373A"/>
                </a:solidFill>
                <a:latin typeface="Lucida Sans Unicode"/>
                <a:cs typeface="Lucida Sans Unicode"/>
              </a:rPr>
              <a:t>^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rianza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muestral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regres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883" y="2258757"/>
            <a:ext cx="3407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200" spc="18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45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25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200" spc="18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52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surge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correr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regresi´on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217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419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395" y="2334881"/>
            <a:ext cx="2021205" cy="31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475">
              <a:lnSpc>
                <a:spcPts val="955"/>
              </a:lnSpc>
              <a:spcBef>
                <a:spcPts val="95"/>
              </a:spcBef>
            </a:pPr>
            <a:r>
              <a:rPr sz="800" i="1" spc="150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800" dirty="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funci</a:t>
            </a:r>
            <a:r>
              <a:rPr sz="1100" spc="-60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resto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regres</a:t>
            </a:r>
            <a:r>
              <a:rPr sz="1100" spc="-100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294" y="2722014"/>
            <a:ext cx="35293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Volveremos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esta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expresi´on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4" dirty="0">
                <a:solidFill>
                  <a:srgbClr val="22373A"/>
                </a:solidFill>
                <a:latin typeface="Tahoma"/>
                <a:cs typeface="Tahoma"/>
              </a:rPr>
              <a:t>pr´oxima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clase,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cuando </a:t>
            </a:r>
            <a:r>
              <a:rPr sz="1100" spc="-3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hablemos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Arial"/>
                <a:cs typeface="Arial"/>
              </a:rPr>
              <a:t>multicolinealidad.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" y="63819"/>
            <a:ext cx="1361213" cy="300528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4" y="418671"/>
            <a:ext cx="4079137" cy="28357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70" y="76375"/>
            <a:ext cx="1464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Error</a:t>
            </a:r>
            <a:r>
              <a:rPr spc="85" dirty="0"/>
              <a:t> </a:t>
            </a:r>
            <a:r>
              <a:rPr spc="-90" dirty="0"/>
              <a:t>est´andar</a:t>
            </a:r>
            <a:r>
              <a:rPr spc="80" dirty="0"/>
              <a:t> </a:t>
            </a:r>
            <a:r>
              <a:rPr spc="-60" dirty="0"/>
              <a:t>de</a:t>
            </a:r>
            <a:r>
              <a:rPr spc="80" dirty="0"/>
              <a:t> </a:t>
            </a:r>
            <a:r>
              <a:rPr b="0" i="1" spc="-165" dirty="0">
                <a:latin typeface="Calibri"/>
                <a:cs typeface="Calibri"/>
              </a:rPr>
              <a:t>β</a:t>
            </a:r>
            <a:r>
              <a:rPr sz="1800" b="0" spc="-247" baseline="13888" dirty="0">
                <a:latin typeface="Tahoma"/>
                <a:cs typeface="Tahoma"/>
              </a:rPr>
              <a:t>ˆ</a:t>
            </a:r>
            <a:r>
              <a:rPr sz="1200" b="0" i="1" spc="-247" baseline="-13888" dirty="0">
                <a:latin typeface="Calibri"/>
                <a:cs typeface="Calibri"/>
              </a:rPr>
              <a:t>j</a:t>
            </a:r>
            <a:endParaRPr sz="1200" baseline="-1388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883" y="835887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Noten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10" dirty="0">
                <a:solidFill>
                  <a:srgbClr val="22373A"/>
                </a:solidFill>
                <a:latin typeface="Tahoma"/>
                <a:cs typeface="Tahoma"/>
              </a:rPr>
              <a:t>f´ormula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anterior,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200" spc="6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200" spc="352" baseline="27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desconocida.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337" y="1349119"/>
            <a:ext cx="86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6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800" spc="105" dirty="0">
                <a:solidFill>
                  <a:srgbClr val="22373A"/>
                </a:solidFill>
                <a:latin typeface="Calibri"/>
                <a:cs typeface="Calibri"/>
              </a:rPr>
              <a:t>ˆ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883" y="1269617"/>
            <a:ext cx="23475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Resulta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natural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estimarlo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usando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sz="1200" spc="12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100" spc="8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83" y="1671698"/>
            <a:ext cx="367792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 marR="17780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135" dirty="0">
                <a:solidFill>
                  <a:srgbClr val="22373A"/>
                </a:solidFill>
                <a:latin typeface="Tahoma"/>
                <a:cs typeface="Tahoma"/>
              </a:rPr>
              <a:t>Ver´an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que,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entonces,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trabajaremos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t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Student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para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hacer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inferencia.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aplicamos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r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-459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ız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adrada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ositiva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0" dirty="0">
                <a:solidFill>
                  <a:srgbClr val="22373A"/>
                </a:solidFill>
                <a:latin typeface="Calibri"/>
                <a:cs typeface="Calibri"/>
              </a:rPr>
              <a:t>V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75" dirty="0">
                <a:solidFill>
                  <a:srgbClr val="22373A"/>
                </a:solidFill>
                <a:latin typeface="Calibri"/>
                <a:cs typeface="Calibri"/>
              </a:rPr>
              <a:t>a</a:t>
            </a:r>
            <a:r>
              <a:rPr sz="1100" i="1" spc="80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188595">
              <a:lnSpc>
                <a:spcPct val="100000"/>
              </a:lnSpc>
              <a:spcBef>
                <a:spcPts val="235"/>
              </a:spcBef>
            </a:pP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obtendremos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29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sz="1100" i="1" spc="325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0" y="22816"/>
            <a:ext cx="1866093" cy="3380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6" y="739775"/>
            <a:ext cx="4225013" cy="22682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370" y="76375"/>
            <a:ext cx="2143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spc="-25" dirty="0">
                <a:solidFill>
                  <a:srgbClr val="F9F9F9"/>
                </a:solidFill>
                <a:latin typeface="Arial"/>
                <a:cs typeface="Arial"/>
              </a:rPr>
              <a:t>Intervalo</a:t>
            </a:r>
            <a:r>
              <a:rPr sz="1200" b="1" spc="9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9F9F9"/>
                </a:solidFill>
                <a:latin typeface="Arial"/>
                <a:cs typeface="Arial"/>
              </a:rPr>
              <a:t>de</a:t>
            </a:r>
            <a:r>
              <a:rPr sz="1200" b="1" spc="9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9F9F9"/>
                </a:solidFill>
                <a:latin typeface="Arial"/>
                <a:cs typeface="Arial"/>
              </a:rPr>
              <a:t>confianza</a:t>
            </a:r>
            <a:r>
              <a:rPr sz="1200" b="1" spc="9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F9F9F9"/>
                </a:solidFill>
                <a:latin typeface="Arial"/>
                <a:cs typeface="Arial"/>
              </a:rPr>
              <a:t>para</a:t>
            </a:r>
            <a:r>
              <a:rPr sz="1200" b="1" spc="8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9F9F9"/>
                </a:solidFill>
                <a:latin typeface="Calibri"/>
                <a:cs typeface="Calibri"/>
              </a:rPr>
              <a:t>β</a:t>
            </a:r>
            <a:r>
              <a:rPr sz="1200" i="1" spc="127" baseline="-13888" dirty="0">
                <a:solidFill>
                  <a:srgbClr val="F9F9F9"/>
                </a:solidFill>
                <a:latin typeface="Calibri"/>
                <a:cs typeface="Calibri"/>
              </a:rPr>
              <a:t>j</a:t>
            </a:r>
            <a:endParaRPr sz="1200" baseline="-13888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3245" y="811430"/>
            <a:ext cx="1741805" cy="427990"/>
            <a:chOff x="1433245" y="811430"/>
            <a:chExt cx="1741805" cy="427990"/>
          </a:xfrm>
        </p:grpSpPr>
        <p:sp>
          <p:nvSpPr>
            <p:cNvPr id="5" name="object 5"/>
            <p:cNvSpPr/>
            <p:nvPr/>
          </p:nvSpPr>
          <p:spPr>
            <a:xfrm>
              <a:off x="1433245" y="811430"/>
              <a:ext cx="1741805" cy="427990"/>
            </a:xfrm>
            <a:custGeom>
              <a:avLst/>
              <a:gdLst/>
              <a:ahLst/>
              <a:cxnLst/>
              <a:rect l="l" t="t" r="r" b="b"/>
              <a:pathLst>
                <a:path w="1741805" h="427990">
                  <a:moveTo>
                    <a:pt x="1692875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78929"/>
                  </a:lnTo>
                  <a:lnTo>
                    <a:pt x="3823" y="397867"/>
                  </a:lnTo>
                  <a:lnTo>
                    <a:pt x="14249" y="413331"/>
                  </a:lnTo>
                  <a:lnTo>
                    <a:pt x="29714" y="423758"/>
                  </a:lnTo>
                  <a:lnTo>
                    <a:pt x="48652" y="427581"/>
                  </a:lnTo>
                  <a:lnTo>
                    <a:pt x="1692875" y="427581"/>
                  </a:lnTo>
                  <a:lnTo>
                    <a:pt x="1711813" y="423758"/>
                  </a:lnTo>
                  <a:lnTo>
                    <a:pt x="1727278" y="413331"/>
                  </a:lnTo>
                  <a:lnTo>
                    <a:pt x="1737705" y="397867"/>
                  </a:lnTo>
                  <a:lnTo>
                    <a:pt x="1741528" y="378929"/>
                  </a:lnTo>
                  <a:lnTo>
                    <a:pt x="1741528" y="48653"/>
                  </a:lnTo>
                  <a:lnTo>
                    <a:pt x="1737705" y="29714"/>
                  </a:lnTo>
                  <a:lnTo>
                    <a:pt x="1727278" y="14250"/>
                  </a:lnTo>
                  <a:lnTo>
                    <a:pt x="1711813" y="3823"/>
                  </a:lnTo>
                  <a:lnTo>
                    <a:pt x="1692875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5898" y="824082"/>
              <a:ext cx="1716405" cy="402590"/>
            </a:xfrm>
            <a:custGeom>
              <a:avLst/>
              <a:gdLst/>
              <a:ahLst/>
              <a:cxnLst/>
              <a:rect l="l" t="t" r="r" b="b"/>
              <a:pathLst>
                <a:path w="1716405" h="402590">
                  <a:moveTo>
                    <a:pt x="1680222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66276"/>
                  </a:lnTo>
                  <a:lnTo>
                    <a:pt x="2829" y="380289"/>
                  </a:lnTo>
                  <a:lnTo>
                    <a:pt x="10544" y="391732"/>
                  </a:lnTo>
                  <a:lnTo>
                    <a:pt x="21987" y="399447"/>
                  </a:lnTo>
                  <a:lnTo>
                    <a:pt x="36000" y="402276"/>
                  </a:lnTo>
                  <a:lnTo>
                    <a:pt x="1680222" y="402276"/>
                  </a:lnTo>
                  <a:lnTo>
                    <a:pt x="1694235" y="399447"/>
                  </a:lnTo>
                  <a:lnTo>
                    <a:pt x="1705678" y="391732"/>
                  </a:lnTo>
                  <a:lnTo>
                    <a:pt x="1713394" y="380289"/>
                  </a:lnTo>
                  <a:lnTo>
                    <a:pt x="1716223" y="366276"/>
                  </a:lnTo>
                  <a:lnTo>
                    <a:pt x="1716223" y="36000"/>
                  </a:lnTo>
                  <a:lnTo>
                    <a:pt x="1713394" y="21987"/>
                  </a:lnTo>
                  <a:lnTo>
                    <a:pt x="1705678" y="10544"/>
                  </a:lnTo>
                  <a:lnTo>
                    <a:pt x="1694235" y="2829"/>
                  </a:lnTo>
                  <a:lnTo>
                    <a:pt x="1680222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87804" y="941805"/>
            <a:ext cx="1432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644" baseline="10101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25252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225" baseline="3472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baseline="3472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37" baseline="3472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spc="-44" baseline="10101" dirty="0">
                <a:solidFill>
                  <a:srgbClr val="22373A"/>
                </a:solidFill>
                <a:latin typeface="Lucida Sans Unicode"/>
                <a:cs typeface="Lucida Sans Unicode"/>
              </a:rPr>
              <a:t>±</a:t>
            </a:r>
            <a:r>
              <a:rPr sz="1650" spc="-157" baseline="10101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650" i="1" spc="37" baseline="10101" dirty="0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8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800" i="1" spc="9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8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800" i="1" spc="80" dirty="0">
                <a:solidFill>
                  <a:srgbClr val="22373A"/>
                </a:solidFill>
                <a:latin typeface="Calibri"/>
                <a:cs typeface="Calibri"/>
              </a:rPr>
              <a:t>,α/</a:t>
            </a:r>
            <a:r>
              <a:rPr sz="800" spc="65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650" i="1" spc="345" baseline="10101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sz="1650" i="1" spc="487" baseline="10101" dirty="0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sz="1650" baseline="10101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650" i="1" spc="-644" baseline="10101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25252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225" baseline="3472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-127" baseline="3472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baseline="10101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650" baseline="10101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283" y="1493848"/>
            <a:ext cx="1073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En</a:t>
            </a:r>
            <a:r>
              <a:rPr sz="11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22373A"/>
                </a:solidFill>
                <a:latin typeface="Arial"/>
                <a:cs typeface="Arial"/>
              </a:rPr>
              <a:t>R:</a:t>
            </a:r>
            <a:r>
              <a:rPr sz="1100" b="1" spc="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FF"/>
                </a:solidFill>
                <a:latin typeface="Tahoma"/>
                <a:cs typeface="Tahoma"/>
              </a:rPr>
              <a:t>confint()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913493"/>
            <a:ext cx="3887950" cy="95480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0" y="20233"/>
            <a:ext cx="2772714" cy="33608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692396"/>
            <a:ext cx="3815199" cy="122109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0548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Pruebas</a:t>
            </a:r>
            <a:r>
              <a:rPr spc="95" dirty="0"/>
              <a:t> </a:t>
            </a:r>
            <a:r>
              <a:rPr spc="-80" dirty="0"/>
              <a:t>simples</a:t>
            </a:r>
            <a:r>
              <a:rPr spc="90" dirty="0"/>
              <a:t> </a:t>
            </a:r>
            <a:r>
              <a:rPr spc="-85" dirty="0"/>
              <a:t>sobre</a:t>
            </a:r>
            <a:r>
              <a:rPr spc="95" dirty="0"/>
              <a:t> </a:t>
            </a:r>
            <a:r>
              <a:rPr spc="-90" dirty="0"/>
              <a:t>los</a:t>
            </a:r>
            <a:r>
              <a:rPr spc="85" dirty="0"/>
              <a:t> </a:t>
            </a:r>
            <a:r>
              <a:rPr b="0" i="1" spc="-15" dirty="0">
                <a:latin typeface="Calibri"/>
                <a:cs typeface="Calibri"/>
              </a:rPr>
              <a:t>β</a:t>
            </a:r>
            <a:r>
              <a:rPr spc="-15" dirty="0"/>
              <a:t>’s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7248" y="1176411"/>
            <a:ext cx="987425" cy="45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899"/>
              </a:lnSpc>
              <a:spcBef>
                <a:spcPts val="100"/>
              </a:spcBef>
            </a:pPr>
            <a:r>
              <a:rPr sz="1650" i="1" spc="330" baseline="7575" dirty="0">
                <a:solidFill>
                  <a:srgbClr val="22373A"/>
                </a:solidFill>
                <a:latin typeface="Calibri"/>
                <a:cs typeface="Calibri"/>
              </a:rPr>
              <a:t>H</a:t>
            </a: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0 </a:t>
            </a:r>
            <a:r>
              <a:rPr sz="800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spc="-135" baseline="757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650" spc="-60" baseline="75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650" i="1" spc="52" baseline="757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800" i="1" spc="150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8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00" i="1" spc="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spc="67" baseline="757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650" spc="-60" baseline="75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650" i="1" spc="52" baseline="757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800" i="1" spc="145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800" i="1" spc="6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800" i="1" spc="225" dirty="0">
                <a:solidFill>
                  <a:srgbClr val="22373A"/>
                </a:solidFill>
                <a:latin typeface="Calibri"/>
                <a:cs typeface="Calibri"/>
              </a:rPr>
              <a:t>H</a:t>
            </a:r>
            <a:r>
              <a:rPr sz="800" spc="10" dirty="0">
                <a:solidFill>
                  <a:srgbClr val="22373A"/>
                </a:solidFill>
                <a:latin typeface="Calibri"/>
                <a:cs typeface="Calibri"/>
              </a:rPr>
              <a:t>0  </a:t>
            </a:r>
            <a:r>
              <a:rPr sz="1100" i="1" spc="220" dirty="0">
                <a:solidFill>
                  <a:srgbClr val="22373A"/>
                </a:solidFill>
                <a:latin typeface="Calibri"/>
                <a:cs typeface="Calibri"/>
              </a:rPr>
              <a:t>H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9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i="1" spc="225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52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Lucida Sans Unicode"/>
                <a:cs typeface="Lucida Sans Unicode"/>
              </a:rPr>
              <a:t≯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i="1" spc="217" baseline="-10416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1200" i="1" spc="97" baseline="-10416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200" i="1" spc="337" baseline="-10416" dirty="0">
                <a:solidFill>
                  <a:srgbClr val="22373A"/>
                </a:solidFill>
                <a:latin typeface="Calibri"/>
                <a:cs typeface="Calibri"/>
              </a:rPr>
              <a:t>H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2729" y="1998522"/>
            <a:ext cx="611505" cy="0"/>
          </a:xfrm>
          <a:custGeom>
            <a:avLst/>
            <a:gdLst/>
            <a:ahLst/>
            <a:cxnLst/>
            <a:rect l="l" t="t" r="r" b="b"/>
            <a:pathLst>
              <a:path w="611505">
                <a:moveTo>
                  <a:pt x="0" y="0"/>
                </a:moveTo>
                <a:lnTo>
                  <a:pt x="611187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6111" y="1966733"/>
            <a:ext cx="90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90" dirty="0">
                <a:solidFill>
                  <a:srgbClr val="22373A"/>
                </a:solidFill>
                <a:latin typeface="Trebuchet MS"/>
                <a:cs typeface="Trebuchet MS"/>
              </a:rPr>
              <a:t>^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8583" y="2061399"/>
            <a:ext cx="69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0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3138" y="2003296"/>
            <a:ext cx="4705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SE</a:t>
            </a:r>
            <a:r>
              <a:rPr sz="1100" spc="14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4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100" i="1" spc="1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4693" y="1808199"/>
            <a:ext cx="1187450" cy="2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950"/>
              </a:lnSpc>
              <a:spcBef>
                <a:spcPts val="90"/>
              </a:spcBef>
            </a:pPr>
            <a:r>
              <a:rPr sz="1650" i="1" spc="-690" baseline="757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135" baseline="22727" dirty="0">
                <a:solidFill>
                  <a:srgbClr val="22373A"/>
                </a:solidFill>
                <a:latin typeface="Trebuchet MS"/>
                <a:cs typeface="Trebuchet MS"/>
              </a:rPr>
              <a:t>^</a:t>
            </a:r>
            <a:r>
              <a:rPr sz="800" i="1" spc="150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8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00" i="1" spc="-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650" spc="-44" baseline="7575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650" spc="-157" baseline="757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650" i="1" spc="52" baseline="757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800" i="1" spc="145" dirty="0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sz="800" i="1" spc="6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800" i="1" spc="225" dirty="0">
                <a:solidFill>
                  <a:srgbClr val="22373A"/>
                </a:solidFill>
                <a:latin typeface="Calibri"/>
                <a:cs typeface="Calibri"/>
              </a:rPr>
              <a:t>H</a:t>
            </a: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endParaRPr sz="800">
              <a:latin typeface="Calibri"/>
              <a:cs typeface="Calibri"/>
            </a:endParaRPr>
          </a:p>
          <a:p>
            <a:pPr algn="ctr">
              <a:lnSpc>
                <a:spcPts val="950"/>
              </a:lnSpc>
              <a:tabLst>
                <a:tab pos="914400" algn="l"/>
              </a:tabLst>
            </a:pP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r>
              <a:rPr sz="1100" i="1" spc="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100" spc="-4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1152" y="1941816"/>
            <a:ext cx="370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8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800" i="1" spc="9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8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894" y="2272497"/>
            <a:ext cx="3646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Nos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referimos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de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75" dirty="0">
                <a:solidFill>
                  <a:srgbClr val="22373A"/>
                </a:solidFill>
                <a:latin typeface="Arial"/>
                <a:cs typeface="Arial"/>
              </a:rPr>
              <a:t>Significaci´on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Individual</a:t>
            </a:r>
            <a:r>
              <a:rPr sz="1100" b="1" spc="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caso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particular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9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i="1" spc="142" baseline="-10416" dirty="0">
                <a:solidFill>
                  <a:srgbClr val="22373A"/>
                </a:solidFill>
                <a:latin typeface="Calibri"/>
                <a:cs typeface="Calibri"/>
              </a:rPr>
              <a:t>j,H</a:t>
            </a:r>
            <a:r>
              <a:rPr sz="1200" spc="14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spc="25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(sale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default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salida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R).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1" y="26271"/>
            <a:ext cx="2360199" cy="30785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9" y="1135223"/>
            <a:ext cx="3701059" cy="15589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76375"/>
            <a:ext cx="2143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30" dirty="0">
                <a:solidFill>
                  <a:srgbClr val="F9F9F9"/>
                </a:solidFill>
                <a:latin typeface="Arial"/>
                <a:cs typeface="Arial"/>
              </a:rPr>
              <a:t>Test</a:t>
            </a:r>
            <a:r>
              <a:rPr sz="1200" b="1" spc="90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9F9F9"/>
                </a:solidFill>
                <a:latin typeface="Arial"/>
                <a:cs typeface="Arial"/>
              </a:rPr>
              <a:t>de</a:t>
            </a:r>
            <a:r>
              <a:rPr sz="1200" b="1" spc="9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F9F9F9"/>
                </a:solidFill>
                <a:latin typeface="Arial"/>
                <a:cs typeface="Arial"/>
              </a:rPr>
              <a:t>significaci´on</a:t>
            </a:r>
            <a:r>
              <a:rPr sz="1200" b="1" spc="9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9F9F9"/>
                </a:solidFill>
                <a:latin typeface="Arial"/>
                <a:cs typeface="Arial"/>
              </a:rPr>
              <a:t>individual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630447"/>
            <a:ext cx="3888171" cy="233482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2637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Pruebas</a:t>
            </a:r>
            <a:r>
              <a:rPr spc="85" dirty="0"/>
              <a:t> </a:t>
            </a:r>
            <a:r>
              <a:rPr spc="-60" dirty="0"/>
              <a:t>de</a:t>
            </a:r>
            <a:r>
              <a:rPr spc="85" dirty="0"/>
              <a:t> </a:t>
            </a:r>
            <a:r>
              <a:rPr spc="-60" dirty="0"/>
              <a:t>restricciones</a:t>
            </a:r>
            <a:r>
              <a:rPr spc="90" dirty="0"/>
              <a:t> </a:t>
            </a:r>
            <a:r>
              <a:rPr spc="-60" dirty="0"/>
              <a:t>lineales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14538"/>
            <a:ext cx="3914140" cy="27019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Podemos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testear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hip´otesis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conjuntas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nuestros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coeficientes:</a:t>
            </a:r>
            <a:endParaRPr sz="1100" dirty="0">
              <a:latin typeface="Tahoma"/>
              <a:cs typeface="Tahoma"/>
            </a:endParaRPr>
          </a:p>
          <a:p>
            <a:pPr marL="151130">
              <a:lnSpc>
                <a:spcPct val="100000"/>
              </a:lnSpc>
              <a:spcBef>
                <a:spcPts val="32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Igualdad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de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coeficientes</a:t>
            </a:r>
            <a:endParaRPr sz="110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1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Suma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de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coeficientes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igual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100" b="1" spc="9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determinado</a:t>
            </a:r>
            <a:r>
              <a:rPr sz="1100" b="1" spc="9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5" dirty="0">
                <a:solidFill>
                  <a:srgbClr val="22373A"/>
                </a:solidFill>
                <a:latin typeface="Arial"/>
                <a:cs typeface="Arial"/>
              </a:rPr>
              <a:t>valor</a:t>
            </a:r>
            <a:endParaRPr sz="110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  <a:spcBef>
                <a:spcPts val="31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Restricciones</a:t>
            </a:r>
            <a:r>
              <a:rPr sz="1100" b="1" spc="7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de</a:t>
            </a:r>
            <a:r>
              <a:rPr sz="1100" b="1" spc="8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22373A"/>
                </a:solidFill>
                <a:latin typeface="Arial"/>
                <a:cs typeface="Arial"/>
              </a:rPr>
              <a:t>nulidad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Idea</a:t>
            </a:r>
            <a:r>
              <a:rPr sz="1100" b="1" spc="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60" dirty="0">
                <a:solidFill>
                  <a:srgbClr val="22373A"/>
                </a:solidFill>
                <a:latin typeface="Arial"/>
                <a:cs typeface="Arial"/>
              </a:rPr>
              <a:t>simple:</a:t>
            </a:r>
            <a:r>
              <a:rPr sz="1100" b="1" spc="4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Estimamos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modelos:</a:t>
            </a:r>
            <a:endParaRPr sz="1100" dirty="0">
              <a:latin typeface="Tahoma"/>
              <a:cs typeface="Tahoma"/>
            </a:endParaRPr>
          </a:p>
          <a:p>
            <a:pPr marL="151130">
              <a:lnSpc>
                <a:spcPct val="100000"/>
              </a:lnSpc>
              <a:spcBef>
                <a:spcPts val="894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irrestricto: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original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(sin</a:t>
            </a:r>
            <a:r>
              <a:rPr sz="11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imponer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restricciones)</a:t>
            </a:r>
            <a:endParaRPr sz="1100" dirty="0">
              <a:latin typeface="Tahoma"/>
              <a:cs typeface="Tahoma"/>
            </a:endParaRPr>
          </a:p>
          <a:p>
            <a:pPr marL="289560" marR="5080" indent="-138430">
              <a:lnSpc>
                <a:spcPct val="118000"/>
              </a:lnSpc>
              <a:spcBef>
                <a:spcPts val="7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restricto: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bajo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hip´otesis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nula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(imponiendo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las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restricciones)</a:t>
            </a:r>
            <a:endParaRPr sz="1100" dirty="0">
              <a:latin typeface="Tahoma"/>
              <a:cs typeface="Tahoma"/>
            </a:endParaRPr>
          </a:p>
          <a:p>
            <a:pPr marL="12700" marR="135890">
              <a:lnSpc>
                <a:spcPct val="118000"/>
              </a:lnSpc>
              <a:spcBef>
                <a:spcPts val="660"/>
              </a:spcBef>
            </a:pP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Luego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comparamos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bondad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ajuste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ambos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modelos.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Si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hip´otesis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nula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cierta,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irrestricto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deber´ıa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aportar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nada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respecto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restricto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" y="31916"/>
            <a:ext cx="2857782" cy="2965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1" y="414538"/>
            <a:ext cx="4200000" cy="28398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008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Test</a:t>
            </a:r>
            <a:r>
              <a:rPr spc="85" dirty="0"/>
              <a:t> </a:t>
            </a:r>
            <a:r>
              <a:rPr spc="-60" dirty="0"/>
              <a:t>de</a:t>
            </a:r>
            <a:r>
              <a:rPr spc="90" dirty="0"/>
              <a:t> </a:t>
            </a:r>
            <a:r>
              <a:rPr spc="-60" dirty="0"/>
              <a:t>restricciones</a:t>
            </a:r>
            <a:r>
              <a:rPr spc="85" dirty="0"/>
              <a:t> </a:t>
            </a:r>
            <a:r>
              <a:rPr spc="-60" dirty="0"/>
              <a:t>lineales</a:t>
            </a:r>
          </a:p>
        </p:txBody>
      </p:sp>
      <p:sp>
        <p:nvSpPr>
          <p:cNvPr id="3" name="object 3"/>
          <p:cNvSpPr/>
          <p:nvPr/>
        </p:nvSpPr>
        <p:spPr>
          <a:xfrm>
            <a:off x="1338427" y="1566151"/>
            <a:ext cx="1931670" cy="745490"/>
          </a:xfrm>
          <a:custGeom>
            <a:avLst/>
            <a:gdLst/>
            <a:ahLst/>
            <a:cxnLst/>
            <a:rect l="l" t="t" r="r" b="b"/>
            <a:pathLst>
              <a:path w="1931670" h="745489">
                <a:moveTo>
                  <a:pt x="1931136" y="0"/>
                </a:moveTo>
                <a:lnTo>
                  <a:pt x="0" y="0"/>
                </a:lnTo>
                <a:lnTo>
                  <a:pt x="0" y="745363"/>
                </a:lnTo>
                <a:lnTo>
                  <a:pt x="1931136" y="745363"/>
                </a:lnTo>
                <a:lnTo>
                  <a:pt x="193113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4594" y="603159"/>
            <a:ext cx="3938270" cy="116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testear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hip´otesis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conjuntas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sobre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nuestros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coeficientes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usamos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b="1" spc="-75" dirty="0">
                <a:solidFill>
                  <a:srgbClr val="22373A"/>
                </a:solidFill>
                <a:latin typeface="Arial"/>
                <a:cs typeface="Arial"/>
              </a:rPr>
              <a:t>estad´ıstico</a:t>
            </a:r>
            <a:r>
              <a:rPr sz="1100" b="1" spc="-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22373A"/>
                </a:solidFill>
                <a:latin typeface="Arial"/>
                <a:cs typeface="Arial"/>
              </a:rPr>
              <a:t>F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. 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80" dirty="0">
                <a:solidFill>
                  <a:srgbClr val="22373A"/>
                </a:solidFill>
                <a:latin typeface="Tahoma"/>
                <a:cs typeface="Tahoma"/>
              </a:rPr>
              <a:t>estad´ıstico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F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compara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 </a:t>
            </a:r>
            <a:r>
              <a:rPr sz="1100" i="1" spc="220" dirty="0">
                <a:solidFill>
                  <a:srgbClr val="22373A"/>
                </a:solidFill>
                <a:latin typeface="Calibri"/>
                <a:cs typeface="Calibri"/>
              </a:rPr>
              <a:t>SRC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(suma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los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residuos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cuadrado)</a:t>
            </a:r>
            <a:r>
              <a:rPr sz="1100" spc="26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254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irrestricto 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1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)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(el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modelo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original)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restricto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45" dirty="0">
                <a:solidFill>
                  <a:srgbClr val="22373A"/>
                </a:solidFill>
                <a:latin typeface="Calibri"/>
                <a:cs typeface="Calibri"/>
              </a:rPr>
              <a:t>r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(imponiendo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hip´otesis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nula):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ahoma"/>
              <a:cs typeface="Tahoma"/>
            </a:endParaRPr>
          </a:p>
          <a:p>
            <a:pPr marL="1210310">
              <a:lnSpc>
                <a:spcPct val="100000"/>
              </a:lnSpc>
            </a:pPr>
            <a:r>
              <a:rPr sz="1100" i="1" u="sng" spc="22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S</a:t>
            </a:r>
            <a:r>
              <a:rPr sz="1100" i="1" u="sng" spc="2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R</a:t>
            </a:r>
            <a:r>
              <a:rPr sz="1100" i="1" u="sng" spc="20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C</a:t>
            </a:r>
            <a:r>
              <a:rPr sz="1200" i="1" u="sng" spc="157" baseline="-1041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r</a:t>
            </a:r>
            <a:r>
              <a:rPr sz="1200" i="1" u="sng" baseline="-1041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 </a:t>
            </a:r>
            <a:r>
              <a:rPr sz="1200" i="1" u="sng" spc="-75" baseline="-1041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u="sng" spc="-10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22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S</a:t>
            </a:r>
            <a:r>
              <a:rPr sz="1100" i="1" u="sng" spc="2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R</a:t>
            </a:r>
            <a:r>
              <a:rPr sz="1100" i="1" u="sng" spc="20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C</a:t>
            </a:r>
            <a:r>
              <a:rPr sz="1200" i="1" u="sng" spc="112" baseline="-1041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u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0121" y="1959178"/>
            <a:ext cx="922655" cy="0"/>
          </a:xfrm>
          <a:custGeom>
            <a:avLst/>
            <a:gdLst/>
            <a:ahLst/>
            <a:cxnLst/>
            <a:rect l="l" t="t" r="r" b="b"/>
            <a:pathLst>
              <a:path w="922655">
                <a:moveTo>
                  <a:pt x="0" y="0"/>
                </a:moveTo>
                <a:lnTo>
                  <a:pt x="922591" y="0"/>
                </a:lnTo>
              </a:path>
            </a:pathLst>
          </a:custGeom>
          <a:ln w="5537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69529" y="1761590"/>
            <a:ext cx="64389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290"/>
              </a:lnSpc>
              <a:spcBef>
                <a:spcPts val="90"/>
              </a:spcBef>
            </a:pPr>
            <a:r>
              <a:rPr sz="1100" i="1" spc="-80" dirty="0">
                <a:solidFill>
                  <a:srgbClr val="22373A"/>
                </a:solidFill>
                <a:latin typeface="Calibri"/>
                <a:cs typeface="Calibri"/>
              </a:rPr>
              <a:t>q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ts val="1290"/>
              </a:lnSpc>
            </a:pPr>
            <a:r>
              <a:rPr sz="1100" u="sng" spc="-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00" u="sng" spc="-3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18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SRC</a:t>
            </a:r>
            <a:r>
              <a:rPr sz="1200" i="1" u="sng" spc="277" baseline="-1041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u</a:t>
            </a:r>
            <a:r>
              <a:rPr sz="1200" i="1" u="sng" spc="-97" baseline="-1041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 </a:t>
            </a:r>
            <a:endParaRPr sz="1200" baseline="-10416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8254" y="181249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5" dirty="0">
                <a:solidFill>
                  <a:srgbClr val="22373A"/>
                </a:solidFill>
                <a:latin typeface="Calibri"/>
                <a:cs typeface="Calibri"/>
              </a:rPr>
              <a:t>q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8283" y="1887307"/>
            <a:ext cx="656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-44" baseline="17676" dirty="0">
                <a:solidFill>
                  <a:srgbClr val="22373A"/>
                </a:solidFill>
                <a:latin typeface="Lucida Sans Unicode"/>
                <a:cs typeface="Lucida Sans Unicode"/>
              </a:rPr>
              <a:t>∼</a:t>
            </a:r>
            <a:r>
              <a:rPr sz="1650" spc="-67" baseline="17676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650" i="1" spc="292" baseline="17676" dirty="0">
                <a:solidFill>
                  <a:srgbClr val="22373A"/>
                </a:solidFill>
                <a:latin typeface="Calibri"/>
                <a:cs typeface="Calibri"/>
              </a:rPr>
              <a:t>F</a:t>
            </a: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8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800" i="1" spc="9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800" i="1" spc="190" dirty="0">
                <a:solidFill>
                  <a:srgbClr val="22373A"/>
                </a:solidFill>
                <a:latin typeface="Arial"/>
                <a:cs typeface="Arial"/>
              </a:rPr>
              <a:t>−</a:t>
            </a:r>
            <a:r>
              <a:rPr sz="800" spc="15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110764"/>
            <a:ext cx="3385185" cy="828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8265" algn="ctr">
              <a:lnSpc>
                <a:spcPct val="100000"/>
              </a:lnSpc>
              <a:spcBef>
                <a:spcPts val="90"/>
              </a:spcBef>
            </a:pPr>
            <a:r>
              <a:rPr sz="1100" i="1" spc="85" dirty="0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sz="11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ahoma"/>
              <a:cs typeface="Tahoma"/>
            </a:endParaRPr>
          </a:p>
          <a:p>
            <a:pPr marL="12700" marR="5080">
              <a:lnSpc>
                <a:spcPct val="118000"/>
              </a:lnSpc>
            </a:pP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donde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80" dirty="0">
                <a:solidFill>
                  <a:srgbClr val="22373A"/>
                </a:solidFill>
                <a:latin typeface="Calibri"/>
                <a:cs typeface="Calibri"/>
              </a:rPr>
              <a:t>q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9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1100" spc="-610" dirty="0">
                <a:solidFill>
                  <a:srgbClr val="22373A"/>
                </a:solidFill>
                <a:latin typeface="Tahoma"/>
                <a:cs typeface="Tahoma"/>
              </a:rPr>
              <a:t>u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mero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restriccio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1100" spc="-95" dirty="0">
                <a:solidFill>
                  <a:srgbClr val="22373A"/>
                </a:solidFill>
                <a:latin typeface="Tahoma"/>
                <a:cs typeface="Tahoma"/>
              </a:rPr>
              <a:t>e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65" dirty="0">
                <a:solidFill>
                  <a:srgbClr val="22373A"/>
                </a:solidFill>
                <a:latin typeface="Calibri"/>
                <a:cs typeface="Calibri"/>
              </a:rPr>
              <a:t>k</a:t>
            </a:r>
            <a:r>
              <a:rPr sz="11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i="1" spc="-10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1100" spc="-610" dirty="0">
                <a:solidFill>
                  <a:srgbClr val="22373A"/>
                </a:solidFill>
                <a:latin typeface="Tahoma"/>
                <a:cs typeface="Tahoma"/>
              </a:rPr>
              <a:t>u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mero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de 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regresores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" y="31916"/>
            <a:ext cx="2857782" cy="2965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0" y="528326"/>
            <a:ext cx="4463166" cy="27156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2351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Modelo</a:t>
            </a:r>
            <a:r>
              <a:rPr spc="105" dirty="0"/>
              <a:t> </a:t>
            </a:r>
            <a:r>
              <a:rPr spc="-45" dirty="0"/>
              <a:t>lineal</a:t>
            </a:r>
            <a:r>
              <a:rPr spc="105" dirty="0"/>
              <a:t> </a:t>
            </a:r>
            <a:r>
              <a:rPr spc="-60" dirty="0"/>
              <a:t>de</a:t>
            </a:r>
            <a:r>
              <a:rPr spc="100" dirty="0"/>
              <a:t> </a:t>
            </a:r>
            <a:r>
              <a:rPr spc="-100" dirty="0" err="1" smtClean="0"/>
              <a:t>regresion</a:t>
            </a:r>
            <a:r>
              <a:rPr spc="105" dirty="0" smtClean="0"/>
              <a:t> </a:t>
            </a:r>
            <a:r>
              <a:rPr spc="-65" dirty="0"/>
              <a:t>simple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5770" y="960289"/>
            <a:ext cx="1576705" cy="364490"/>
            <a:chOff x="1515770" y="960289"/>
            <a:chExt cx="1576705" cy="364490"/>
          </a:xfrm>
        </p:grpSpPr>
        <p:sp>
          <p:nvSpPr>
            <p:cNvPr id="4" name="object 4"/>
            <p:cNvSpPr/>
            <p:nvPr/>
          </p:nvSpPr>
          <p:spPr>
            <a:xfrm>
              <a:off x="1515770" y="960289"/>
              <a:ext cx="1576705" cy="364490"/>
            </a:xfrm>
            <a:custGeom>
              <a:avLst/>
              <a:gdLst/>
              <a:ahLst/>
              <a:cxnLst/>
              <a:rect l="l" t="t" r="r" b="b"/>
              <a:pathLst>
                <a:path w="1576705" h="364490">
                  <a:moveTo>
                    <a:pt x="1527838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15807"/>
                  </a:lnTo>
                  <a:lnTo>
                    <a:pt x="3823" y="334745"/>
                  </a:lnTo>
                  <a:lnTo>
                    <a:pt x="14249" y="350210"/>
                  </a:lnTo>
                  <a:lnTo>
                    <a:pt x="29714" y="360636"/>
                  </a:lnTo>
                  <a:lnTo>
                    <a:pt x="48652" y="364460"/>
                  </a:lnTo>
                  <a:lnTo>
                    <a:pt x="1527838" y="364460"/>
                  </a:lnTo>
                  <a:lnTo>
                    <a:pt x="1546776" y="360636"/>
                  </a:lnTo>
                  <a:lnTo>
                    <a:pt x="1562241" y="350210"/>
                  </a:lnTo>
                  <a:lnTo>
                    <a:pt x="1572668" y="334745"/>
                  </a:lnTo>
                  <a:lnTo>
                    <a:pt x="1576491" y="315807"/>
                  </a:lnTo>
                  <a:lnTo>
                    <a:pt x="1576491" y="48653"/>
                  </a:lnTo>
                  <a:lnTo>
                    <a:pt x="1572668" y="29714"/>
                  </a:lnTo>
                  <a:lnTo>
                    <a:pt x="1562241" y="14250"/>
                  </a:lnTo>
                  <a:lnTo>
                    <a:pt x="1546776" y="3823"/>
                  </a:lnTo>
                  <a:lnTo>
                    <a:pt x="1527838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8423" y="972942"/>
              <a:ext cx="1551305" cy="339725"/>
            </a:xfrm>
            <a:custGeom>
              <a:avLst/>
              <a:gdLst/>
              <a:ahLst/>
              <a:cxnLst/>
              <a:rect l="l" t="t" r="r" b="b"/>
              <a:pathLst>
                <a:path w="1551305" h="339725">
                  <a:moveTo>
                    <a:pt x="1515185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03154"/>
                  </a:lnTo>
                  <a:lnTo>
                    <a:pt x="2829" y="317167"/>
                  </a:lnTo>
                  <a:lnTo>
                    <a:pt x="10544" y="328610"/>
                  </a:lnTo>
                  <a:lnTo>
                    <a:pt x="21987" y="336325"/>
                  </a:lnTo>
                  <a:lnTo>
                    <a:pt x="36000" y="339154"/>
                  </a:lnTo>
                  <a:lnTo>
                    <a:pt x="1515185" y="339154"/>
                  </a:lnTo>
                  <a:lnTo>
                    <a:pt x="1529198" y="336325"/>
                  </a:lnTo>
                  <a:lnTo>
                    <a:pt x="1540641" y="328610"/>
                  </a:lnTo>
                  <a:lnTo>
                    <a:pt x="1548357" y="317167"/>
                  </a:lnTo>
                  <a:lnTo>
                    <a:pt x="1551186" y="303154"/>
                  </a:lnTo>
                  <a:lnTo>
                    <a:pt x="1551186" y="36000"/>
                  </a:lnTo>
                  <a:lnTo>
                    <a:pt x="1548357" y="21987"/>
                  </a:lnTo>
                  <a:lnTo>
                    <a:pt x="1540641" y="10544"/>
                  </a:lnTo>
                  <a:lnTo>
                    <a:pt x="1529198" y="2829"/>
                  </a:lnTo>
                  <a:lnTo>
                    <a:pt x="1515185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9194" y="1025917"/>
            <a:ext cx="3925570" cy="17519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" algn="ctr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3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5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-5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-5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dependiente</a:t>
            </a:r>
            <a:endParaRPr sz="1100" dirty="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53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1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195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spc="13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variable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explicativa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o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regresor</a:t>
            </a:r>
            <a:endParaRPr sz="1100" dirty="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535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200" i="1" spc="6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100" spc="4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error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aleatorio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b="1" spc="-35" dirty="0">
                <a:solidFill>
                  <a:srgbClr val="EB801A"/>
                </a:solidFill>
                <a:latin typeface="Arial"/>
                <a:cs typeface="Arial"/>
              </a:rPr>
              <a:t>objetivo</a:t>
            </a:r>
            <a:r>
              <a:rPr sz="1100" b="1" spc="55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consiste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 err="1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00" dirty="0" smtClean="0">
                <a:solidFill>
                  <a:srgbClr val="22373A"/>
                </a:solidFill>
                <a:latin typeface="Tahoma"/>
                <a:cs typeface="Tahoma"/>
              </a:rPr>
              <a:t>par</a:t>
            </a:r>
            <a:r>
              <a:rPr lang="es-ES" sz="1100" spc="-100" dirty="0" smtClean="0">
                <a:solidFill>
                  <a:srgbClr val="22373A"/>
                </a:solidFill>
                <a:latin typeface="Tahoma"/>
                <a:cs typeface="Tahoma"/>
              </a:rPr>
              <a:t>á</a:t>
            </a:r>
            <a:r>
              <a:rPr sz="1100" spc="-100" dirty="0" smtClean="0">
                <a:solidFill>
                  <a:srgbClr val="22373A"/>
                </a:solidFill>
                <a:latin typeface="Tahoma"/>
                <a:cs typeface="Tahoma"/>
              </a:rPr>
              <a:t>metros</a:t>
            </a:r>
            <a:r>
              <a:rPr sz="1100" spc="15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desconocidos: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37" baseline="-10416" dirty="0">
                <a:solidFill>
                  <a:srgbClr val="22373A"/>
                </a:solidFill>
                <a:latin typeface="Calibri"/>
                <a:cs typeface="Calibri"/>
              </a:rPr>
              <a:t>0 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235"/>
              </a:spcBef>
            </a:pPr>
            <a:r>
              <a:rPr sz="1100" i="1" spc="2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200" spc="3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spc="322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usando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datos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muestra.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2" y="10475"/>
            <a:ext cx="2771799" cy="3286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32" y="739775"/>
            <a:ext cx="4017486" cy="22489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770" y="76375"/>
            <a:ext cx="236156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45" dirty="0">
                <a:solidFill>
                  <a:srgbClr val="F9F9F9"/>
                </a:solidFill>
                <a:latin typeface="Arial"/>
                <a:cs typeface="Arial"/>
              </a:rPr>
              <a:t>Reportando</a:t>
            </a:r>
            <a:r>
              <a:rPr sz="1200" b="1" spc="8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F9F9F9"/>
                </a:solidFill>
                <a:latin typeface="Arial"/>
                <a:cs typeface="Arial"/>
              </a:rPr>
              <a:t>los</a:t>
            </a:r>
            <a:r>
              <a:rPr sz="1200" b="1" spc="85" dirty="0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9F9F9"/>
                </a:solidFill>
                <a:latin typeface="Arial"/>
                <a:cs typeface="Arial"/>
              </a:rPr>
              <a:t>resultados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236854">
              <a:lnSpc>
                <a:spcPct val="100000"/>
              </a:lnSpc>
            </a:pPr>
            <a:r>
              <a:rPr sz="1100" spc="55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aquete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su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p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er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10" dirty="0">
                <a:solidFill>
                  <a:srgbClr val="22373A"/>
                </a:solidFill>
                <a:latin typeface="Tahoma"/>
                <a:cs typeface="Tahoma"/>
              </a:rPr>
              <a:t>u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´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til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5" dirty="0">
                <a:solidFill>
                  <a:srgbClr val="22373A"/>
                </a:solidFill>
                <a:latin typeface="Tahoma"/>
                <a:cs typeface="Tahoma"/>
              </a:rPr>
              <a:t>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R: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stargazer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409" y="772209"/>
            <a:ext cx="2527211" cy="25096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29434"/>
            <a:ext cx="2614881" cy="26471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587375"/>
            <a:ext cx="3931749" cy="26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47924"/>
      </p:ext>
    </p:extLst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815975"/>
            <a:ext cx="3874221" cy="22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16868"/>
      </p:ext>
    </p:extLst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" y="41618"/>
            <a:ext cx="2246886" cy="2953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587375"/>
            <a:ext cx="3280212" cy="27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10481"/>
      </p:ext>
    </p:extLst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" y="41618"/>
            <a:ext cx="2246886" cy="2953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9" y="21323"/>
            <a:ext cx="2057399" cy="32947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69" y="587375"/>
            <a:ext cx="3836782" cy="27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65188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" y="41618"/>
            <a:ext cx="2246886" cy="2953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9" y="21323"/>
            <a:ext cx="2057399" cy="32947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9" y="17977"/>
            <a:ext cx="2343371" cy="34585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38" y="663575"/>
            <a:ext cx="3386543" cy="26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4805"/>
      </p:ext>
    </p:extLst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610865"/>
            <a:ext cx="3540570" cy="28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28201"/>
      </p:ext>
    </p:extLst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8" y="1044575"/>
            <a:ext cx="4509882" cy="19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5887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9" y="31857"/>
            <a:ext cx="2233818" cy="3253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44" y="892175"/>
            <a:ext cx="4230905" cy="20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57223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9" y="31857"/>
            <a:ext cx="2233818" cy="3253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628" y="663575"/>
            <a:ext cx="4028937" cy="251517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230" y="3018144"/>
            <a:ext cx="1633733" cy="3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84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994" y="306415"/>
            <a:ext cx="4248150" cy="2843530"/>
            <a:chOff x="359994" y="306415"/>
            <a:chExt cx="4248150" cy="2843530"/>
          </a:xfrm>
        </p:grpSpPr>
        <p:sp>
          <p:nvSpPr>
            <p:cNvPr id="3" name="object 3"/>
            <p:cNvSpPr/>
            <p:nvPr/>
          </p:nvSpPr>
          <p:spPr>
            <a:xfrm>
              <a:off x="359994" y="306415"/>
              <a:ext cx="4248150" cy="2843530"/>
            </a:xfrm>
            <a:custGeom>
              <a:avLst/>
              <a:gdLst/>
              <a:ahLst/>
              <a:cxnLst/>
              <a:rect l="l" t="t" r="r" b="b"/>
              <a:pathLst>
                <a:path w="4248150" h="2843530">
                  <a:moveTo>
                    <a:pt x="4248009" y="2843120"/>
                  </a:moveTo>
                  <a:lnTo>
                    <a:pt x="4248009" y="0"/>
                  </a:lnTo>
                  <a:lnTo>
                    <a:pt x="0" y="0"/>
                  </a:lnTo>
                  <a:lnTo>
                    <a:pt x="0" y="2843120"/>
                  </a:lnTo>
                  <a:lnTo>
                    <a:pt x="4248009" y="2843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541" y="459312"/>
              <a:ext cx="3895463" cy="2469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25109" y="2029346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5" h="175894">
                  <a:moveTo>
                    <a:pt x="147842" y="0"/>
                  </a:moveTo>
                  <a:lnTo>
                    <a:pt x="0" y="0"/>
                  </a:lnTo>
                  <a:lnTo>
                    <a:pt x="0" y="175641"/>
                  </a:lnTo>
                  <a:lnTo>
                    <a:pt x="147842" y="175641"/>
                  </a:lnTo>
                  <a:lnTo>
                    <a:pt x="1478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5109" y="2029346"/>
              <a:ext cx="147955" cy="175895"/>
            </a:xfrm>
            <a:custGeom>
              <a:avLst/>
              <a:gdLst/>
              <a:ahLst/>
              <a:cxnLst/>
              <a:rect l="l" t="t" r="r" b="b"/>
              <a:pathLst>
                <a:path w="147955" h="175894">
                  <a:moveTo>
                    <a:pt x="0" y="175641"/>
                  </a:moveTo>
                  <a:lnTo>
                    <a:pt x="147842" y="175641"/>
                  </a:lnTo>
                  <a:lnTo>
                    <a:pt x="147842" y="0"/>
                  </a:lnTo>
                  <a:lnTo>
                    <a:pt x="0" y="0"/>
                  </a:lnTo>
                  <a:lnTo>
                    <a:pt x="0" y="175641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3712" y="1630678"/>
              <a:ext cx="123825" cy="110489"/>
            </a:xfrm>
            <a:custGeom>
              <a:avLst/>
              <a:gdLst/>
              <a:ahLst/>
              <a:cxnLst/>
              <a:rect l="l" t="t" r="r" b="b"/>
              <a:pathLst>
                <a:path w="123825" h="110489">
                  <a:moveTo>
                    <a:pt x="123201" y="0"/>
                  </a:moveTo>
                  <a:lnTo>
                    <a:pt x="0" y="0"/>
                  </a:lnTo>
                  <a:lnTo>
                    <a:pt x="0" y="109934"/>
                  </a:lnTo>
                  <a:lnTo>
                    <a:pt x="123201" y="109934"/>
                  </a:lnTo>
                  <a:lnTo>
                    <a:pt x="123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3712" y="1630678"/>
              <a:ext cx="123825" cy="110489"/>
            </a:xfrm>
            <a:custGeom>
              <a:avLst/>
              <a:gdLst/>
              <a:ahLst/>
              <a:cxnLst/>
              <a:rect l="l" t="t" r="r" b="b"/>
              <a:pathLst>
                <a:path w="123825" h="110489">
                  <a:moveTo>
                    <a:pt x="0" y="109934"/>
                  </a:moveTo>
                  <a:lnTo>
                    <a:pt x="123201" y="109934"/>
                  </a:lnTo>
                  <a:lnTo>
                    <a:pt x="123201" y="0"/>
                  </a:lnTo>
                  <a:lnTo>
                    <a:pt x="0" y="0"/>
                  </a:lnTo>
                  <a:lnTo>
                    <a:pt x="0" y="109934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5927" y="1016563"/>
              <a:ext cx="123189" cy="109855"/>
            </a:xfrm>
            <a:custGeom>
              <a:avLst/>
              <a:gdLst/>
              <a:ahLst/>
              <a:cxnLst/>
              <a:rect l="l" t="t" r="r" b="b"/>
              <a:pathLst>
                <a:path w="123189" h="109855">
                  <a:moveTo>
                    <a:pt x="122570" y="0"/>
                  </a:moveTo>
                  <a:lnTo>
                    <a:pt x="0" y="0"/>
                  </a:lnTo>
                  <a:lnTo>
                    <a:pt x="0" y="109302"/>
                  </a:lnTo>
                  <a:lnTo>
                    <a:pt x="122570" y="109302"/>
                  </a:lnTo>
                  <a:lnTo>
                    <a:pt x="1225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5927" y="1016563"/>
              <a:ext cx="123189" cy="109855"/>
            </a:xfrm>
            <a:custGeom>
              <a:avLst/>
              <a:gdLst/>
              <a:ahLst/>
              <a:cxnLst/>
              <a:rect l="l" t="t" r="r" b="b"/>
              <a:pathLst>
                <a:path w="123189" h="109855">
                  <a:moveTo>
                    <a:pt x="0" y="109302"/>
                  </a:moveTo>
                  <a:lnTo>
                    <a:pt x="122570" y="109302"/>
                  </a:lnTo>
                  <a:lnTo>
                    <a:pt x="122570" y="0"/>
                  </a:lnTo>
                  <a:lnTo>
                    <a:pt x="0" y="0"/>
                  </a:lnTo>
                  <a:lnTo>
                    <a:pt x="0" y="109302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07188" y="1072794"/>
              <a:ext cx="123825" cy="110489"/>
            </a:xfrm>
            <a:custGeom>
              <a:avLst/>
              <a:gdLst/>
              <a:ahLst/>
              <a:cxnLst/>
              <a:rect l="l" t="t" r="r" b="b"/>
              <a:pathLst>
                <a:path w="123825" h="110490">
                  <a:moveTo>
                    <a:pt x="123201" y="0"/>
                  </a:moveTo>
                  <a:lnTo>
                    <a:pt x="0" y="0"/>
                  </a:lnTo>
                  <a:lnTo>
                    <a:pt x="0" y="109934"/>
                  </a:lnTo>
                  <a:lnTo>
                    <a:pt x="123201" y="109934"/>
                  </a:lnTo>
                  <a:lnTo>
                    <a:pt x="1232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7188" y="1072794"/>
              <a:ext cx="123825" cy="110489"/>
            </a:xfrm>
            <a:custGeom>
              <a:avLst/>
              <a:gdLst/>
              <a:ahLst/>
              <a:cxnLst/>
              <a:rect l="l" t="t" r="r" b="b"/>
              <a:pathLst>
                <a:path w="123825" h="110490">
                  <a:moveTo>
                    <a:pt x="0" y="109934"/>
                  </a:moveTo>
                  <a:lnTo>
                    <a:pt x="123201" y="109934"/>
                  </a:lnTo>
                  <a:lnTo>
                    <a:pt x="123201" y="0"/>
                  </a:lnTo>
                  <a:lnTo>
                    <a:pt x="0" y="0"/>
                  </a:lnTo>
                  <a:lnTo>
                    <a:pt x="0" y="109934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66402" y="570509"/>
              <a:ext cx="860425" cy="215265"/>
            </a:xfrm>
            <a:custGeom>
              <a:avLst/>
              <a:gdLst/>
              <a:ahLst/>
              <a:cxnLst/>
              <a:rect l="l" t="t" r="r" b="b"/>
              <a:pathLst>
                <a:path w="860425" h="215265">
                  <a:moveTo>
                    <a:pt x="859886" y="0"/>
                  </a:moveTo>
                  <a:lnTo>
                    <a:pt x="0" y="0"/>
                  </a:lnTo>
                  <a:lnTo>
                    <a:pt x="0" y="214813"/>
                  </a:lnTo>
                  <a:lnTo>
                    <a:pt x="859886" y="214813"/>
                  </a:lnTo>
                  <a:lnTo>
                    <a:pt x="859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66402" y="570509"/>
              <a:ext cx="860425" cy="215265"/>
            </a:xfrm>
            <a:custGeom>
              <a:avLst/>
              <a:gdLst/>
              <a:ahLst/>
              <a:cxnLst/>
              <a:rect l="l" t="t" r="r" b="b"/>
              <a:pathLst>
                <a:path w="860425" h="215265">
                  <a:moveTo>
                    <a:pt x="0" y="214813"/>
                  </a:moveTo>
                  <a:lnTo>
                    <a:pt x="859886" y="214813"/>
                  </a:lnTo>
                  <a:lnTo>
                    <a:pt x="859886" y="0"/>
                  </a:lnTo>
                  <a:lnTo>
                    <a:pt x="0" y="0"/>
                  </a:lnTo>
                  <a:lnTo>
                    <a:pt x="0" y="214813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5502" y="724038"/>
              <a:ext cx="1696085" cy="166370"/>
            </a:xfrm>
            <a:custGeom>
              <a:avLst/>
              <a:gdLst/>
              <a:ahLst/>
              <a:cxnLst/>
              <a:rect l="l" t="t" r="r" b="b"/>
              <a:pathLst>
                <a:path w="1696085" h="166369">
                  <a:moveTo>
                    <a:pt x="1695763" y="0"/>
                  </a:moveTo>
                  <a:lnTo>
                    <a:pt x="0" y="0"/>
                  </a:lnTo>
                  <a:lnTo>
                    <a:pt x="0" y="166164"/>
                  </a:lnTo>
                  <a:lnTo>
                    <a:pt x="1695763" y="166164"/>
                  </a:lnTo>
                  <a:lnTo>
                    <a:pt x="16957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1079" y="723321"/>
            <a:ext cx="162687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</a:t>
            </a:r>
            <a:r>
              <a:rPr sz="800" spc="2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9816" y="1086062"/>
            <a:ext cx="2301240" cy="165735"/>
          </a:xfrm>
          <a:custGeom>
            <a:avLst/>
            <a:gdLst/>
            <a:ahLst/>
            <a:cxnLst/>
            <a:rect l="l" t="t" r="r" b="b"/>
            <a:pathLst>
              <a:path w="2301240" h="165734">
                <a:moveTo>
                  <a:pt x="2301032" y="0"/>
                </a:moveTo>
                <a:lnTo>
                  <a:pt x="0" y="0"/>
                </a:lnTo>
                <a:lnTo>
                  <a:pt x="0" y="165532"/>
                </a:lnTo>
                <a:lnTo>
                  <a:pt x="2301032" y="165532"/>
                </a:lnTo>
                <a:lnTo>
                  <a:pt x="2301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5024" y="1085240"/>
            <a:ext cx="165100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 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6706" y="1124349"/>
            <a:ext cx="17653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85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2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3369" y="1085240"/>
            <a:ext cx="35496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51577" y="1633837"/>
            <a:ext cx="166370" cy="981075"/>
          </a:xfrm>
          <a:custGeom>
            <a:avLst/>
            <a:gdLst/>
            <a:ahLst/>
            <a:cxnLst/>
            <a:rect l="l" t="t" r="r" b="b"/>
            <a:pathLst>
              <a:path w="166369" h="981075">
                <a:moveTo>
                  <a:pt x="166164" y="0"/>
                </a:moveTo>
                <a:lnTo>
                  <a:pt x="0" y="0"/>
                </a:lnTo>
                <a:lnTo>
                  <a:pt x="0" y="980560"/>
                </a:lnTo>
                <a:lnTo>
                  <a:pt x="166164" y="980560"/>
                </a:lnTo>
                <a:lnTo>
                  <a:pt x="166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61148" y="1659571"/>
            <a:ext cx="131445" cy="3524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3848" y="2021927"/>
            <a:ext cx="1060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270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  <a:p>
            <a:pPr>
              <a:lnSpc>
                <a:spcPts val="680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61148" y="2159910"/>
            <a:ext cx="131445" cy="4019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102983" y="661476"/>
            <a:ext cx="2861310" cy="1953260"/>
            <a:chOff x="1102983" y="661476"/>
            <a:chExt cx="2861310" cy="1953260"/>
          </a:xfrm>
        </p:grpSpPr>
        <p:sp>
          <p:nvSpPr>
            <p:cNvPr id="26" name="object 26"/>
            <p:cNvSpPr/>
            <p:nvPr/>
          </p:nvSpPr>
          <p:spPr>
            <a:xfrm>
              <a:off x="3113399" y="664016"/>
              <a:ext cx="848360" cy="504825"/>
            </a:xfrm>
            <a:custGeom>
              <a:avLst/>
              <a:gdLst/>
              <a:ahLst/>
              <a:cxnLst/>
              <a:rect l="l" t="t" r="r" b="b"/>
              <a:pathLst>
                <a:path w="848360" h="504825">
                  <a:moveTo>
                    <a:pt x="847881" y="0"/>
                  </a:moveTo>
                  <a:lnTo>
                    <a:pt x="0" y="0"/>
                  </a:lnTo>
                  <a:lnTo>
                    <a:pt x="0" y="504811"/>
                  </a:lnTo>
                  <a:lnTo>
                    <a:pt x="847881" y="504811"/>
                  </a:lnTo>
                  <a:lnTo>
                    <a:pt x="847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3399" y="664016"/>
              <a:ext cx="848360" cy="504825"/>
            </a:xfrm>
            <a:custGeom>
              <a:avLst/>
              <a:gdLst/>
              <a:ahLst/>
              <a:cxnLst/>
              <a:rect l="l" t="t" r="r" b="b"/>
              <a:pathLst>
                <a:path w="848360" h="504825">
                  <a:moveTo>
                    <a:pt x="0" y="504811"/>
                  </a:moveTo>
                  <a:lnTo>
                    <a:pt x="847881" y="504811"/>
                  </a:lnTo>
                  <a:lnTo>
                    <a:pt x="847881" y="0"/>
                  </a:lnTo>
                  <a:lnTo>
                    <a:pt x="0" y="0"/>
                  </a:lnTo>
                  <a:lnTo>
                    <a:pt x="0" y="504811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2165" y="1293926"/>
              <a:ext cx="1008380" cy="803910"/>
            </a:xfrm>
            <a:custGeom>
              <a:avLst/>
              <a:gdLst/>
              <a:ahLst/>
              <a:cxnLst/>
              <a:rect l="l" t="t" r="r" b="b"/>
              <a:pathLst>
                <a:path w="1008380" h="803910">
                  <a:moveTo>
                    <a:pt x="1008360" y="0"/>
                  </a:moveTo>
                  <a:lnTo>
                    <a:pt x="0" y="0"/>
                  </a:lnTo>
                  <a:lnTo>
                    <a:pt x="0" y="803655"/>
                  </a:lnTo>
                  <a:lnTo>
                    <a:pt x="1008360" y="803655"/>
                  </a:lnTo>
                  <a:lnTo>
                    <a:pt x="1008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22165" y="1293926"/>
              <a:ext cx="1008380" cy="803910"/>
            </a:xfrm>
            <a:custGeom>
              <a:avLst/>
              <a:gdLst/>
              <a:ahLst/>
              <a:cxnLst/>
              <a:rect l="l" t="t" r="r" b="b"/>
              <a:pathLst>
                <a:path w="1008380" h="803910">
                  <a:moveTo>
                    <a:pt x="0" y="803655"/>
                  </a:moveTo>
                  <a:lnTo>
                    <a:pt x="1008360" y="803655"/>
                  </a:lnTo>
                  <a:lnTo>
                    <a:pt x="1008360" y="0"/>
                  </a:lnTo>
                  <a:lnTo>
                    <a:pt x="0" y="0"/>
                  </a:lnTo>
                  <a:lnTo>
                    <a:pt x="0" y="803655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5523" y="1707758"/>
              <a:ext cx="449580" cy="372110"/>
            </a:xfrm>
            <a:custGeom>
              <a:avLst/>
              <a:gdLst/>
              <a:ahLst/>
              <a:cxnLst/>
              <a:rect l="l" t="t" r="r" b="b"/>
              <a:pathLst>
                <a:path w="449580" h="372110">
                  <a:moveTo>
                    <a:pt x="449213" y="0"/>
                  </a:moveTo>
                  <a:lnTo>
                    <a:pt x="0" y="0"/>
                  </a:lnTo>
                  <a:lnTo>
                    <a:pt x="0" y="371501"/>
                  </a:lnTo>
                  <a:lnTo>
                    <a:pt x="449213" y="371501"/>
                  </a:lnTo>
                  <a:lnTo>
                    <a:pt x="449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5523" y="1707758"/>
              <a:ext cx="449580" cy="372110"/>
            </a:xfrm>
            <a:custGeom>
              <a:avLst/>
              <a:gdLst/>
              <a:ahLst/>
              <a:cxnLst/>
              <a:rect l="l" t="t" r="r" b="b"/>
              <a:pathLst>
                <a:path w="449580" h="372110">
                  <a:moveTo>
                    <a:pt x="0" y="371501"/>
                  </a:moveTo>
                  <a:lnTo>
                    <a:pt x="449213" y="371501"/>
                  </a:lnTo>
                  <a:lnTo>
                    <a:pt x="449213" y="0"/>
                  </a:lnTo>
                  <a:lnTo>
                    <a:pt x="0" y="0"/>
                  </a:lnTo>
                  <a:lnTo>
                    <a:pt x="0" y="371501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63379" y="819440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90">
                  <a:moveTo>
                    <a:pt x="18954" y="0"/>
                  </a:moveTo>
                  <a:lnTo>
                    <a:pt x="11572" y="1340"/>
                  </a:lnTo>
                  <a:lnTo>
                    <a:pt x="5548" y="4995"/>
                  </a:lnTo>
                  <a:lnTo>
                    <a:pt x="1488" y="10417"/>
                  </a:lnTo>
                  <a:lnTo>
                    <a:pt x="0" y="17058"/>
                  </a:lnTo>
                  <a:lnTo>
                    <a:pt x="1488" y="23700"/>
                  </a:lnTo>
                  <a:lnTo>
                    <a:pt x="5548" y="29122"/>
                  </a:lnTo>
                  <a:lnTo>
                    <a:pt x="11572" y="32777"/>
                  </a:lnTo>
                  <a:lnTo>
                    <a:pt x="18954" y="34117"/>
                  </a:lnTo>
                  <a:lnTo>
                    <a:pt x="26335" y="32777"/>
                  </a:lnTo>
                  <a:lnTo>
                    <a:pt x="32360" y="29122"/>
                  </a:lnTo>
                  <a:lnTo>
                    <a:pt x="36420" y="23700"/>
                  </a:lnTo>
                  <a:lnTo>
                    <a:pt x="37908" y="17058"/>
                  </a:lnTo>
                  <a:lnTo>
                    <a:pt x="36420" y="10417"/>
                  </a:lnTo>
                  <a:lnTo>
                    <a:pt x="32360" y="4995"/>
                  </a:lnTo>
                  <a:lnTo>
                    <a:pt x="26335" y="1340"/>
                  </a:lnTo>
                  <a:lnTo>
                    <a:pt x="1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3379" y="819440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90">
                  <a:moveTo>
                    <a:pt x="0" y="17058"/>
                  </a:moveTo>
                  <a:lnTo>
                    <a:pt x="1488" y="10417"/>
                  </a:lnTo>
                  <a:lnTo>
                    <a:pt x="5548" y="4995"/>
                  </a:lnTo>
                  <a:lnTo>
                    <a:pt x="11572" y="1340"/>
                  </a:lnTo>
                  <a:lnTo>
                    <a:pt x="18954" y="0"/>
                  </a:lnTo>
                  <a:lnTo>
                    <a:pt x="26335" y="1340"/>
                  </a:lnTo>
                  <a:lnTo>
                    <a:pt x="32360" y="4995"/>
                  </a:lnTo>
                  <a:lnTo>
                    <a:pt x="36420" y="10417"/>
                  </a:lnTo>
                  <a:lnTo>
                    <a:pt x="37908" y="17058"/>
                  </a:lnTo>
                  <a:lnTo>
                    <a:pt x="36420" y="23700"/>
                  </a:lnTo>
                  <a:lnTo>
                    <a:pt x="32360" y="29122"/>
                  </a:lnTo>
                  <a:lnTo>
                    <a:pt x="26335" y="32777"/>
                  </a:lnTo>
                  <a:lnTo>
                    <a:pt x="18954" y="34117"/>
                  </a:lnTo>
                  <a:lnTo>
                    <a:pt x="11572" y="32777"/>
                  </a:lnTo>
                  <a:lnTo>
                    <a:pt x="5548" y="29122"/>
                  </a:lnTo>
                  <a:lnTo>
                    <a:pt x="1488" y="23700"/>
                  </a:lnTo>
                  <a:lnTo>
                    <a:pt x="0" y="17058"/>
                  </a:lnTo>
                  <a:close/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55380" y="1182728"/>
              <a:ext cx="38100" cy="33655"/>
            </a:xfrm>
            <a:custGeom>
              <a:avLst/>
              <a:gdLst/>
              <a:ahLst/>
              <a:cxnLst/>
              <a:rect l="l" t="t" r="r" b="b"/>
              <a:pathLst>
                <a:path w="38100" h="33655">
                  <a:moveTo>
                    <a:pt x="29431" y="0"/>
                  </a:moveTo>
                  <a:lnTo>
                    <a:pt x="8476" y="0"/>
                  </a:lnTo>
                  <a:lnTo>
                    <a:pt x="0" y="7476"/>
                  </a:lnTo>
                  <a:lnTo>
                    <a:pt x="0" y="16742"/>
                  </a:lnTo>
                  <a:lnTo>
                    <a:pt x="0" y="26009"/>
                  </a:lnTo>
                  <a:lnTo>
                    <a:pt x="8476" y="33485"/>
                  </a:lnTo>
                  <a:lnTo>
                    <a:pt x="29431" y="33485"/>
                  </a:lnTo>
                  <a:lnTo>
                    <a:pt x="37908" y="26009"/>
                  </a:lnTo>
                  <a:lnTo>
                    <a:pt x="37908" y="7476"/>
                  </a:lnTo>
                  <a:lnTo>
                    <a:pt x="29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5380" y="1182728"/>
              <a:ext cx="38100" cy="33655"/>
            </a:xfrm>
            <a:custGeom>
              <a:avLst/>
              <a:gdLst/>
              <a:ahLst/>
              <a:cxnLst/>
              <a:rect l="l" t="t" r="r" b="b"/>
              <a:pathLst>
                <a:path w="38100" h="33655">
                  <a:moveTo>
                    <a:pt x="0" y="16742"/>
                  </a:moveTo>
                  <a:lnTo>
                    <a:pt x="0" y="7476"/>
                  </a:lnTo>
                  <a:lnTo>
                    <a:pt x="8476" y="0"/>
                  </a:lnTo>
                  <a:lnTo>
                    <a:pt x="18954" y="0"/>
                  </a:lnTo>
                  <a:lnTo>
                    <a:pt x="29431" y="0"/>
                  </a:lnTo>
                  <a:lnTo>
                    <a:pt x="37908" y="7476"/>
                  </a:lnTo>
                  <a:lnTo>
                    <a:pt x="37908" y="16742"/>
                  </a:lnTo>
                  <a:lnTo>
                    <a:pt x="37908" y="26009"/>
                  </a:lnTo>
                  <a:lnTo>
                    <a:pt x="29431" y="33485"/>
                  </a:lnTo>
                  <a:lnTo>
                    <a:pt x="18954" y="33485"/>
                  </a:lnTo>
                  <a:lnTo>
                    <a:pt x="8476" y="33485"/>
                  </a:lnTo>
                  <a:lnTo>
                    <a:pt x="0" y="26009"/>
                  </a:lnTo>
                  <a:lnTo>
                    <a:pt x="0" y="16742"/>
                  </a:lnTo>
                  <a:close/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71378" y="2090631"/>
              <a:ext cx="38100" cy="33655"/>
            </a:xfrm>
            <a:custGeom>
              <a:avLst/>
              <a:gdLst/>
              <a:ahLst/>
              <a:cxnLst/>
              <a:rect l="l" t="t" r="r" b="b"/>
              <a:pathLst>
                <a:path w="38100" h="33655">
                  <a:moveTo>
                    <a:pt x="29431" y="0"/>
                  </a:moveTo>
                  <a:lnTo>
                    <a:pt x="8476" y="0"/>
                  </a:lnTo>
                  <a:lnTo>
                    <a:pt x="0" y="7476"/>
                  </a:lnTo>
                  <a:lnTo>
                    <a:pt x="0" y="16742"/>
                  </a:lnTo>
                  <a:lnTo>
                    <a:pt x="0" y="26009"/>
                  </a:lnTo>
                  <a:lnTo>
                    <a:pt x="8476" y="33485"/>
                  </a:lnTo>
                  <a:lnTo>
                    <a:pt x="29431" y="33485"/>
                  </a:lnTo>
                  <a:lnTo>
                    <a:pt x="37908" y="26009"/>
                  </a:lnTo>
                  <a:lnTo>
                    <a:pt x="37908" y="7476"/>
                  </a:lnTo>
                  <a:lnTo>
                    <a:pt x="29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71378" y="2090631"/>
              <a:ext cx="38100" cy="33655"/>
            </a:xfrm>
            <a:custGeom>
              <a:avLst/>
              <a:gdLst/>
              <a:ahLst/>
              <a:cxnLst/>
              <a:rect l="l" t="t" r="r" b="b"/>
              <a:pathLst>
                <a:path w="38100" h="33655">
                  <a:moveTo>
                    <a:pt x="0" y="16742"/>
                  </a:moveTo>
                  <a:lnTo>
                    <a:pt x="0" y="7476"/>
                  </a:lnTo>
                  <a:lnTo>
                    <a:pt x="8476" y="0"/>
                  </a:lnTo>
                  <a:lnTo>
                    <a:pt x="18954" y="0"/>
                  </a:lnTo>
                  <a:lnTo>
                    <a:pt x="29431" y="0"/>
                  </a:lnTo>
                  <a:lnTo>
                    <a:pt x="37908" y="7476"/>
                  </a:lnTo>
                  <a:lnTo>
                    <a:pt x="37908" y="16742"/>
                  </a:lnTo>
                  <a:lnTo>
                    <a:pt x="37908" y="26009"/>
                  </a:lnTo>
                  <a:lnTo>
                    <a:pt x="29431" y="33485"/>
                  </a:lnTo>
                  <a:lnTo>
                    <a:pt x="18954" y="33485"/>
                  </a:lnTo>
                  <a:lnTo>
                    <a:pt x="8476" y="33485"/>
                  </a:lnTo>
                  <a:lnTo>
                    <a:pt x="0" y="26009"/>
                  </a:lnTo>
                  <a:lnTo>
                    <a:pt x="0" y="16742"/>
                  </a:lnTo>
                  <a:close/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81272" y="1586451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90">
                  <a:moveTo>
                    <a:pt x="18954" y="0"/>
                  </a:moveTo>
                  <a:lnTo>
                    <a:pt x="11572" y="1340"/>
                  </a:lnTo>
                  <a:lnTo>
                    <a:pt x="5548" y="4995"/>
                  </a:lnTo>
                  <a:lnTo>
                    <a:pt x="1488" y="10417"/>
                  </a:lnTo>
                  <a:lnTo>
                    <a:pt x="0" y="17058"/>
                  </a:lnTo>
                  <a:lnTo>
                    <a:pt x="1488" y="23700"/>
                  </a:lnTo>
                  <a:lnTo>
                    <a:pt x="5548" y="29122"/>
                  </a:lnTo>
                  <a:lnTo>
                    <a:pt x="11572" y="32777"/>
                  </a:lnTo>
                  <a:lnTo>
                    <a:pt x="18954" y="34117"/>
                  </a:lnTo>
                  <a:lnTo>
                    <a:pt x="26335" y="32777"/>
                  </a:lnTo>
                  <a:lnTo>
                    <a:pt x="32360" y="29122"/>
                  </a:lnTo>
                  <a:lnTo>
                    <a:pt x="36420" y="23700"/>
                  </a:lnTo>
                  <a:lnTo>
                    <a:pt x="37908" y="17058"/>
                  </a:lnTo>
                  <a:lnTo>
                    <a:pt x="36420" y="10417"/>
                  </a:lnTo>
                  <a:lnTo>
                    <a:pt x="32360" y="4995"/>
                  </a:lnTo>
                  <a:lnTo>
                    <a:pt x="26335" y="1340"/>
                  </a:lnTo>
                  <a:lnTo>
                    <a:pt x="1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81272" y="1586451"/>
              <a:ext cx="38100" cy="34290"/>
            </a:xfrm>
            <a:custGeom>
              <a:avLst/>
              <a:gdLst/>
              <a:ahLst/>
              <a:cxnLst/>
              <a:rect l="l" t="t" r="r" b="b"/>
              <a:pathLst>
                <a:path w="38100" h="34290">
                  <a:moveTo>
                    <a:pt x="0" y="17058"/>
                  </a:moveTo>
                  <a:lnTo>
                    <a:pt x="1488" y="10417"/>
                  </a:lnTo>
                  <a:lnTo>
                    <a:pt x="5548" y="4995"/>
                  </a:lnTo>
                  <a:lnTo>
                    <a:pt x="11572" y="1340"/>
                  </a:lnTo>
                  <a:lnTo>
                    <a:pt x="18954" y="0"/>
                  </a:lnTo>
                  <a:lnTo>
                    <a:pt x="26335" y="1340"/>
                  </a:lnTo>
                  <a:lnTo>
                    <a:pt x="32360" y="4995"/>
                  </a:lnTo>
                  <a:lnTo>
                    <a:pt x="36420" y="10417"/>
                  </a:lnTo>
                  <a:lnTo>
                    <a:pt x="37908" y="17058"/>
                  </a:lnTo>
                  <a:lnTo>
                    <a:pt x="36420" y="23700"/>
                  </a:lnTo>
                  <a:lnTo>
                    <a:pt x="32360" y="29122"/>
                  </a:lnTo>
                  <a:lnTo>
                    <a:pt x="26335" y="32777"/>
                  </a:lnTo>
                  <a:lnTo>
                    <a:pt x="18954" y="34117"/>
                  </a:lnTo>
                  <a:lnTo>
                    <a:pt x="11572" y="32777"/>
                  </a:lnTo>
                  <a:lnTo>
                    <a:pt x="5548" y="29122"/>
                  </a:lnTo>
                  <a:lnTo>
                    <a:pt x="1488" y="23700"/>
                  </a:lnTo>
                  <a:lnTo>
                    <a:pt x="0" y="17058"/>
                  </a:lnTo>
                  <a:close/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33684" y="890203"/>
              <a:ext cx="165735" cy="1724660"/>
            </a:xfrm>
            <a:custGeom>
              <a:avLst/>
              <a:gdLst/>
              <a:ahLst/>
              <a:cxnLst/>
              <a:rect l="l" t="t" r="r" b="b"/>
              <a:pathLst>
                <a:path w="165735" h="1724660">
                  <a:moveTo>
                    <a:pt x="165532" y="0"/>
                  </a:moveTo>
                  <a:lnTo>
                    <a:pt x="0" y="0"/>
                  </a:lnTo>
                  <a:lnTo>
                    <a:pt x="0" y="1724194"/>
                  </a:lnTo>
                  <a:lnTo>
                    <a:pt x="165532" y="1724194"/>
                  </a:lnTo>
                  <a:lnTo>
                    <a:pt x="165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42992" y="915306"/>
            <a:ext cx="131445" cy="16529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885"/>
              </a:lnSpc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36025" y="2006601"/>
            <a:ext cx="1132205" cy="165735"/>
          </a:xfrm>
          <a:custGeom>
            <a:avLst/>
            <a:gdLst/>
            <a:ahLst/>
            <a:cxnLst/>
            <a:rect l="l" t="t" r="r" b="b"/>
            <a:pathLst>
              <a:path w="1132205" h="165735">
                <a:moveTo>
                  <a:pt x="1132193" y="0"/>
                </a:moveTo>
                <a:lnTo>
                  <a:pt x="0" y="0"/>
                </a:lnTo>
                <a:lnTo>
                  <a:pt x="0" y="165532"/>
                </a:lnTo>
                <a:lnTo>
                  <a:pt x="1132193" y="165532"/>
                </a:lnTo>
                <a:lnTo>
                  <a:pt x="11321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61602" y="2006011"/>
            <a:ext cx="105219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 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r>
              <a:rPr sz="800" spc="-5" dirty="0">
                <a:latin typeface="Calibri"/>
                <a:cs typeface="Calibri"/>
              </a:rPr>
              <a:t> </a:t>
            </a:r>
            <a:r>
              <a:rPr sz="800" spc="5" dirty="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13912" y="560400"/>
            <a:ext cx="3464560" cy="1511935"/>
            <a:chOff x="1013912" y="560400"/>
            <a:chExt cx="3464560" cy="1511935"/>
          </a:xfrm>
        </p:grpSpPr>
        <p:sp>
          <p:nvSpPr>
            <p:cNvPr id="45" name="object 45"/>
            <p:cNvSpPr/>
            <p:nvPr/>
          </p:nvSpPr>
          <p:spPr>
            <a:xfrm>
              <a:off x="2890371" y="1234536"/>
              <a:ext cx="192405" cy="494030"/>
            </a:xfrm>
            <a:custGeom>
              <a:avLst/>
              <a:gdLst/>
              <a:ahLst/>
              <a:cxnLst/>
              <a:rect l="l" t="t" r="r" b="b"/>
              <a:pathLst>
                <a:path w="192405" h="494030">
                  <a:moveTo>
                    <a:pt x="192068" y="0"/>
                  </a:moveTo>
                  <a:lnTo>
                    <a:pt x="0" y="0"/>
                  </a:lnTo>
                  <a:lnTo>
                    <a:pt x="0" y="493439"/>
                  </a:lnTo>
                  <a:lnTo>
                    <a:pt x="192068" y="493439"/>
                  </a:lnTo>
                  <a:lnTo>
                    <a:pt x="192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90371" y="1234536"/>
              <a:ext cx="192405" cy="494030"/>
            </a:xfrm>
            <a:custGeom>
              <a:avLst/>
              <a:gdLst/>
              <a:ahLst/>
              <a:cxnLst/>
              <a:rect l="l" t="t" r="r" b="b"/>
              <a:pathLst>
                <a:path w="192405" h="494030">
                  <a:moveTo>
                    <a:pt x="0" y="493439"/>
                  </a:moveTo>
                  <a:lnTo>
                    <a:pt x="192068" y="493439"/>
                  </a:lnTo>
                  <a:lnTo>
                    <a:pt x="192068" y="0"/>
                  </a:lnTo>
                  <a:lnTo>
                    <a:pt x="0" y="0"/>
                  </a:lnTo>
                  <a:lnTo>
                    <a:pt x="0" y="493439"/>
                  </a:lnTo>
                  <a:close/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21809" y="830497"/>
              <a:ext cx="2908935" cy="1233805"/>
            </a:xfrm>
            <a:custGeom>
              <a:avLst/>
              <a:gdLst/>
              <a:ahLst/>
              <a:cxnLst/>
              <a:rect l="l" t="t" r="r" b="b"/>
              <a:pathLst>
                <a:path w="2908935" h="1233805">
                  <a:moveTo>
                    <a:pt x="0" y="1233756"/>
                  </a:moveTo>
                  <a:lnTo>
                    <a:pt x="2908618" y="0"/>
                  </a:lnTo>
                </a:path>
              </a:pathLst>
            </a:custGeom>
            <a:ln w="15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82198" y="560400"/>
              <a:ext cx="895985" cy="236854"/>
            </a:xfrm>
            <a:custGeom>
              <a:avLst/>
              <a:gdLst/>
              <a:ahLst/>
              <a:cxnLst/>
              <a:rect l="l" t="t" r="r" b="b"/>
              <a:pathLst>
                <a:path w="895985" h="236854">
                  <a:moveTo>
                    <a:pt x="895899" y="0"/>
                  </a:moveTo>
                  <a:lnTo>
                    <a:pt x="0" y="0"/>
                  </a:lnTo>
                  <a:lnTo>
                    <a:pt x="0" y="236294"/>
                  </a:lnTo>
                  <a:lnTo>
                    <a:pt x="895899" y="236294"/>
                  </a:lnTo>
                  <a:lnTo>
                    <a:pt x="895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Imagen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60" y="621614"/>
            <a:ext cx="607529" cy="18652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9" y="739775"/>
            <a:ext cx="4526672" cy="24384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78" y="20985"/>
            <a:ext cx="1652733" cy="3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1446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8" y="20985"/>
            <a:ext cx="1652733" cy="33205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3" y="36487"/>
            <a:ext cx="4102732" cy="2919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92175"/>
            <a:ext cx="4575904" cy="195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99491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7" y="14847"/>
            <a:ext cx="1466850" cy="3443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612" y="663575"/>
            <a:ext cx="4128970" cy="25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52835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55"/>
          </a:xfrm>
          <a:custGeom>
            <a:avLst/>
            <a:gdLst/>
            <a:ahLst/>
            <a:cxnLst/>
            <a:rect l="l" t="t" r="r" b="b"/>
            <a:pathLst>
              <a:path w="4608195" h="376555">
                <a:moveTo>
                  <a:pt x="4608004" y="0"/>
                </a:moveTo>
                <a:lnTo>
                  <a:pt x="0" y="0"/>
                </a:lnTo>
                <a:lnTo>
                  <a:pt x="0" y="376364"/>
                </a:lnTo>
                <a:lnTo>
                  <a:pt x="4608004" y="376364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2879"/>
            <a:ext cx="1957618" cy="27079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" y="63843"/>
            <a:ext cx="1961895" cy="2488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1" y="31857"/>
            <a:ext cx="1961896" cy="3128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0" y="52879"/>
            <a:ext cx="2067139" cy="3209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7" y="14847"/>
            <a:ext cx="1466850" cy="3443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" y="815975"/>
            <a:ext cx="42809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50162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781050" y="1196975"/>
            <a:ext cx="31518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FALTARIA VER:</a:t>
            </a:r>
          </a:p>
          <a:p>
            <a:r>
              <a:rPr lang="es-ES" dirty="0" smtClean="0"/>
              <a:t>Formas funcionales alternativas</a:t>
            </a:r>
          </a:p>
          <a:p>
            <a:r>
              <a:rPr lang="es-ES" dirty="0" err="1" smtClean="0"/>
              <a:t>Multicolinealidad</a:t>
            </a:r>
            <a:endParaRPr lang="es-ES" dirty="0" smtClean="0"/>
          </a:p>
          <a:p>
            <a:r>
              <a:rPr lang="es-ES" dirty="0" smtClean="0"/>
              <a:t>R2 y R2 Ajustado</a:t>
            </a:r>
          </a:p>
          <a:p>
            <a:r>
              <a:rPr lang="es-ES" dirty="0" smtClean="0"/>
              <a:t>VIF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511131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1775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Par´ametros</a:t>
            </a:r>
            <a:r>
              <a:rPr spc="95" dirty="0"/>
              <a:t> </a:t>
            </a:r>
            <a:r>
              <a:rPr spc="-60" dirty="0"/>
              <a:t>estimados</a:t>
            </a:r>
            <a:r>
              <a:rPr spc="100" dirty="0"/>
              <a:t> </a:t>
            </a:r>
            <a:r>
              <a:rPr spc="-70" dirty="0"/>
              <a:t>y</a:t>
            </a:r>
            <a:r>
              <a:rPr spc="100" dirty="0"/>
              <a:t> </a:t>
            </a:r>
            <a:r>
              <a:rPr spc="-70" dirty="0"/>
              <a:t>errores</a:t>
            </a:r>
            <a:r>
              <a:rPr spc="105" dirty="0"/>
              <a:t> </a:t>
            </a:r>
            <a:r>
              <a:rPr spc="-60" dirty="0"/>
              <a:t>de</a:t>
            </a:r>
            <a:r>
              <a:rPr spc="100" dirty="0"/>
              <a:t> </a:t>
            </a:r>
            <a:r>
              <a:rPr spc="-95" dirty="0"/>
              <a:t>predicci´on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1553" y="1279480"/>
            <a:ext cx="1285240" cy="401320"/>
            <a:chOff x="1661553" y="1279480"/>
            <a:chExt cx="1285240" cy="401320"/>
          </a:xfrm>
        </p:grpSpPr>
        <p:sp>
          <p:nvSpPr>
            <p:cNvPr id="4" name="object 4"/>
            <p:cNvSpPr/>
            <p:nvPr/>
          </p:nvSpPr>
          <p:spPr>
            <a:xfrm>
              <a:off x="1661553" y="1279480"/>
              <a:ext cx="1285240" cy="401320"/>
            </a:xfrm>
            <a:custGeom>
              <a:avLst/>
              <a:gdLst/>
              <a:ahLst/>
              <a:cxnLst/>
              <a:rect l="l" t="t" r="r" b="b"/>
              <a:pathLst>
                <a:path w="1285239" h="401319">
                  <a:moveTo>
                    <a:pt x="1236248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52368"/>
                  </a:lnTo>
                  <a:lnTo>
                    <a:pt x="3823" y="371306"/>
                  </a:lnTo>
                  <a:lnTo>
                    <a:pt x="14249" y="386771"/>
                  </a:lnTo>
                  <a:lnTo>
                    <a:pt x="29714" y="397198"/>
                  </a:lnTo>
                  <a:lnTo>
                    <a:pt x="48652" y="401021"/>
                  </a:lnTo>
                  <a:lnTo>
                    <a:pt x="1236248" y="401021"/>
                  </a:lnTo>
                  <a:lnTo>
                    <a:pt x="1255186" y="397198"/>
                  </a:lnTo>
                  <a:lnTo>
                    <a:pt x="1270651" y="386771"/>
                  </a:lnTo>
                  <a:lnTo>
                    <a:pt x="1281078" y="371306"/>
                  </a:lnTo>
                  <a:lnTo>
                    <a:pt x="1284901" y="352368"/>
                  </a:lnTo>
                  <a:lnTo>
                    <a:pt x="1284901" y="48653"/>
                  </a:lnTo>
                  <a:lnTo>
                    <a:pt x="1281078" y="29714"/>
                  </a:lnTo>
                  <a:lnTo>
                    <a:pt x="1270651" y="14250"/>
                  </a:lnTo>
                  <a:lnTo>
                    <a:pt x="1255186" y="3823"/>
                  </a:lnTo>
                  <a:lnTo>
                    <a:pt x="1236248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4206" y="1292133"/>
              <a:ext cx="1259840" cy="375920"/>
            </a:xfrm>
            <a:custGeom>
              <a:avLst/>
              <a:gdLst/>
              <a:ahLst/>
              <a:cxnLst/>
              <a:rect l="l" t="t" r="r" b="b"/>
              <a:pathLst>
                <a:path w="1259839" h="375919">
                  <a:moveTo>
                    <a:pt x="1223595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39715"/>
                  </a:lnTo>
                  <a:lnTo>
                    <a:pt x="2829" y="353728"/>
                  </a:lnTo>
                  <a:lnTo>
                    <a:pt x="10544" y="365171"/>
                  </a:lnTo>
                  <a:lnTo>
                    <a:pt x="21987" y="372887"/>
                  </a:lnTo>
                  <a:lnTo>
                    <a:pt x="36000" y="375716"/>
                  </a:lnTo>
                  <a:lnTo>
                    <a:pt x="1223595" y="375716"/>
                  </a:lnTo>
                  <a:lnTo>
                    <a:pt x="1237609" y="372887"/>
                  </a:lnTo>
                  <a:lnTo>
                    <a:pt x="1249052" y="365171"/>
                  </a:lnTo>
                  <a:lnTo>
                    <a:pt x="1256767" y="353728"/>
                  </a:lnTo>
                  <a:lnTo>
                    <a:pt x="1259596" y="339715"/>
                  </a:lnTo>
                  <a:lnTo>
                    <a:pt x="1259596" y="36000"/>
                  </a:lnTo>
                  <a:lnTo>
                    <a:pt x="1256767" y="21987"/>
                  </a:lnTo>
                  <a:lnTo>
                    <a:pt x="1249052" y="10544"/>
                  </a:lnTo>
                  <a:lnTo>
                    <a:pt x="1237609" y="2829"/>
                  </a:lnTo>
                  <a:lnTo>
                    <a:pt x="1223595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62328" y="2312890"/>
            <a:ext cx="1083945" cy="364490"/>
            <a:chOff x="1762328" y="2312890"/>
            <a:chExt cx="1083945" cy="364490"/>
          </a:xfrm>
        </p:grpSpPr>
        <p:sp>
          <p:nvSpPr>
            <p:cNvPr id="7" name="object 7"/>
            <p:cNvSpPr/>
            <p:nvPr/>
          </p:nvSpPr>
          <p:spPr>
            <a:xfrm>
              <a:off x="1762328" y="2312890"/>
              <a:ext cx="1083945" cy="364490"/>
            </a:xfrm>
            <a:custGeom>
              <a:avLst/>
              <a:gdLst/>
              <a:ahLst/>
              <a:cxnLst/>
              <a:rect l="l" t="t" r="r" b="b"/>
              <a:pathLst>
                <a:path w="1083945" h="364489">
                  <a:moveTo>
                    <a:pt x="1034714" y="0"/>
                  </a:moveTo>
                  <a:lnTo>
                    <a:pt x="48652" y="0"/>
                  </a:lnTo>
                  <a:lnTo>
                    <a:pt x="29714" y="3823"/>
                  </a:lnTo>
                  <a:lnTo>
                    <a:pt x="14249" y="14250"/>
                  </a:lnTo>
                  <a:lnTo>
                    <a:pt x="3823" y="29714"/>
                  </a:lnTo>
                  <a:lnTo>
                    <a:pt x="0" y="48653"/>
                  </a:lnTo>
                  <a:lnTo>
                    <a:pt x="0" y="315807"/>
                  </a:lnTo>
                  <a:lnTo>
                    <a:pt x="3823" y="334745"/>
                  </a:lnTo>
                  <a:lnTo>
                    <a:pt x="14249" y="350210"/>
                  </a:lnTo>
                  <a:lnTo>
                    <a:pt x="29714" y="360636"/>
                  </a:lnTo>
                  <a:lnTo>
                    <a:pt x="48652" y="364460"/>
                  </a:lnTo>
                  <a:lnTo>
                    <a:pt x="1034714" y="364460"/>
                  </a:lnTo>
                  <a:lnTo>
                    <a:pt x="1053652" y="360636"/>
                  </a:lnTo>
                  <a:lnTo>
                    <a:pt x="1069117" y="350210"/>
                  </a:lnTo>
                  <a:lnTo>
                    <a:pt x="1079543" y="334745"/>
                  </a:lnTo>
                  <a:lnTo>
                    <a:pt x="1083367" y="315807"/>
                  </a:lnTo>
                  <a:lnTo>
                    <a:pt x="1083367" y="48653"/>
                  </a:lnTo>
                  <a:lnTo>
                    <a:pt x="1079543" y="29714"/>
                  </a:lnTo>
                  <a:lnTo>
                    <a:pt x="1069117" y="14250"/>
                  </a:lnTo>
                  <a:lnTo>
                    <a:pt x="1053652" y="3823"/>
                  </a:lnTo>
                  <a:lnTo>
                    <a:pt x="1034714" y="0"/>
                  </a:lnTo>
                  <a:close/>
                </a:path>
              </a:pathLst>
            </a:custGeom>
            <a:solidFill>
              <a:srgbClr val="0000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4981" y="2325542"/>
              <a:ext cx="1058545" cy="339725"/>
            </a:xfrm>
            <a:custGeom>
              <a:avLst/>
              <a:gdLst/>
              <a:ahLst/>
              <a:cxnLst/>
              <a:rect l="l" t="t" r="r" b="b"/>
              <a:pathLst>
                <a:path w="1058545" h="339725">
                  <a:moveTo>
                    <a:pt x="1022061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03154"/>
                  </a:lnTo>
                  <a:lnTo>
                    <a:pt x="2829" y="317167"/>
                  </a:lnTo>
                  <a:lnTo>
                    <a:pt x="10544" y="328610"/>
                  </a:lnTo>
                  <a:lnTo>
                    <a:pt x="21987" y="336325"/>
                  </a:lnTo>
                  <a:lnTo>
                    <a:pt x="36000" y="339154"/>
                  </a:lnTo>
                  <a:lnTo>
                    <a:pt x="1022061" y="339154"/>
                  </a:lnTo>
                  <a:lnTo>
                    <a:pt x="1036074" y="336325"/>
                  </a:lnTo>
                  <a:lnTo>
                    <a:pt x="1047517" y="328610"/>
                  </a:lnTo>
                  <a:lnTo>
                    <a:pt x="1055232" y="317167"/>
                  </a:lnTo>
                  <a:lnTo>
                    <a:pt x="1058061" y="303154"/>
                  </a:lnTo>
                  <a:lnTo>
                    <a:pt x="1058061" y="36000"/>
                  </a:lnTo>
                  <a:lnTo>
                    <a:pt x="1055232" y="21987"/>
                  </a:lnTo>
                  <a:lnTo>
                    <a:pt x="1047517" y="10544"/>
                  </a:lnTo>
                  <a:lnTo>
                    <a:pt x="1036074" y="2829"/>
                  </a:lnTo>
                  <a:lnTo>
                    <a:pt x="1022061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3794" y="712251"/>
            <a:ext cx="4021454" cy="185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85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cierto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valor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coeficientes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100" i="1" spc="-14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209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spc="-19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s-ES" sz="1200" spc="-195" baseline="-10416" dirty="0" smtClean="0">
                <a:solidFill>
                  <a:srgbClr val="22373A"/>
                </a:solidFill>
                <a:latin typeface="Calibri"/>
                <a:cs typeface="Calibri"/>
              </a:rPr>
              <a:t>    </a:t>
            </a:r>
            <a:r>
              <a:rPr sz="1100" spc="-45" dirty="0" smtClean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25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2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187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18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spc="-12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modelo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arroja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 err="1">
                <a:solidFill>
                  <a:srgbClr val="22373A"/>
                </a:solidFill>
                <a:latin typeface="Tahoma"/>
                <a:cs typeface="Tahoma"/>
              </a:rPr>
              <a:t>una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0" dirty="0" err="1" smtClean="0">
                <a:solidFill>
                  <a:srgbClr val="22373A"/>
                </a:solidFill>
                <a:latin typeface="Tahoma"/>
                <a:cs typeface="Tahoma"/>
              </a:rPr>
              <a:t>predicci</a:t>
            </a:r>
            <a:r>
              <a:rPr lang="es-ES" sz="1100" spc="-90" dirty="0" err="1" smtClean="0">
                <a:solidFill>
                  <a:srgbClr val="22373A"/>
                </a:solidFill>
                <a:latin typeface="Tahoma"/>
                <a:cs typeface="Tahoma"/>
              </a:rPr>
              <a:t>ó</a:t>
            </a:r>
            <a:r>
              <a:rPr sz="1100" spc="-90" dirty="0" smtClean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1100" spc="15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valor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(dado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11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100" spc="110" dirty="0">
                <a:solidFill>
                  <a:srgbClr val="22373A"/>
                </a:solidFill>
                <a:latin typeface="Tahoma"/>
                <a:cs typeface="Tahoma"/>
              </a:rPr>
              <a:t>):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815"/>
              </a:spcBef>
            </a:pPr>
            <a:r>
              <a:rPr sz="1100" i="1" spc="-42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22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430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09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9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100" i="1" spc="330" dirty="0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Calibri"/>
              <a:cs typeface="Calibri"/>
            </a:endParaRPr>
          </a:p>
          <a:p>
            <a:pPr marL="76200" marR="271145">
              <a:lnSpc>
                <a:spcPct val="118000"/>
              </a:lnSpc>
            </a:pPr>
            <a:r>
              <a:rPr sz="1100" spc="-30" dirty="0">
                <a:solidFill>
                  <a:srgbClr val="22373A"/>
                </a:solidFill>
                <a:latin typeface="Tahoma"/>
                <a:cs typeface="Tahoma"/>
              </a:rPr>
              <a:t>Para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 err="1">
                <a:solidFill>
                  <a:srgbClr val="22373A"/>
                </a:solidFill>
                <a:latin typeface="Tahoma"/>
                <a:cs typeface="Tahoma"/>
              </a:rPr>
              <a:t>cada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5" dirty="0" err="1" smtClean="0">
                <a:solidFill>
                  <a:srgbClr val="22373A"/>
                </a:solidFill>
                <a:latin typeface="Tahoma"/>
                <a:cs typeface="Tahoma"/>
              </a:rPr>
              <a:t>observaci</a:t>
            </a:r>
            <a:r>
              <a:rPr lang="es-ES" sz="1100" spc="-95" dirty="0" err="1" smtClean="0">
                <a:solidFill>
                  <a:srgbClr val="22373A"/>
                </a:solidFill>
                <a:latin typeface="Tahoma"/>
                <a:cs typeface="Tahoma"/>
              </a:rPr>
              <a:t>ó</a:t>
            </a:r>
            <a:r>
              <a:rPr sz="1100" spc="-95" dirty="0" smtClean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1100" spc="20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nuestra</a:t>
            </a:r>
            <a:r>
              <a:rPr sz="1100" spc="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muestra,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podemos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calcular</a:t>
            </a:r>
            <a:r>
              <a:rPr sz="11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error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90" dirty="0" err="1" smtClean="0">
                <a:solidFill>
                  <a:srgbClr val="22373A"/>
                </a:solidFill>
                <a:latin typeface="Tahoma"/>
                <a:cs typeface="Tahoma"/>
              </a:rPr>
              <a:t>predicci</a:t>
            </a:r>
            <a:r>
              <a:rPr lang="es-ES" sz="1100" spc="-90" dirty="0" err="1" smtClean="0">
                <a:solidFill>
                  <a:srgbClr val="22373A"/>
                </a:solidFill>
                <a:latin typeface="Tahoma"/>
                <a:cs typeface="Tahoma"/>
              </a:rPr>
              <a:t>ó</a:t>
            </a:r>
            <a:r>
              <a:rPr sz="1100" spc="-90" dirty="0" smtClean="0">
                <a:solidFill>
                  <a:srgbClr val="22373A"/>
                </a:solidFill>
                <a:latin typeface="Tahoma"/>
                <a:cs typeface="Tahoma"/>
              </a:rPr>
              <a:t>n</a:t>
            </a:r>
            <a:r>
              <a:rPr sz="1100" spc="15" dirty="0" smtClean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(o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residuo)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del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modelo: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</a:pPr>
            <a:r>
              <a:rPr sz="1100" i="1" spc="-500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5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4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1200" i="1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200" i="1" spc="-104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Lucida Sans Unicode"/>
                <a:cs typeface="Lucida Sans Unicode"/>
              </a:rPr>
              <a:t>−</a:t>
            </a:r>
            <a:r>
              <a:rPr sz="1100" spc="-105" dirty="0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sz="1100" i="1" spc="-420" dirty="0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sz="1100" spc="-14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i="1" spc="150" baseline="-10416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1200" baseline="-10416" dirty="0">
              <a:latin typeface="Calibri"/>
              <a:cs typeface="Calibri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0" y="587375"/>
            <a:ext cx="4379554" cy="2362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3582198" y="560400"/>
            <a:ext cx="895985" cy="236854"/>
          </a:xfrm>
          <a:custGeom>
            <a:avLst/>
            <a:gdLst/>
            <a:ahLst/>
            <a:cxnLst/>
            <a:rect l="l" t="t" r="r" b="b"/>
            <a:pathLst>
              <a:path w="895985" h="236854">
                <a:moveTo>
                  <a:pt x="895899" y="0"/>
                </a:moveTo>
                <a:lnTo>
                  <a:pt x="0" y="0"/>
                </a:lnTo>
                <a:lnTo>
                  <a:pt x="0" y="236294"/>
                </a:lnTo>
                <a:lnTo>
                  <a:pt x="895899" y="236294"/>
                </a:lnTo>
                <a:lnTo>
                  <a:pt x="895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34975"/>
            <a:ext cx="3842041" cy="26939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3208169" y="1546016"/>
            <a:ext cx="1400175" cy="504190"/>
          </a:xfrm>
          <a:custGeom>
            <a:avLst/>
            <a:gdLst/>
            <a:ahLst/>
            <a:cxnLst/>
            <a:rect l="l" t="t" r="r" b="b"/>
            <a:pathLst>
              <a:path w="1400175" h="504189">
                <a:moveTo>
                  <a:pt x="0" y="504180"/>
                </a:moveTo>
                <a:lnTo>
                  <a:pt x="1399834" y="504180"/>
                </a:lnTo>
                <a:lnTo>
                  <a:pt x="1399834" y="0"/>
                </a:lnTo>
                <a:lnTo>
                  <a:pt x="0" y="0"/>
                </a:lnTo>
                <a:lnTo>
                  <a:pt x="0" y="504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Imagen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477551"/>
            <a:ext cx="3925231" cy="26411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38100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 err="1" smtClean="0"/>
              <a:t>Estimaci</a:t>
            </a:r>
            <a:r>
              <a:rPr lang="es-ES" spc="-80" dirty="0" err="1" smtClean="0"/>
              <a:t>ó</a:t>
            </a:r>
            <a:r>
              <a:rPr spc="-80" dirty="0" smtClean="0"/>
              <a:t>n</a:t>
            </a:r>
            <a:r>
              <a:rPr spc="95" dirty="0" smtClean="0"/>
              <a:t> </a:t>
            </a:r>
            <a:r>
              <a:rPr spc="-55" dirty="0" err="1"/>
              <a:t>por</a:t>
            </a:r>
            <a:r>
              <a:rPr spc="105" dirty="0"/>
              <a:t> </a:t>
            </a:r>
            <a:r>
              <a:rPr spc="-80" dirty="0" smtClean="0"/>
              <a:t>M</a:t>
            </a:r>
            <a:r>
              <a:rPr lang="es-ES" spc="-80" dirty="0" smtClean="0"/>
              <a:t>í</a:t>
            </a:r>
            <a:r>
              <a:rPr spc="-80" dirty="0" err="1" smtClean="0"/>
              <a:t>nimos</a:t>
            </a:r>
            <a:r>
              <a:rPr spc="105" dirty="0" smtClean="0"/>
              <a:t> </a:t>
            </a:r>
            <a:r>
              <a:rPr spc="-70" dirty="0"/>
              <a:t>Cuadrados</a:t>
            </a:r>
            <a:r>
              <a:rPr spc="95" dirty="0"/>
              <a:t> </a:t>
            </a:r>
            <a:r>
              <a:rPr spc="-55" dirty="0"/>
              <a:t>Ordinarios</a:t>
            </a:r>
            <a:r>
              <a:rPr spc="100" dirty="0"/>
              <a:t> </a:t>
            </a:r>
            <a:r>
              <a:rPr spc="75" dirty="0"/>
              <a:t>(MCO)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302726"/>
            <a:ext cx="306133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-40" dirty="0">
                <a:solidFill>
                  <a:srgbClr val="22373A"/>
                </a:solidFill>
                <a:latin typeface="Arial"/>
                <a:cs typeface="Arial"/>
              </a:rPr>
              <a:t>Idea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elegir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8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77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277" baseline="-10416" dirty="0">
                <a:solidFill>
                  <a:srgbClr val="22373A"/>
                </a:solidFill>
                <a:latin typeface="Calibri"/>
                <a:cs typeface="Calibri"/>
              </a:rPr>
              <a:t>0</a:t>
            </a:r>
            <a:r>
              <a:rPr sz="1200" spc="337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y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i="1" spc="-185" dirty="0">
                <a:solidFill>
                  <a:srgbClr val="22373A"/>
                </a:solidFill>
                <a:latin typeface="Calibri"/>
                <a:cs typeface="Calibri"/>
              </a:rPr>
              <a:t>β</a:t>
            </a:r>
            <a:r>
              <a:rPr sz="1650" spc="-277" baseline="15151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277" baseline="-10416" dirty="0">
                <a:solidFill>
                  <a:srgbClr val="22373A"/>
                </a:solidFill>
                <a:latin typeface="Calibri"/>
                <a:cs typeface="Calibri"/>
              </a:rPr>
              <a:t>1</a:t>
            </a:r>
            <a:r>
              <a:rPr sz="1200" spc="330" baseline="-10416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Tahoma"/>
                <a:cs typeface="Tahoma"/>
              </a:rPr>
              <a:t>tal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que:</a:t>
            </a:r>
            <a:endParaRPr sz="1100">
              <a:latin typeface="Tahoma"/>
              <a:cs typeface="Tahoma"/>
            </a:endParaRPr>
          </a:p>
          <a:p>
            <a:pPr marL="176530">
              <a:lnSpc>
                <a:spcPct val="100000"/>
              </a:lnSpc>
              <a:spcBef>
                <a:spcPts val="108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minimicen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22373A"/>
                </a:solidFill>
                <a:latin typeface="Tahoma"/>
                <a:cs typeface="Tahoma"/>
              </a:rPr>
              <a:t>suma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los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errores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al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cuadrado</a:t>
            </a:r>
            <a:r>
              <a:rPr sz="11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2569" y="1503932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0" dirty="0">
                <a:solidFill>
                  <a:srgbClr val="22373A"/>
                </a:solidFill>
                <a:latin typeface="Trebuchet MS"/>
                <a:cs typeface="Trebuchet MS"/>
              </a:rPr>
              <a:t>Σ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3422" y="1607831"/>
            <a:ext cx="524510" cy="225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969"/>
              </a:lnSpc>
              <a:spcBef>
                <a:spcPts val="90"/>
              </a:spcBef>
              <a:tabLst>
                <a:tab pos="241300" algn="l"/>
              </a:tabLst>
            </a:pPr>
            <a:r>
              <a:rPr sz="1200" i="1" spc="150" baseline="34722" dirty="0">
                <a:solidFill>
                  <a:srgbClr val="22373A"/>
                </a:solidFill>
                <a:latin typeface="Calibri"/>
                <a:cs typeface="Calibri"/>
              </a:rPr>
              <a:t>n	</a:t>
            </a:r>
            <a:r>
              <a:rPr sz="1100" i="1" spc="-105" dirty="0">
                <a:solidFill>
                  <a:srgbClr val="22373A"/>
                </a:solidFill>
                <a:latin typeface="Calibri"/>
                <a:cs typeface="Calibri"/>
              </a:rPr>
              <a:t>u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200" spc="-157" baseline="27777" dirty="0">
                <a:solidFill>
                  <a:srgbClr val="22373A"/>
                </a:solidFill>
                <a:latin typeface="Calibri"/>
                <a:cs typeface="Calibri"/>
              </a:rPr>
              <a:t>2</a:t>
            </a:r>
            <a:r>
              <a:rPr sz="1100" spc="-105" dirty="0">
                <a:solidFill>
                  <a:srgbClr val="22373A"/>
                </a:solidFill>
                <a:latin typeface="Tahoma"/>
                <a:cs typeface="Tahoma"/>
              </a:rPr>
              <a:t>),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ts val="610"/>
              </a:lnSpc>
            </a:pPr>
            <a:r>
              <a:rPr sz="800" i="1" spc="125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sz="800" spc="125" dirty="0">
                <a:solidFill>
                  <a:srgbClr val="22373A"/>
                </a:solidFill>
                <a:latin typeface="Calibri"/>
                <a:cs typeface="Calibri"/>
              </a:rPr>
              <a:t>=1 </a:t>
            </a:r>
            <a:r>
              <a:rPr sz="800" spc="37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800" i="1" spc="100" dirty="0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283" y="1812059"/>
            <a:ext cx="3415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 marR="5080" indent="-138430">
              <a:lnSpc>
                <a:spcPct val="118000"/>
              </a:lnSpc>
              <a:spcBef>
                <a:spcPts val="100"/>
              </a:spcBef>
            </a:pPr>
            <a:r>
              <a:rPr sz="850" spc="325" dirty="0">
                <a:solidFill>
                  <a:srgbClr val="22373A"/>
                </a:solidFill>
                <a:latin typeface="Times New Roman"/>
                <a:cs typeface="Times New Roman"/>
              </a:rPr>
              <a:t>   </a:t>
            </a:r>
            <a:r>
              <a:rPr sz="850" spc="-95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100" spc="-85" dirty="0">
                <a:solidFill>
                  <a:srgbClr val="22373A"/>
                </a:solidFill>
                <a:latin typeface="Tahoma"/>
                <a:cs typeface="Tahoma"/>
              </a:rPr>
              <a:t>es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decir,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Tahoma"/>
                <a:cs typeface="Tahoma"/>
              </a:rPr>
              <a:t>logren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22373A"/>
                </a:solidFill>
                <a:latin typeface="Tahoma"/>
                <a:cs typeface="Tahoma"/>
              </a:rPr>
              <a:t>que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22373A"/>
                </a:solidFill>
                <a:latin typeface="Tahoma"/>
                <a:cs typeface="Tahoma"/>
              </a:rPr>
              <a:t>nube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puntos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170" dirty="0">
                <a:solidFill>
                  <a:srgbClr val="22373A"/>
                </a:solidFill>
                <a:latin typeface="Tahoma"/>
                <a:cs typeface="Tahoma"/>
              </a:rPr>
              <a:t>est´e</a:t>
            </a:r>
            <a:r>
              <a:rPr sz="11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lo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00" dirty="0">
                <a:solidFill>
                  <a:srgbClr val="22373A"/>
                </a:solidFill>
                <a:latin typeface="Tahoma"/>
                <a:cs typeface="Tahoma"/>
              </a:rPr>
              <a:t>m´as</a:t>
            </a:r>
            <a:r>
              <a:rPr sz="1100" spc="-1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cerca </a:t>
            </a:r>
            <a:r>
              <a:rPr sz="1100" spc="-3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2373A"/>
                </a:solidFill>
                <a:latin typeface="Tahoma"/>
                <a:cs typeface="Tahoma"/>
              </a:rPr>
              <a:t>posible</a:t>
            </a:r>
            <a:r>
              <a:rPr sz="1100" spc="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70" dirty="0">
                <a:solidFill>
                  <a:srgbClr val="22373A"/>
                </a:solidFill>
                <a:latin typeface="Tahoma"/>
                <a:cs typeface="Tahoma"/>
              </a:rPr>
              <a:t>de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Tahoma"/>
                <a:cs typeface="Tahoma"/>
              </a:rPr>
              <a:t>la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22373A"/>
                </a:solidFill>
                <a:latin typeface="Tahoma"/>
                <a:cs typeface="Tahoma"/>
              </a:rPr>
              <a:t>recta</a:t>
            </a:r>
            <a:r>
              <a:rPr sz="11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22373A"/>
                </a:solidFill>
                <a:latin typeface="Tahoma"/>
                <a:cs typeface="Tahoma"/>
              </a:rPr>
              <a:t>estimada.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71698"/>
            <a:ext cx="4078333" cy="212311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7" y="31119"/>
            <a:ext cx="4348677" cy="31671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2163</Words>
  <Application>Microsoft Office PowerPoint</Application>
  <PresentationFormat>Personalizado</PresentationFormat>
  <Paragraphs>310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5" baseType="lpstr">
      <vt:lpstr>SimSun</vt:lpstr>
      <vt:lpstr>Arial</vt:lpstr>
      <vt:lpstr>Arial MT</vt:lpstr>
      <vt:lpstr>Calibri</vt:lpstr>
      <vt:lpstr>Lucida Sans Unicode</vt:lpstr>
      <vt:lpstr>Sitka Text</vt:lpstr>
      <vt:lpstr>Tahoma</vt:lpstr>
      <vt:lpstr>Times New Roman</vt:lpstr>
      <vt:lpstr>Trebuchet MS</vt:lpstr>
      <vt:lpstr>Verdana</vt:lpstr>
      <vt:lpstr>Office Theme</vt:lpstr>
      <vt:lpstr>Correlaci´on /= Regresi´on</vt:lpstr>
      <vt:lpstr>Presentación de PowerPoint</vt:lpstr>
      <vt:lpstr>¿Para qué  sirve el análisis de regresión?</vt:lpstr>
      <vt:lpstr>Modelo lineal de regresion simple</vt:lpstr>
      <vt:lpstr>Presentación de PowerPoint</vt:lpstr>
      <vt:lpstr>Par´ametros estimados y errores de predicci´on</vt:lpstr>
      <vt:lpstr>Presentación de PowerPoint</vt:lpstr>
      <vt:lpstr>Presentación de PowerPoint</vt:lpstr>
      <vt:lpstr>Estimación por Mínimos Cuadrados Ordinarios (MCO)</vt:lpstr>
      <vt:lpstr>Estimando βˆ0 y βˆ1 por MCO</vt:lpstr>
      <vt:lpstr>Aplicaci´on. CEO’s compensation</vt:lpstr>
      <vt:lpstr>Sesgo por variables omitidas</vt:lpstr>
      <vt:lpstr>F´ormula del sesgo por variables omitidas</vt:lpstr>
      <vt:lpstr>Modelo lineal mu´ltiple</vt:lpstr>
      <vt:lpstr>Ejemplo del salario del CEO</vt:lpstr>
      <vt:lpstr>Cambios de escala en y</vt:lpstr>
      <vt:lpstr>Cambios de escala en X</vt:lpstr>
      <vt:lpstr>Significatividad econ´omica (no estad´ıstica)</vt:lpstr>
      <vt:lpstr>Presentación de PowerPoint</vt:lpstr>
      <vt:lpstr>Bondad de ajuste</vt:lpstr>
      <vt:lpstr>R2 o coeficiente de determinaci´on</vt:lpstr>
      <vt:lpstr>Presentación de PowerPoint</vt:lpstr>
      <vt:lpstr>¡Cuidado con el R2!</vt:lpstr>
      <vt:lpstr>Presentación de PowerPoint</vt:lpstr>
      <vt:lpstr>R ajustado o corregido (R  o R )</vt:lpstr>
      <vt:lpstr>SER (error est´andar de la regresi´on)</vt:lpstr>
      <vt:lpstr>Presentación de PowerPoint</vt:lpstr>
      <vt:lpstr>Supuestos cl´asicos</vt:lpstr>
      <vt:lpstr>Presentación de PowerPoint</vt:lpstr>
      <vt:lpstr>Supuestos cl´asicos</vt:lpstr>
      <vt:lpstr>Supuestos cl´asicos</vt:lpstr>
      <vt:lpstr>Distribuci´on de βˆj</vt:lpstr>
      <vt:lpstr>Sobre la V ar(βˆj )</vt:lpstr>
      <vt:lpstr>Error est´andar de βˆj</vt:lpstr>
      <vt:lpstr>Presentación de PowerPoint</vt:lpstr>
      <vt:lpstr>Pruebas simples sobre los β’s</vt:lpstr>
      <vt:lpstr>Presentación de PowerPoint</vt:lpstr>
      <vt:lpstr>Pruebas de restricciones lineales</vt:lpstr>
      <vt:lpstr>Test de restricciones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3: Modelo lineal de regresión - Métodos Estadísticos Aplicados a los Negocios</dc:title>
  <dc:creator>Magdalena Cornejo (UTDT-CONICET)  mcornejo@utdt.edu</dc:creator>
  <cp:lastModifiedBy>JAUREGUY MARTIN</cp:lastModifiedBy>
  <cp:revision>5</cp:revision>
  <dcterms:created xsi:type="dcterms:W3CDTF">2024-06-28T18:17:56Z</dcterms:created>
  <dcterms:modified xsi:type="dcterms:W3CDTF">2024-07-03T19:57:52Z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2024-06-28T00:00:00Z</vt:filetime>
  </property>
</Properties>
</file>