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1" r:id="rId2"/>
    <p:sldId id="312" r:id="rId3"/>
    <p:sldId id="313" r:id="rId4"/>
    <p:sldId id="314" r:id="rId5"/>
    <p:sldId id="315" r:id="rId6"/>
    <p:sldId id="316" r:id="rId7"/>
    <p:sldId id="317" r:id="rId8"/>
    <p:sldId id="318" r:id="rId9"/>
    <p:sldId id="319" r:id="rId10"/>
    <p:sldId id="320" r:id="rId11"/>
    <p:sldId id="321" r:id="rId12"/>
    <p:sldId id="322" r:id="rId13"/>
    <p:sldId id="323" r:id="rId14"/>
    <p:sldId id="324" r:id="rId15"/>
    <p:sldId id="334" r:id="rId16"/>
    <p:sldId id="335" r:id="rId17"/>
    <p:sldId id="325" r:id="rId18"/>
    <p:sldId id="326" r:id="rId19"/>
    <p:sldId id="327" r:id="rId20"/>
    <p:sldId id="328" r:id="rId21"/>
    <p:sldId id="329" r:id="rId22"/>
    <p:sldId id="330" r:id="rId23"/>
    <p:sldId id="331" r:id="rId24"/>
    <p:sldId id="332" r:id="rId25"/>
    <p:sldId id="333" r:id="rId26"/>
    <p:sldId id="336" r:id="rId27"/>
    <p:sldId id="337" r:id="rId28"/>
    <p:sldId id="338" r:id="rId29"/>
    <p:sldId id="339" r:id="rId30"/>
    <p:sldId id="340" r:id="rId31"/>
    <p:sldId id="341" r:id="rId32"/>
    <p:sldId id="346" r:id="rId33"/>
    <p:sldId id="342" r:id="rId34"/>
    <p:sldId id="343" r:id="rId35"/>
    <p:sldId id="344" r:id="rId36"/>
    <p:sldId id="345" r:id="rId3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8" autoAdjust="0"/>
    <p:restoredTop sz="94660"/>
  </p:normalViewPr>
  <p:slideViewPr>
    <p:cSldViewPr snapToGrid="0">
      <p:cViewPr varScale="1">
        <p:scale>
          <a:sx n="113" d="100"/>
          <a:sy n="113" d="100"/>
        </p:scale>
        <p:origin x="918"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419200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3537B87-D707-44C8-867C-4A5F16A9587E}" type="datetimeFigureOut">
              <a:rPr lang="es-ES" smtClean="0"/>
              <a:t>24/02/2025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5447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129108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6515712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931885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4288779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530607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571828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3106835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3337788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108454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3537B87-D707-44C8-867C-4A5F16A9587E}" type="datetimeFigureOut">
              <a:rPr lang="es-ES" smtClean="0"/>
              <a:t>24/02/2025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67506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3537B87-D707-44C8-867C-4A5F16A9587E}" type="datetimeFigureOut">
              <a:rPr lang="es-ES" smtClean="0"/>
              <a:t>24/02/2025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891440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668204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291740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33537B87-D707-44C8-867C-4A5F16A9587E}" type="datetimeFigureOut">
              <a:rPr lang="es-ES" smtClean="0"/>
              <a:t>24/02/2025</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225369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3537B87-D707-44C8-867C-4A5F16A9587E}" type="datetimeFigureOut">
              <a:rPr lang="es-ES" smtClean="0"/>
              <a:t>24/02/2025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24CC31A8-92EA-4D62-8DB7-F425B711237B}" type="slidenum">
              <a:rPr lang="es-ES" smtClean="0"/>
              <a:t>‹Nº›</a:t>
            </a:fld>
            <a:endParaRPr lang="es-ES"/>
          </a:p>
        </p:txBody>
      </p:sp>
    </p:spTree>
    <p:extLst>
      <p:ext uri="{BB962C8B-B14F-4D97-AF65-F5344CB8AC3E}">
        <p14:creationId xmlns:p14="http://schemas.microsoft.com/office/powerpoint/2010/main" val="18993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3537B87-D707-44C8-867C-4A5F16A9587E}" type="datetimeFigureOut">
              <a:rPr lang="es-ES" smtClean="0"/>
              <a:t>24/02/2025</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4CC31A8-92EA-4D62-8DB7-F425B711237B}" type="slidenum">
              <a:rPr lang="es-ES" smtClean="0"/>
              <a:t>‹Nº›</a:t>
            </a:fld>
            <a:endParaRPr lang="es-ES"/>
          </a:p>
        </p:txBody>
      </p:sp>
    </p:spTree>
    <p:extLst>
      <p:ext uri="{BB962C8B-B14F-4D97-AF65-F5344CB8AC3E}">
        <p14:creationId xmlns:p14="http://schemas.microsoft.com/office/powerpoint/2010/main" val="382063091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9615133" cy="646331"/>
          </a:xfrm>
          <a:prstGeom prst="rect">
            <a:avLst/>
          </a:prstGeom>
          <a:noFill/>
        </p:spPr>
        <p:txBody>
          <a:bodyPr wrap="none" rtlCol="0">
            <a:spAutoFit/>
          </a:bodyPr>
          <a:lstStyle/>
          <a:p>
            <a:r>
              <a:rPr lang="es-ES" sz="3600" dirty="0">
                <a:solidFill>
                  <a:schemeClr val="accent5">
                    <a:lumMod val="60000"/>
                    <a:lumOff val="40000"/>
                  </a:schemeClr>
                </a:solidFill>
              </a:rPr>
              <a:t>NLP – Procesamiento de Lenguaje Natural</a:t>
            </a:r>
            <a:endParaRPr lang="es-ES" dirty="0">
              <a:solidFill>
                <a:schemeClr val="accent5">
                  <a:lumMod val="60000"/>
                  <a:lumOff val="40000"/>
                </a:schemeClr>
              </a:solidFill>
            </a:endParaRPr>
          </a:p>
        </p:txBody>
      </p:sp>
      <p:sp>
        <p:nvSpPr>
          <p:cNvPr id="2" name="CuadroTexto 1"/>
          <p:cNvSpPr txBox="1"/>
          <p:nvPr/>
        </p:nvSpPr>
        <p:spPr>
          <a:xfrm>
            <a:off x="507138" y="1416987"/>
            <a:ext cx="11684862" cy="1667059"/>
          </a:xfrm>
          <a:prstGeom prst="rect">
            <a:avLst/>
          </a:prstGeom>
          <a:noFill/>
        </p:spPr>
        <p:txBody>
          <a:bodyPr wrap="square" rtlCol="0">
            <a:spAutoFit/>
          </a:bodyPr>
          <a:lstStyle/>
          <a:p>
            <a:pPr>
              <a:lnSpc>
                <a:spcPct val="200000"/>
              </a:lnSpc>
            </a:pPr>
            <a:r>
              <a:rPr lang="es-ES" dirty="0"/>
              <a:t>Es una sub-disciplina de ciencias de la computación y la lingüística que se enfoca en como estudiar con técnicas computacionales el lenguaje humano.</a:t>
            </a:r>
          </a:p>
          <a:p>
            <a:pPr>
              <a:lnSpc>
                <a:spcPct val="200000"/>
              </a:lnSpc>
            </a:pPr>
            <a:r>
              <a:rPr lang="es-ES" dirty="0"/>
              <a:t>Es una disciplina gigante y que hoy esta teniendo grandes avances. </a:t>
            </a:r>
          </a:p>
        </p:txBody>
      </p:sp>
      <p:pic>
        <p:nvPicPr>
          <p:cNvPr id="3" name="Imagen 2"/>
          <p:cNvPicPr>
            <a:picLocks noChangeAspect="1"/>
          </p:cNvPicPr>
          <p:nvPr/>
        </p:nvPicPr>
        <p:blipFill>
          <a:blip r:embed="rId2"/>
          <a:stretch>
            <a:fillRect/>
          </a:stretch>
        </p:blipFill>
        <p:spPr>
          <a:xfrm>
            <a:off x="3471556" y="3084046"/>
            <a:ext cx="5756026" cy="3504145"/>
          </a:xfrm>
          <a:prstGeom prst="rect">
            <a:avLst/>
          </a:prstGeom>
        </p:spPr>
      </p:pic>
    </p:spTree>
    <p:extLst>
      <p:ext uri="{BB962C8B-B14F-4D97-AF65-F5344CB8AC3E}">
        <p14:creationId xmlns:p14="http://schemas.microsoft.com/office/powerpoint/2010/main" val="7962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600940" cy="646331"/>
          </a:xfrm>
          <a:prstGeom prst="rect">
            <a:avLst/>
          </a:prstGeom>
          <a:noFill/>
        </p:spPr>
        <p:txBody>
          <a:bodyPr wrap="none" rtlCol="0">
            <a:spAutoFit/>
          </a:bodyPr>
          <a:lstStyle/>
          <a:p>
            <a:r>
              <a:rPr lang="es-ES" sz="3600" dirty="0">
                <a:solidFill>
                  <a:schemeClr val="accent5">
                    <a:lumMod val="60000"/>
                    <a:lumOff val="40000"/>
                  </a:schemeClr>
                </a:solidFill>
              </a:rPr>
              <a:t>NLP – Vectorizacion</a:t>
            </a:r>
          </a:p>
        </p:txBody>
      </p:sp>
      <p:sp>
        <p:nvSpPr>
          <p:cNvPr id="2" name="CuadroTexto 1"/>
          <p:cNvSpPr txBox="1"/>
          <p:nvPr/>
        </p:nvSpPr>
        <p:spPr>
          <a:xfrm>
            <a:off x="507138" y="1416987"/>
            <a:ext cx="11684862" cy="2308324"/>
          </a:xfrm>
          <a:prstGeom prst="rect">
            <a:avLst/>
          </a:prstGeom>
          <a:noFill/>
        </p:spPr>
        <p:txBody>
          <a:bodyPr wrap="square" rtlCol="0">
            <a:spAutoFit/>
          </a:bodyPr>
          <a:lstStyle/>
          <a:p>
            <a:pPr>
              <a:lnSpc>
                <a:spcPct val="200000"/>
              </a:lnSpc>
            </a:pPr>
            <a:r>
              <a:rPr lang="es-ES" dirty="0"/>
              <a:t>Ahora que tenemos texto, tenemos que buscar la manera de representarlo como un vector de </a:t>
            </a:r>
            <a:r>
              <a:rPr lang="es-ES" dirty="0" err="1"/>
              <a:t>features</a:t>
            </a:r>
            <a:r>
              <a:rPr lang="es-ES" dirty="0"/>
              <a:t>. </a:t>
            </a:r>
          </a:p>
          <a:p>
            <a:pPr>
              <a:lnSpc>
                <a:spcPct val="200000"/>
              </a:lnSpc>
            </a:pPr>
            <a:r>
              <a:rPr lang="es-ES" dirty="0"/>
              <a:t>El objetivo de la </a:t>
            </a:r>
            <a:r>
              <a:rPr lang="es-ES" dirty="0" err="1"/>
              <a:t>vectorizacion</a:t>
            </a:r>
            <a:r>
              <a:rPr lang="es-ES" dirty="0"/>
              <a:t>, es representar a cada texto como un vector de </a:t>
            </a:r>
            <a:r>
              <a:rPr lang="es-ES" dirty="0" err="1"/>
              <a:t>features</a:t>
            </a:r>
            <a:r>
              <a:rPr lang="es-ES" dirty="0"/>
              <a:t> que nos sirva para entrenar un modelo de machine </a:t>
            </a:r>
            <a:r>
              <a:rPr lang="es-ES" dirty="0" err="1"/>
              <a:t>learning</a:t>
            </a:r>
            <a:r>
              <a:rPr lang="es-ES" dirty="0"/>
              <a:t>.</a:t>
            </a:r>
          </a:p>
        </p:txBody>
      </p:sp>
      <p:pic>
        <p:nvPicPr>
          <p:cNvPr id="3" name="Imagen 2"/>
          <p:cNvPicPr>
            <a:picLocks noChangeAspect="1"/>
          </p:cNvPicPr>
          <p:nvPr/>
        </p:nvPicPr>
        <p:blipFill>
          <a:blip r:embed="rId2"/>
          <a:stretch>
            <a:fillRect/>
          </a:stretch>
        </p:blipFill>
        <p:spPr>
          <a:xfrm>
            <a:off x="2663903" y="3934493"/>
            <a:ext cx="7371331" cy="2270430"/>
          </a:xfrm>
          <a:prstGeom prst="rect">
            <a:avLst/>
          </a:prstGeom>
        </p:spPr>
      </p:pic>
    </p:spTree>
    <p:extLst>
      <p:ext uri="{BB962C8B-B14F-4D97-AF65-F5344CB8AC3E}">
        <p14:creationId xmlns:p14="http://schemas.microsoft.com/office/powerpoint/2010/main" val="344222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600940" cy="646331"/>
          </a:xfrm>
          <a:prstGeom prst="rect">
            <a:avLst/>
          </a:prstGeom>
          <a:noFill/>
        </p:spPr>
        <p:txBody>
          <a:bodyPr wrap="none" rtlCol="0">
            <a:spAutoFit/>
          </a:bodyPr>
          <a:lstStyle/>
          <a:p>
            <a:r>
              <a:rPr lang="es-ES" sz="3600" dirty="0">
                <a:solidFill>
                  <a:schemeClr val="accent5">
                    <a:lumMod val="60000"/>
                    <a:lumOff val="40000"/>
                  </a:schemeClr>
                </a:solidFill>
              </a:rPr>
              <a:t>NLP – Vectorizacion</a:t>
            </a:r>
          </a:p>
        </p:txBody>
      </p:sp>
      <p:sp>
        <p:nvSpPr>
          <p:cNvPr id="2" name="CuadroTexto 1"/>
          <p:cNvSpPr txBox="1"/>
          <p:nvPr/>
        </p:nvSpPr>
        <p:spPr>
          <a:xfrm>
            <a:off x="507138" y="1416987"/>
            <a:ext cx="11684862" cy="3970318"/>
          </a:xfrm>
          <a:prstGeom prst="rect">
            <a:avLst/>
          </a:prstGeom>
          <a:noFill/>
        </p:spPr>
        <p:txBody>
          <a:bodyPr wrap="square" rtlCol="0">
            <a:spAutoFit/>
          </a:bodyPr>
          <a:lstStyle/>
          <a:p>
            <a:pPr>
              <a:lnSpc>
                <a:spcPct val="200000"/>
              </a:lnSpc>
            </a:pPr>
            <a:r>
              <a:rPr lang="es-ES" dirty="0"/>
              <a:t>Existen distintas técnicas para </a:t>
            </a:r>
            <a:r>
              <a:rPr lang="es-ES" dirty="0" err="1"/>
              <a:t>vectorizar</a:t>
            </a:r>
            <a:r>
              <a:rPr lang="es-ES" dirty="0"/>
              <a:t>. NLP es un área que esta constantemente progresando (cada </a:t>
            </a:r>
            <a:r>
              <a:rPr lang="es-ES" dirty="0" err="1"/>
              <a:t>dia</a:t>
            </a:r>
            <a:r>
              <a:rPr lang="es-ES" dirty="0"/>
              <a:t> aparecen nuevas cosas).</a:t>
            </a:r>
          </a:p>
          <a:p>
            <a:pPr>
              <a:lnSpc>
                <a:spcPct val="200000"/>
              </a:lnSpc>
            </a:pPr>
            <a:endParaRPr lang="es-ES" dirty="0"/>
          </a:p>
          <a:p>
            <a:pPr>
              <a:lnSpc>
                <a:spcPct val="200000"/>
              </a:lnSpc>
            </a:pPr>
            <a:r>
              <a:rPr lang="es-ES" dirty="0"/>
              <a:t>Una de las técnicas mas conocidas (y simples) es Bag of </a:t>
            </a:r>
            <a:r>
              <a:rPr lang="es-ES" dirty="0" err="1"/>
              <a:t>Words</a:t>
            </a:r>
            <a:r>
              <a:rPr lang="es-ES" dirty="0"/>
              <a:t>.</a:t>
            </a:r>
          </a:p>
          <a:p>
            <a:pPr>
              <a:lnSpc>
                <a:spcPct val="200000"/>
              </a:lnSpc>
            </a:pPr>
            <a:r>
              <a:rPr lang="es-ES" dirty="0"/>
              <a:t>Para </a:t>
            </a:r>
            <a:r>
              <a:rPr lang="es-ES" dirty="0" err="1"/>
              <a:t>vectorizar</a:t>
            </a:r>
            <a:r>
              <a:rPr lang="es-ES" dirty="0"/>
              <a:t> utilizando Bag of </a:t>
            </a:r>
            <a:r>
              <a:rPr lang="es-ES" dirty="0" err="1"/>
              <a:t>Words</a:t>
            </a:r>
            <a:r>
              <a:rPr lang="es-ES" dirty="0"/>
              <a:t>, lo primero que debemos hacer es identificar nuestro “corpus”</a:t>
            </a:r>
          </a:p>
          <a:p>
            <a:pPr>
              <a:lnSpc>
                <a:spcPct val="200000"/>
              </a:lnSpc>
            </a:pPr>
            <a:endParaRPr lang="es-ES" dirty="0"/>
          </a:p>
          <a:p>
            <a:pPr>
              <a:lnSpc>
                <a:spcPct val="200000"/>
              </a:lnSpc>
            </a:pPr>
            <a:r>
              <a:rPr lang="es-ES" dirty="0"/>
              <a:t>El corpus son todas las palabras (</a:t>
            </a:r>
            <a:r>
              <a:rPr lang="es-ES" dirty="0" err="1"/>
              <a:t>tokens</a:t>
            </a:r>
            <a:r>
              <a:rPr lang="es-ES" dirty="0"/>
              <a:t>) únicos que existen en nuestro texto.</a:t>
            </a:r>
          </a:p>
        </p:txBody>
      </p:sp>
    </p:spTree>
    <p:extLst>
      <p:ext uri="{BB962C8B-B14F-4D97-AF65-F5344CB8AC3E}">
        <p14:creationId xmlns:p14="http://schemas.microsoft.com/office/powerpoint/2010/main" val="360272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600940" cy="646331"/>
          </a:xfrm>
          <a:prstGeom prst="rect">
            <a:avLst/>
          </a:prstGeom>
          <a:noFill/>
        </p:spPr>
        <p:txBody>
          <a:bodyPr wrap="none" rtlCol="0">
            <a:spAutoFit/>
          </a:bodyPr>
          <a:lstStyle/>
          <a:p>
            <a:r>
              <a:rPr lang="es-ES" sz="3600" dirty="0">
                <a:solidFill>
                  <a:schemeClr val="accent5">
                    <a:lumMod val="60000"/>
                    <a:lumOff val="40000"/>
                  </a:schemeClr>
                </a:solidFill>
              </a:rPr>
              <a:t>NLP – Vectorizacion</a:t>
            </a:r>
          </a:p>
        </p:txBody>
      </p:sp>
      <p:sp>
        <p:nvSpPr>
          <p:cNvPr id="2" name="CuadroTexto 1"/>
          <p:cNvSpPr txBox="1"/>
          <p:nvPr/>
        </p:nvSpPr>
        <p:spPr>
          <a:xfrm>
            <a:off x="507138" y="1416987"/>
            <a:ext cx="11684862" cy="1667059"/>
          </a:xfrm>
          <a:prstGeom prst="rect">
            <a:avLst/>
          </a:prstGeom>
          <a:noFill/>
        </p:spPr>
        <p:txBody>
          <a:bodyPr wrap="square" rtlCol="0">
            <a:spAutoFit/>
          </a:bodyPr>
          <a:lstStyle/>
          <a:p>
            <a:pPr>
              <a:lnSpc>
                <a:spcPct val="200000"/>
              </a:lnSpc>
            </a:pPr>
            <a:r>
              <a:rPr lang="es-ES" dirty="0"/>
              <a:t>Una vez que tenemos nuestro corpus, vamos a tomar a cada palabra como una “</a:t>
            </a:r>
            <a:r>
              <a:rPr lang="es-ES" dirty="0" err="1"/>
              <a:t>feature</a:t>
            </a:r>
            <a:r>
              <a:rPr lang="es-ES" dirty="0"/>
              <a:t>”.</a:t>
            </a:r>
          </a:p>
          <a:p>
            <a:pPr>
              <a:lnSpc>
                <a:spcPct val="200000"/>
              </a:lnSpc>
            </a:pPr>
            <a:endParaRPr lang="es-ES" dirty="0"/>
          </a:p>
          <a:p>
            <a:pPr>
              <a:lnSpc>
                <a:spcPct val="200000"/>
              </a:lnSpc>
            </a:pPr>
            <a:r>
              <a:rPr lang="es-ES" dirty="0"/>
              <a:t>Para cada texto, contaremos cuantas veces aparece cada palabra. </a:t>
            </a:r>
          </a:p>
        </p:txBody>
      </p:sp>
      <p:pic>
        <p:nvPicPr>
          <p:cNvPr id="3" name="Imagen 2"/>
          <p:cNvPicPr>
            <a:picLocks noChangeAspect="1"/>
          </p:cNvPicPr>
          <p:nvPr/>
        </p:nvPicPr>
        <p:blipFill>
          <a:blip r:embed="rId2"/>
          <a:stretch>
            <a:fillRect/>
          </a:stretch>
        </p:blipFill>
        <p:spPr>
          <a:xfrm>
            <a:off x="2341899" y="3084046"/>
            <a:ext cx="8026217" cy="3395707"/>
          </a:xfrm>
          <a:prstGeom prst="rect">
            <a:avLst/>
          </a:prstGeom>
        </p:spPr>
      </p:pic>
    </p:spTree>
    <p:extLst>
      <p:ext uri="{BB962C8B-B14F-4D97-AF65-F5344CB8AC3E}">
        <p14:creationId xmlns:p14="http://schemas.microsoft.com/office/powerpoint/2010/main" val="3610385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600940" cy="646331"/>
          </a:xfrm>
          <a:prstGeom prst="rect">
            <a:avLst/>
          </a:prstGeom>
          <a:noFill/>
        </p:spPr>
        <p:txBody>
          <a:bodyPr wrap="none" rtlCol="0">
            <a:spAutoFit/>
          </a:bodyPr>
          <a:lstStyle/>
          <a:p>
            <a:r>
              <a:rPr lang="es-ES" sz="3600" dirty="0">
                <a:solidFill>
                  <a:schemeClr val="accent5">
                    <a:lumMod val="60000"/>
                    <a:lumOff val="40000"/>
                  </a:schemeClr>
                </a:solidFill>
              </a:rPr>
              <a:t>NLP – Vectorizacion</a:t>
            </a: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r>
              <a:rPr lang="es-ES" dirty="0"/>
              <a:t>El principal problema de Bag of </a:t>
            </a:r>
            <a:r>
              <a:rPr lang="es-ES" dirty="0" err="1"/>
              <a:t>Words</a:t>
            </a:r>
            <a:r>
              <a:rPr lang="es-ES" dirty="0"/>
              <a:t> es la cantidad de </a:t>
            </a:r>
            <a:r>
              <a:rPr lang="es-ES" dirty="0" err="1"/>
              <a:t>features</a:t>
            </a:r>
            <a:r>
              <a:rPr lang="es-ES" dirty="0"/>
              <a:t> que generamos. Imaginen en un texto grande, hay cientos de miles de palabras. </a:t>
            </a:r>
          </a:p>
          <a:p>
            <a:pPr>
              <a:lnSpc>
                <a:spcPct val="200000"/>
              </a:lnSpc>
            </a:pPr>
            <a:endParaRPr lang="es-ES" dirty="0"/>
          </a:p>
          <a:p>
            <a:pPr>
              <a:lnSpc>
                <a:spcPct val="200000"/>
              </a:lnSpc>
            </a:pPr>
            <a:r>
              <a:rPr lang="es-ES" dirty="0"/>
              <a:t>Por esto, es muy importante antes de hacer bag of </a:t>
            </a:r>
            <a:r>
              <a:rPr lang="es-ES" dirty="0" err="1"/>
              <a:t>words</a:t>
            </a:r>
            <a:r>
              <a:rPr lang="es-ES" dirty="0"/>
              <a:t> normalizar el texto y eliminar las stop </a:t>
            </a:r>
            <a:r>
              <a:rPr lang="es-ES" dirty="0" err="1"/>
              <a:t>words</a:t>
            </a:r>
            <a:r>
              <a:rPr lang="es-ES" dirty="0"/>
              <a:t> o palabras que no aporten nada a nuestro modelo.</a:t>
            </a:r>
          </a:p>
          <a:p>
            <a:pPr>
              <a:lnSpc>
                <a:spcPct val="200000"/>
              </a:lnSpc>
            </a:pPr>
            <a:r>
              <a:rPr lang="es-ES" dirty="0"/>
              <a:t>-Llevar todas las palabras a su raíz.</a:t>
            </a:r>
          </a:p>
          <a:p>
            <a:pPr>
              <a:lnSpc>
                <a:spcPct val="200000"/>
              </a:lnSpc>
            </a:pPr>
            <a:r>
              <a:rPr lang="es-ES" dirty="0"/>
              <a:t>-Llevar todo a </a:t>
            </a:r>
            <a:r>
              <a:rPr lang="es-ES" dirty="0" err="1"/>
              <a:t>minisculas</a:t>
            </a:r>
            <a:r>
              <a:rPr lang="es-ES" dirty="0"/>
              <a:t>.</a:t>
            </a:r>
          </a:p>
          <a:p>
            <a:pPr>
              <a:lnSpc>
                <a:spcPct val="200000"/>
              </a:lnSpc>
            </a:pPr>
            <a:r>
              <a:rPr lang="es-ES" dirty="0"/>
              <a:t>-Eliminar caracteres especiales.</a:t>
            </a:r>
          </a:p>
          <a:p>
            <a:pPr>
              <a:lnSpc>
                <a:spcPct val="200000"/>
              </a:lnSpc>
            </a:pPr>
            <a:r>
              <a:rPr lang="es-ES" dirty="0"/>
              <a:t>-Eliminar las stop </a:t>
            </a:r>
            <a:r>
              <a:rPr lang="es-ES" dirty="0" err="1"/>
              <a:t>words</a:t>
            </a:r>
            <a:r>
              <a:rPr lang="es-ES"/>
              <a:t>.</a:t>
            </a:r>
            <a:endParaRPr lang="es-ES" dirty="0"/>
          </a:p>
        </p:txBody>
      </p:sp>
    </p:spTree>
    <p:extLst>
      <p:ext uri="{BB962C8B-B14F-4D97-AF65-F5344CB8AC3E}">
        <p14:creationId xmlns:p14="http://schemas.microsoft.com/office/powerpoint/2010/main" val="33454365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474302" cy="646331"/>
          </a:xfrm>
          <a:prstGeom prst="rect">
            <a:avLst/>
          </a:prstGeom>
          <a:noFill/>
        </p:spPr>
        <p:txBody>
          <a:bodyPr wrap="none" rtlCol="0">
            <a:spAutoFit/>
          </a:bodyPr>
          <a:lstStyle/>
          <a:p>
            <a:r>
              <a:rPr lang="es-ES" sz="3600" dirty="0">
                <a:solidFill>
                  <a:schemeClr val="accent5">
                    <a:lumMod val="60000"/>
                    <a:lumOff val="40000"/>
                  </a:schemeClr>
                </a:solidFill>
              </a:rPr>
              <a:t>NLP – Bag of </a:t>
            </a:r>
            <a:r>
              <a:rPr lang="es-ES" sz="3600" dirty="0" err="1">
                <a:solidFill>
                  <a:schemeClr val="accent5">
                    <a:lumMod val="60000"/>
                    <a:lumOff val="40000"/>
                  </a:schemeClr>
                </a:solidFill>
              </a:rPr>
              <a:t>Words</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4524315"/>
          </a:xfrm>
          <a:prstGeom prst="rect">
            <a:avLst/>
          </a:prstGeom>
          <a:noFill/>
        </p:spPr>
        <p:txBody>
          <a:bodyPr wrap="square" rtlCol="0">
            <a:spAutoFit/>
          </a:bodyPr>
          <a:lstStyle/>
          <a:p>
            <a:pPr>
              <a:lnSpc>
                <a:spcPct val="200000"/>
              </a:lnSpc>
            </a:pPr>
            <a:r>
              <a:rPr lang="es-ES" dirty="0"/>
              <a:t>Entonces, luego de aplicar bag of </a:t>
            </a:r>
            <a:r>
              <a:rPr lang="es-ES" dirty="0" err="1"/>
              <a:t>words</a:t>
            </a:r>
            <a:r>
              <a:rPr lang="es-ES" dirty="0"/>
              <a:t>, podríamos tener algo </a:t>
            </a:r>
            <a:r>
              <a:rPr lang="es-ES" dirty="0" err="1"/>
              <a:t>asi</a:t>
            </a:r>
            <a:r>
              <a:rPr lang="es-ES" dirty="0"/>
              <a:t>: </a:t>
            </a:r>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r>
              <a:rPr lang="es-ES" dirty="0"/>
              <a:t>Y entrenar un modelo como veníamos haciendo hasta ahora.</a:t>
            </a:r>
          </a:p>
        </p:txBody>
      </p:sp>
      <p:pic>
        <p:nvPicPr>
          <p:cNvPr id="3" name="Imagen 2"/>
          <p:cNvPicPr>
            <a:picLocks noChangeAspect="1"/>
          </p:cNvPicPr>
          <p:nvPr/>
        </p:nvPicPr>
        <p:blipFill>
          <a:blip r:embed="rId2"/>
          <a:stretch>
            <a:fillRect/>
          </a:stretch>
        </p:blipFill>
        <p:spPr>
          <a:xfrm>
            <a:off x="1084900" y="2176138"/>
            <a:ext cx="9474945" cy="3045518"/>
          </a:xfrm>
          <a:prstGeom prst="rect">
            <a:avLst/>
          </a:prstGeom>
        </p:spPr>
      </p:pic>
    </p:spTree>
    <p:extLst>
      <p:ext uri="{BB962C8B-B14F-4D97-AF65-F5344CB8AC3E}">
        <p14:creationId xmlns:p14="http://schemas.microsoft.com/office/powerpoint/2010/main" val="245782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474302" cy="646331"/>
          </a:xfrm>
          <a:prstGeom prst="rect">
            <a:avLst/>
          </a:prstGeom>
          <a:noFill/>
        </p:spPr>
        <p:txBody>
          <a:bodyPr wrap="none" rtlCol="0">
            <a:spAutoFit/>
          </a:bodyPr>
          <a:lstStyle/>
          <a:p>
            <a:r>
              <a:rPr lang="es-ES" sz="3600" dirty="0">
                <a:solidFill>
                  <a:schemeClr val="accent5">
                    <a:lumMod val="60000"/>
                    <a:lumOff val="40000"/>
                  </a:schemeClr>
                </a:solidFill>
              </a:rPr>
              <a:t>NLP – Bag of </a:t>
            </a:r>
            <a:r>
              <a:rPr lang="es-ES" sz="3600" dirty="0" err="1">
                <a:solidFill>
                  <a:schemeClr val="accent5">
                    <a:lumMod val="60000"/>
                    <a:lumOff val="40000"/>
                  </a:schemeClr>
                </a:solidFill>
              </a:rPr>
              <a:t>Words</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r>
              <a:rPr lang="es-ES" dirty="0" err="1"/>
              <a:t>Term-document</a:t>
            </a:r>
            <a:r>
              <a:rPr lang="es-ES" dirty="0"/>
              <a:t> </a:t>
            </a:r>
            <a:r>
              <a:rPr lang="es-ES" dirty="0" err="1"/>
              <a:t>matrix</a:t>
            </a:r>
            <a:r>
              <a:rPr lang="es-ES" dirty="0"/>
              <a:t> (filas </a:t>
            </a:r>
            <a:r>
              <a:rPr lang="es-ES" dirty="0" err="1"/>
              <a:t>tokens</a:t>
            </a:r>
            <a:r>
              <a:rPr lang="es-ES" dirty="0"/>
              <a:t>, columnas documentos).</a:t>
            </a:r>
          </a:p>
          <a:p>
            <a:pPr>
              <a:lnSpc>
                <a:spcPct val="200000"/>
              </a:lnSpc>
            </a:pPr>
            <a:r>
              <a:rPr lang="es-ES" dirty="0" err="1"/>
              <a:t>Document-term</a:t>
            </a:r>
            <a:r>
              <a:rPr lang="es-ES" dirty="0"/>
              <a:t> </a:t>
            </a:r>
            <a:r>
              <a:rPr lang="es-ES" dirty="0" err="1"/>
              <a:t>matrix</a:t>
            </a:r>
            <a:r>
              <a:rPr lang="es-ES" dirty="0"/>
              <a:t> (filas documentos, columnas </a:t>
            </a:r>
            <a:r>
              <a:rPr lang="es-ES" dirty="0" err="1"/>
              <a:t>tokens</a:t>
            </a:r>
            <a:r>
              <a:rPr lang="es-ES" dirty="0"/>
              <a:t>). </a:t>
            </a:r>
          </a:p>
        </p:txBody>
      </p:sp>
      <p:pic>
        <p:nvPicPr>
          <p:cNvPr id="4" name="Imagen 3"/>
          <p:cNvPicPr>
            <a:picLocks noChangeAspect="1"/>
          </p:cNvPicPr>
          <p:nvPr/>
        </p:nvPicPr>
        <p:blipFill>
          <a:blip r:embed="rId2"/>
          <a:stretch>
            <a:fillRect/>
          </a:stretch>
        </p:blipFill>
        <p:spPr>
          <a:xfrm>
            <a:off x="1036365" y="1649712"/>
            <a:ext cx="10637452" cy="2730559"/>
          </a:xfrm>
          <a:prstGeom prst="rect">
            <a:avLst/>
          </a:prstGeom>
        </p:spPr>
      </p:pic>
    </p:spTree>
    <p:extLst>
      <p:ext uri="{BB962C8B-B14F-4D97-AF65-F5344CB8AC3E}">
        <p14:creationId xmlns:p14="http://schemas.microsoft.com/office/powerpoint/2010/main" val="7101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474302" cy="646331"/>
          </a:xfrm>
          <a:prstGeom prst="rect">
            <a:avLst/>
          </a:prstGeom>
          <a:noFill/>
        </p:spPr>
        <p:txBody>
          <a:bodyPr wrap="none" rtlCol="0">
            <a:spAutoFit/>
          </a:bodyPr>
          <a:lstStyle/>
          <a:p>
            <a:r>
              <a:rPr lang="es-ES" sz="3600" dirty="0">
                <a:solidFill>
                  <a:schemeClr val="accent5">
                    <a:lumMod val="60000"/>
                    <a:lumOff val="40000"/>
                  </a:schemeClr>
                </a:solidFill>
              </a:rPr>
              <a:t>NLP – Bag of </a:t>
            </a:r>
            <a:r>
              <a:rPr lang="es-ES" sz="3600" dirty="0" err="1">
                <a:solidFill>
                  <a:schemeClr val="accent5">
                    <a:lumMod val="60000"/>
                    <a:lumOff val="40000"/>
                  </a:schemeClr>
                </a:solidFill>
              </a:rPr>
              <a:t>Words</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1200329"/>
          </a:xfrm>
          <a:prstGeom prst="rect">
            <a:avLst/>
          </a:prstGeom>
          <a:noFill/>
        </p:spPr>
        <p:txBody>
          <a:bodyPr wrap="square" rtlCol="0">
            <a:spAutoFit/>
          </a:bodyPr>
          <a:lstStyle/>
          <a:p>
            <a:pPr>
              <a:lnSpc>
                <a:spcPct val="200000"/>
              </a:lnSpc>
            </a:pPr>
            <a:r>
              <a:rPr lang="es-ES" dirty="0"/>
              <a:t>Los documentos se pueden pensar como vectores (por esto vector </a:t>
            </a:r>
            <a:r>
              <a:rPr lang="es-ES" dirty="0" err="1"/>
              <a:t>space</a:t>
            </a:r>
            <a:r>
              <a:rPr lang="es-ES" dirty="0"/>
              <a:t> </a:t>
            </a:r>
            <a:r>
              <a:rPr lang="es-ES" dirty="0" err="1"/>
              <a:t>models</a:t>
            </a:r>
            <a:r>
              <a:rPr lang="es-ES" dirty="0"/>
              <a:t>). De esta manera podríamos graficarlos: </a:t>
            </a:r>
          </a:p>
        </p:txBody>
      </p:sp>
      <p:pic>
        <p:nvPicPr>
          <p:cNvPr id="3" name="Imagen 2"/>
          <p:cNvPicPr>
            <a:picLocks noChangeAspect="1"/>
          </p:cNvPicPr>
          <p:nvPr/>
        </p:nvPicPr>
        <p:blipFill>
          <a:blip r:embed="rId2"/>
          <a:stretch>
            <a:fillRect/>
          </a:stretch>
        </p:blipFill>
        <p:spPr>
          <a:xfrm>
            <a:off x="2903442" y="2565174"/>
            <a:ext cx="6892253" cy="3881668"/>
          </a:xfrm>
          <a:prstGeom prst="rect">
            <a:avLst/>
          </a:prstGeom>
        </p:spPr>
      </p:pic>
    </p:spTree>
    <p:extLst>
      <p:ext uri="{BB962C8B-B14F-4D97-AF65-F5344CB8AC3E}">
        <p14:creationId xmlns:p14="http://schemas.microsoft.com/office/powerpoint/2010/main" val="557631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3780202" cy="646331"/>
          </a:xfrm>
          <a:prstGeom prst="rect">
            <a:avLst/>
          </a:prstGeom>
          <a:noFill/>
        </p:spPr>
        <p:txBody>
          <a:bodyPr wrap="none" rtlCol="0">
            <a:spAutoFit/>
          </a:bodyPr>
          <a:lstStyle/>
          <a:p>
            <a:r>
              <a:rPr lang="es-ES" sz="3600" dirty="0">
                <a:solidFill>
                  <a:schemeClr val="accent5">
                    <a:lumMod val="60000"/>
                    <a:lumOff val="40000"/>
                  </a:schemeClr>
                </a:solidFill>
              </a:rPr>
              <a:t>NLP – N-Gramas</a:t>
            </a: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r>
              <a:rPr lang="es-ES" dirty="0"/>
              <a:t>Cuando hablamos de </a:t>
            </a:r>
            <a:r>
              <a:rPr lang="es-ES" dirty="0" err="1"/>
              <a:t>tokenizar</a:t>
            </a:r>
            <a:r>
              <a:rPr lang="es-ES" dirty="0"/>
              <a:t>, decíamos que un </a:t>
            </a:r>
            <a:r>
              <a:rPr lang="es-ES" dirty="0" err="1"/>
              <a:t>token</a:t>
            </a:r>
            <a:r>
              <a:rPr lang="es-ES" dirty="0"/>
              <a:t> puede ser una palabra o un conjunto de palabras. </a:t>
            </a:r>
          </a:p>
          <a:p>
            <a:pPr>
              <a:lnSpc>
                <a:spcPct val="200000"/>
              </a:lnSpc>
            </a:pPr>
            <a:endParaRPr lang="es-ES" dirty="0"/>
          </a:p>
          <a:p>
            <a:pPr>
              <a:lnSpc>
                <a:spcPct val="200000"/>
              </a:lnSpc>
            </a:pPr>
            <a:r>
              <a:rPr lang="es-ES" dirty="0"/>
              <a:t>Hay palabras, que solo cobran sentido cuando están agrupadas con otras (o cambian de significado). </a:t>
            </a:r>
            <a:r>
              <a:rPr lang="es-ES" u="sng" dirty="0"/>
              <a:t>Por ejemplo:</a:t>
            </a:r>
          </a:p>
          <a:p>
            <a:pPr>
              <a:lnSpc>
                <a:spcPct val="200000"/>
              </a:lnSpc>
            </a:pPr>
            <a:r>
              <a:rPr lang="es-ES" dirty="0"/>
              <a:t>-Control remoto</a:t>
            </a:r>
          </a:p>
          <a:p>
            <a:pPr>
              <a:lnSpc>
                <a:spcPct val="200000"/>
              </a:lnSpc>
            </a:pPr>
            <a:r>
              <a:rPr lang="es-ES" u="sng" dirty="0"/>
              <a:t>No es lo mismo que</a:t>
            </a:r>
          </a:p>
          <a:p>
            <a:pPr>
              <a:lnSpc>
                <a:spcPct val="200000"/>
              </a:lnSpc>
            </a:pPr>
            <a:r>
              <a:rPr lang="es-ES" dirty="0"/>
              <a:t>-Control</a:t>
            </a:r>
          </a:p>
          <a:p>
            <a:pPr>
              <a:lnSpc>
                <a:spcPct val="200000"/>
              </a:lnSpc>
            </a:pPr>
            <a:r>
              <a:rPr lang="es-ES" dirty="0"/>
              <a:t>-Remoto</a:t>
            </a:r>
          </a:p>
        </p:txBody>
      </p:sp>
    </p:spTree>
    <p:extLst>
      <p:ext uri="{BB962C8B-B14F-4D97-AF65-F5344CB8AC3E}">
        <p14:creationId xmlns:p14="http://schemas.microsoft.com/office/powerpoint/2010/main" val="4018230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3780202" cy="646331"/>
          </a:xfrm>
          <a:prstGeom prst="rect">
            <a:avLst/>
          </a:prstGeom>
          <a:noFill/>
        </p:spPr>
        <p:txBody>
          <a:bodyPr wrap="none" rtlCol="0">
            <a:spAutoFit/>
          </a:bodyPr>
          <a:lstStyle/>
          <a:p>
            <a:r>
              <a:rPr lang="es-ES" sz="3600" dirty="0">
                <a:solidFill>
                  <a:schemeClr val="accent5">
                    <a:lumMod val="60000"/>
                    <a:lumOff val="40000"/>
                  </a:schemeClr>
                </a:solidFill>
              </a:rPr>
              <a:t>NLP – N-Gramas</a:t>
            </a:r>
          </a:p>
        </p:txBody>
      </p:sp>
      <p:sp>
        <p:nvSpPr>
          <p:cNvPr id="2" name="CuadroTexto 1"/>
          <p:cNvSpPr txBox="1"/>
          <p:nvPr/>
        </p:nvSpPr>
        <p:spPr>
          <a:xfrm>
            <a:off x="507138" y="1416987"/>
            <a:ext cx="11684862" cy="3416320"/>
          </a:xfrm>
          <a:prstGeom prst="rect">
            <a:avLst/>
          </a:prstGeom>
          <a:noFill/>
        </p:spPr>
        <p:txBody>
          <a:bodyPr wrap="square" rtlCol="0">
            <a:spAutoFit/>
          </a:bodyPr>
          <a:lstStyle/>
          <a:p>
            <a:pPr>
              <a:lnSpc>
                <a:spcPct val="200000"/>
              </a:lnSpc>
            </a:pPr>
            <a:r>
              <a:rPr lang="es-ES" dirty="0"/>
              <a:t>Entonces, al momento de aplicar Bag of </a:t>
            </a:r>
            <a:r>
              <a:rPr lang="es-ES" dirty="0" err="1"/>
              <a:t>Words</a:t>
            </a:r>
            <a:r>
              <a:rPr lang="es-ES" dirty="0"/>
              <a:t>, tenemos la opción de utilizar N-Gramas.</a:t>
            </a:r>
          </a:p>
          <a:p>
            <a:pPr>
              <a:lnSpc>
                <a:spcPct val="200000"/>
              </a:lnSpc>
            </a:pPr>
            <a:endParaRPr lang="es-ES" dirty="0"/>
          </a:p>
          <a:p>
            <a:pPr>
              <a:lnSpc>
                <a:spcPct val="200000"/>
              </a:lnSpc>
            </a:pPr>
            <a:r>
              <a:rPr lang="es-ES" dirty="0"/>
              <a:t>De esta forma cada “</a:t>
            </a:r>
            <a:r>
              <a:rPr lang="es-ES" dirty="0" err="1"/>
              <a:t>feature</a:t>
            </a:r>
            <a:r>
              <a:rPr lang="es-ES" dirty="0"/>
              <a:t>” será un conjunto de palabras.</a:t>
            </a:r>
          </a:p>
          <a:p>
            <a:pPr>
              <a:lnSpc>
                <a:spcPct val="200000"/>
              </a:lnSpc>
            </a:pPr>
            <a:endParaRPr lang="es-ES" dirty="0"/>
          </a:p>
          <a:p>
            <a:pPr>
              <a:lnSpc>
                <a:spcPct val="200000"/>
              </a:lnSpc>
            </a:pPr>
            <a:r>
              <a:rPr lang="es-ES" dirty="0"/>
              <a:t>Problema:</a:t>
            </a:r>
          </a:p>
          <a:p>
            <a:pPr>
              <a:lnSpc>
                <a:spcPct val="200000"/>
              </a:lnSpc>
            </a:pPr>
            <a:r>
              <a:rPr lang="es-ES" dirty="0"/>
              <a:t>-Vamos a tener muchos mas </a:t>
            </a:r>
            <a:r>
              <a:rPr lang="es-ES" dirty="0" err="1"/>
              <a:t>features</a:t>
            </a:r>
            <a:r>
              <a:rPr lang="es-ES" dirty="0"/>
              <a:t> que antes!!</a:t>
            </a:r>
          </a:p>
        </p:txBody>
      </p:sp>
    </p:spTree>
    <p:extLst>
      <p:ext uri="{BB962C8B-B14F-4D97-AF65-F5344CB8AC3E}">
        <p14:creationId xmlns:p14="http://schemas.microsoft.com/office/powerpoint/2010/main" val="150891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1431802" cy="646331"/>
          </a:xfrm>
          <a:prstGeom prst="rect">
            <a:avLst/>
          </a:prstGeom>
          <a:noFill/>
        </p:spPr>
        <p:txBody>
          <a:bodyPr wrap="none" rtlCol="0">
            <a:spAutoFit/>
          </a:bodyPr>
          <a:lstStyle/>
          <a:p>
            <a:r>
              <a:rPr lang="es-ES" sz="3600" dirty="0">
                <a:solidFill>
                  <a:schemeClr val="accent5">
                    <a:lumMod val="60000"/>
                    <a:lumOff val="40000"/>
                  </a:schemeClr>
                </a:solidFill>
              </a:rPr>
              <a:t>TF-IDF</a:t>
            </a:r>
          </a:p>
        </p:txBody>
      </p:sp>
      <p:sp>
        <p:nvSpPr>
          <p:cNvPr id="2" name="CuadroTexto 1"/>
          <p:cNvSpPr txBox="1"/>
          <p:nvPr/>
        </p:nvSpPr>
        <p:spPr>
          <a:xfrm>
            <a:off x="507138" y="1416987"/>
            <a:ext cx="11684862" cy="3970318"/>
          </a:xfrm>
          <a:prstGeom prst="rect">
            <a:avLst/>
          </a:prstGeom>
          <a:noFill/>
        </p:spPr>
        <p:txBody>
          <a:bodyPr wrap="square" rtlCol="0">
            <a:spAutoFit/>
          </a:bodyPr>
          <a:lstStyle/>
          <a:p>
            <a:pPr>
              <a:lnSpc>
                <a:spcPct val="200000"/>
              </a:lnSpc>
            </a:pPr>
            <a:r>
              <a:rPr lang="es-ES" dirty="0"/>
              <a:t>De todas formas, por mas que saquemos las stop </a:t>
            </a:r>
            <a:r>
              <a:rPr lang="es-ES" dirty="0" err="1"/>
              <a:t>words</a:t>
            </a:r>
            <a:r>
              <a:rPr lang="es-ES" dirty="0"/>
              <a:t>, llevemos las palabras a su raíz, </a:t>
            </a:r>
            <a:r>
              <a:rPr lang="es-ES" dirty="0" err="1"/>
              <a:t>etc</a:t>
            </a:r>
            <a:r>
              <a:rPr lang="es-ES" dirty="0"/>
              <a:t> </a:t>
            </a:r>
            <a:r>
              <a:rPr lang="es-ES" dirty="0" err="1"/>
              <a:t>etc</a:t>
            </a:r>
            <a:r>
              <a:rPr lang="es-ES" dirty="0"/>
              <a:t>, vamos a seguir teniendo palabras que tienen mas peso o importancia que otras.</a:t>
            </a:r>
          </a:p>
          <a:p>
            <a:pPr>
              <a:lnSpc>
                <a:spcPct val="200000"/>
              </a:lnSpc>
            </a:pPr>
            <a:endParaRPr lang="es-ES" dirty="0"/>
          </a:p>
          <a:p>
            <a:pPr>
              <a:lnSpc>
                <a:spcPct val="200000"/>
              </a:lnSpc>
            </a:pPr>
            <a:r>
              <a:rPr lang="es-ES" dirty="0"/>
              <a:t>Si tenemos palabras que aparecen en muchos documentos, estas palabras no nos aportan información.</a:t>
            </a:r>
          </a:p>
          <a:p>
            <a:pPr>
              <a:lnSpc>
                <a:spcPct val="200000"/>
              </a:lnSpc>
            </a:pPr>
            <a:endParaRPr lang="es-ES" dirty="0"/>
          </a:p>
          <a:p>
            <a:pPr>
              <a:lnSpc>
                <a:spcPct val="200000"/>
              </a:lnSpc>
            </a:pPr>
            <a:r>
              <a:rPr lang="es-ES" dirty="0"/>
              <a:t>Entonces, parecería bueno darle un peso a cada palabra dependiendo de su importancia.</a:t>
            </a:r>
          </a:p>
        </p:txBody>
      </p:sp>
    </p:spTree>
    <p:extLst>
      <p:ext uri="{BB962C8B-B14F-4D97-AF65-F5344CB8AC3E}">
        <p14:creationId xmlns:p14="http://schemas.microsoft.com/office/powerpoint/2010/main" val="268277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9615133" cy="646331"/>
          </a:xfrm>
          <a:prstGeom prst="rect">
            <a:avLst/>
          </a:prstGeom>
          <a:noFill/>
        </p:spPr>
        <p:txBody>
          <a:bodyPr wrap="none" rtlCol="0">
            <a:spAutoFit/>
          </a:bodyPr>
          <a:lstStyle/>
          <a:p>
            <a:r>
              <a:rPr lang="es-ES" sz="3600" dirty="0">
                <a:solidFill>
                  <a:schemeClr val="accent5">
                    <a:lumMod val="60000"/>
                    <a:lumOff val="40000"/>
                  </a:schemeClr>
                </a:solidFill>
              </a:rPr>
              <a:t>NLP – Procesamiento de Lenguaje Natural</a:t>
            </a:r>
            <a:endParaRPr lang="es-ES" dirty="0">
              <a:solidFill>
                <a:schemeClr val="accent5">
                  <a:lumMod val="60000"/>
                  <a:lumOff val="40000"/>
                </a:schemeClr>
              </a:solidFill>
            </a:endParaRPr>
          </a:p>
        </p:txBody>
      </p:sp>
      <p:pic>
        <p:nvPicPr>
          <p:cNvPr id="4" name="Imagen 3"/>
          <p:cNvPicPr>
            <a:picLocks noChangeAspect="1"/>
          </p:cNvPicPr>
          <p:nvPr/>
        </p:nvPicPr>
        <p:blipFill>
          <a:blip r:embed="rId2"/>
          <a:stretch>
            <a:fillRect/>
          </a:stretch>
        </p:blipFill>
        <p:spPr>
          <a:xfrm>
            <a:off x="1381524" y="1414282"/>
            <a:ext cx="9783114" cy="5119253"/>
          </a:xfrm>
          <a:prstGeom prst="rect">
            <a:avLst/>
          </a:prstGeom>
        </p:spPr>
      </p:pic>
    </p:spTree>
    <p:extLst>
      <p:ext uri="{BB962C8B-B14F-4D97-AF65-F5344CB8AC3E}">
        <p14:creationId xmlns:p14="http://schemas.microsoft.com/office/powerpoint/2010/main" val="2334783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1431802" cy="646331"/>
          </a:xfrm>
          <a:prstGeom prst="rect">
            <a:avLst/>
          </a:prstGeom>
          <a:noFill/>
        </p:spPr>
        <p:txBody>
          <a:bodyPr wrap="none" rtlCol="0">
            <a:spAutoFit/>
          </a:bodyPr>
          <a:lstStyle/>
          <a:p>
            <a:r>
              <a:rPr lang="es-ES" sz="3600" dirty="0">
                <a:solidFill>
                  <a:schemeClr val="accent5">
                    <a:lumMod val="60000"/>
                    <a:lumOff val="40000"/>
                  </a:schemeClr>
                </a:solidFill>
              </a:rPr>
              <a:t>TF-IDF</a:t>
            </a:r>
          </a:p>
        </p:txBody>
      </p:sp>
      <p:sp>
        <p:nvSpPr>
          <p:cNvPr id="2" name="CuadroTexto 1"/>
          <p:cNvSpPr txBox="1"/>
          <p:nvPr/>
        </p:nvSpPr>
        <p:spPr>
          <a:xfrm>
            <a:off x="507138" y="1416987"/>
            <a:ext cx="11684862" cy="3416320"/>
          </a:xfrm>
          <a:prstGeom prst="rect">
            <a:avLst/>
          </a:prstGeom>
          <a:noFill/>
        </p:spPr>
        <p:txBody>
          <a:bodyPr wrap="square" rtlCol="0">
            <a:spAutoFit/>
          </a:bodyPr>
          <a:lstStyle/>
          <a:p>
            <a:pPr>
              <a:lnSpc>
                <a:spcPct val="200000"/>
              </a:lnSpc>
            </a:pPr>
            <a:r>
              <a:rPr lang="es-ES" dirty="0"/>
              <a:t>Para eso se utiliza TF-IDF!</a:t>
            </a:r>
          </a:p>
          <a:p>
            <a:pPr>
              <a:lnSpc>
                <a:spcPct val="200000"/>
              </a:lnSpc>
            </a:pPr>
            <a:endParaRPr lang="es-ES" dirty="0"/>
          </a:p>
          <a:p>
            <a:pPr>
              <a:lnSpc>
                <a:spcPct val="200000"/>
              </a:lnSpc>
            </a:pPr>
            <a:r>
              <a:rPr lang="es-ES" dirty="0"/>
              <a:t>TF-IDF = </a:t>
            </a:r>
            <a:r>
              <a:rPr lang="es-ES" dirty="0" err="1"/>
              <a:t>Term</a:t>
            </a:r>
            <a:r>
              <a:rPr lang="es-ES" dirty="0"/>
              <a:t> </a:t>
            </a:r>
            <a:r>
              <a:rPr lang="es-ES" dirty="0" err="1"/>
              <a:t>frequency</a:t>
            </a:r>
            <a:r>
              <a:rPr lang="es-ES" dirty="0"/>
              <a:t> – </a:t>
            </a:r>
            <a:r>
              <a:rPr lang="es-ES" dirty="0" err="1"/>
              <a:t>inverse</a:t>
            </a:r>
            <a:r>
              <a:rPr lang="es-ES" dirty="0"/>
              <a:t> </a:t>
            </a:r>
            <a:r>
              <a:rPr lang="es-ES" dirty="0" err="1"/>
              <a:t>document</a:t>
            </a:r>
            <a:r>
              <a:rPr lang="es-ES" dirty="0"/>
              <a:t> </a:t>
            </a:r>
            <a:r>
              <a:rPr lang="es-ES" dirty="0" err="1"/>
              <a:t>frequency</a:t>
            </a:r>
            <a:endParaRPr lang="es-ES" dirty="0"/>
          </a:p>
          <a:p>
            <a:pPr>
              <a:lnSpc>
                <a:spcPct val="200000"/>
              </a:lnSpc>
            </a:pPr>
            <a:endParaRPr lang="es-ES" dirty="0"/>
          </a:p>
          <a:p>
            <a:pPr>
              <a:lnSpc>
                <a:spcPct val="200000"/>
              </a:lnSpc>
            </a:pPr>
            <a:r>
              <a:rPr lang="es-ES" dirty="0"/>
              <a:t>La idea de TF-IDF es medir no solo cuanto aparece una palabra en un documento, sino también que tan frecuente es esa palabra dentro de todo el corpus.</a:t>
            </a:r>
          </a:p>
        </p:txBody>
      </p:sp>
    </p:spTree>
    <p:extLst>
      <p:ext uri="{BB962C8B-B14F-4D97-AF65-F5344CB8AC3E}">
        <p14:creationId xmlns:p14="http://schemas.microsoft.com/office/powerpoint/2010/main" val="534891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1431802" cy="646331"/>
          </a:xfrm>
          <a:prstGeom prst="rect">
            <a:avLst/>
          </a:prstGeom>
          <a:noFill/>
        </p:spPr>
        <p:txBody>
          <a:bodyPr wrap="none" rtlCol="0">
            <a:spAutoFit/>
          </a:bodyPr>
          <a:lstStyle/>
          <a:p>
            <a:r>
              <a:rPr lang="es-ES" sz="3600" dirty="0">
                <a:solidFill>
                  <a:schemeClr val="accent5">
                    <a:lumMod val="60000"/>
                    <a:lumOff val="40000"/>
                  </a:schemeClr>
                </a:solidFill>
              </a:rPr>
              <a:t>TF-IDF</a:t>
            </a:r>
          </a:p>
        </p:txBody>
      </p:sp>
      <p:sp>
        <p:nvSpPr>
          <p:cNvPr id="2" name="CuadroTexto 1"/>
          <p:cNvSpPr txBox="1"/>
          <p:nvPr/>
        </p:nvSpPr>
        <p:spPr>
          <a:xfrm>
            <a:off x="507138" y="1416987"/>
            <a:ext cx="11684862" cy="2308324"/>
          </a:xfrm>
          <a:prstGeom prst="rect">
            <a:avLst/>
          </a:prstGeom>
          <a:noFill/>
        </p:spPr>
        <p:txBody>
          <a:bodyPr wrap="square" rtlCol="0">
            <a:spAutoFit/>
          </a:bodyPr>
          <a:lstStyle/>
          <a:p>
            <a:pPr>
              <a:lnSpc>
                <a:spcPct val="200000"/>
              </a:lnSpc>
            </a:pPr>
            <a:r>
              <a:rPr lang="es-ES" dirty="0" err="1"/>
              <a:t>Term</a:t>
            </a:r>
            <a:r>
              <a:rPr lang="es-ES" dirty="0"/>
              <a:t> </a:t>
            </a:r>
            <a:r>
              <a:rPr lang="es-ES" dirty="0" err="1"/>
              <a:t>frequency</a:t>
            </a:r>
            <a:r>
              <a:rPr lang="es-ES" dirty="0"/>
              <a:t> (TF):</a:t>
            </a:r>
          </a:p>
          <a:p>
            <a:pPr>
              <a:lnSpc>
                <a:spcPct val="200000"/>
              </a:lnSpc>
            </a:pPr>
            <a:r>
              <a:rPr lang="es-ES" dirty="0"/>
              <a:t>Frecuencia de una palabra (</a:t>
            </a:r>
            <a:r>
              <a:rPr lang="es-ES" dirty="0" err="1"/>
              <a:t>term</a:t>
            </a:r>
            <a:r>
              <a:rPr lang="es-ES" dirty="0"/>
              <a:t>) en una instancia o documento (</a:t>
            </a:r>
            <a:r>
              <a:rPr lang="es-ES" dirty="0" err="1"/>
              <a:t>doc</a:t>
            </a:r>
            <a:r>
              <a:rPr lang="es-ES" dirty="0"/>
              <a:t>).</a:t>
            </a:r>
          </a:p>
          <a:p>
            <a:pPr>
              <a:lnSpc>
                <a:spcPct val="200000"/>
              </a:lnSpc>
            </a:pPr>
            <a:endParaRPr lang="es-ES" dirty="0"/>
          </a:p>
          <a:p>
            <a:pPr>
              <a:lnSpc>
                <a:spcPct val="200000"/>
              </a:lnSpc>
            </a:pPr>
            <a:endParaRPr lang="es-ES" dirty="0"/>
          </a:p>
        </p:txBody>
      </p:sp>
      <p:pic>
        <p:nvPicPr>
          <p:cNvPr id="3" name="Imagen 2"/>
          <p:cNvPicPr>
            <a:picLocks noChangeAspect="1"/>
          </p:cNvPicPr>
          <p:nvPr/>
        </p:nvPicPr>
        <p:blipFill>
          <a:blip r:embed="rId2"/>
          <a:stretch>
            <a:fillRect/>
          </a:stretch>
        </p:blipFill>
        <p:spPr>
          <a:xfrm>
            <a:off x="2352529" y="2618591"/>
            <a:ext cx="7231557" cy="1216848"/>
          </a:xfrm>
          <a:prstGeom prst="rect">
            <a:avLst/>
          </a:prstGeom>
        </p:spPr>
      </p:pic>
      <p:pic>
        <p:nvPicPr>
          <p:cNvPr id="4" name="Imagen 3"/>
          <p:cNvPicPr>
            <a:picLocks noChangeAspect="1"/>
          </p:cNvPicPr>
          <p:nvPr/>
        </p:nvPicPr>
        <p:blipFill>
          <a:blip r:embed="rId3"/>
          <a:stretch>
            <a:fillRect/>
          </a:stretch>
        </p:blipFill>
        <p:spPr>
          <a:xfrm>
            <a:off x="3888219" y="3934493"/>
            <a:ext cx="4922700" cy="2691076"/>
          </a:xfrm>
          <a:prstGeom prst="rect">
            <a:avLst/>
          </a:prstGeom>
        </p:spPr>
      </p:pic>
    </p:spTree>
    <p:extLst>
      <p:ext uri="{BB962C8B-B14F-4D97-AF65-F5344CB8AC3E}">
        <p14:creationId xmlns:p14="http://schemas.microsoft.com/office/powerpoint/2010/main" val="387062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1550424" cy="646331"/>
          </a:xfrm>
          <a:prstGeom prst="rect">
            <a:avLst/>
          </a:prstGeom>
          <a:noFill/>
        </p:spPr>
        <p:txBody>
          <a:bodyPr wrap="none" rtlCol="0">
            <a:spAutoFit/>
          </a:bodyPr>
          <a:lstStyle/>
          <a:p>
            <a:r>
              <a:rPr lang="es-ES" sz="3600" dirty="0">
                <a:solidFill>
                  <a:schemeClr val="accent5">
                    <a:lumMod val="60000"/>
                    <a:lumOff val="40000"/>
                  </a:schemeClr>
                </a:solidFill>
              </a:rPr>
              <a:t>TD-IDF</a:t>
            </a:r>
          </a:p>
        </p:txBody>
      </p:sp>
      <p:sp>
        <p:nvSpPr>
          <p:cNvPr id="2" name="CuadroTexto 1"/>
          <p:cNvSpPr txBox="1"/>
          <p:nvPr/>
        </p:nvSpPr>
        <p:spPr>
          <a:xfrm>
            <a:off x="507138" y="1416987"/>
            <a:ext cx="11684862" cy="2308324"/>
          </a:xfrm>
          <a:prstGeom prst="rect">
            <a:avLst/>
          </a:prstGeom>
          <a:noFill/>
        </p:spPr>
        <p:txBody>
          <a:bodyPr wrap="square" rtlCol="0">
            <a:spAutoFit/>
          </a:bodyPr>
          <a:lstStyle/>
          <a:p>
            <a:pPr>
              <a:lnSpc>
                <a:spcPct val="200000"/>
              </a:lnSpc>
            </a:pPr>
            <a:r>
              <a:rPr lang="es-ES" dirty="0" err="1"/>
              <a:t>Document</a:t>
            </a:r>
            <a:r>
              <a:rPr lang="es-ES" dirty="0"/>
              <a:t> </a:t>
            </a:r>
            <a:r>
              <a:rPr lang="es-ES" dirty="0" err="1"/>
              <a:t>frequency</a:t>
            </a:r>
            <a:r>
              <a:rPr lang="es-ES" dirty="0"/>
              <a:t> (DF):</a:t>
            </a:r>
          </a:p>
          <a:p>
            <a:pPr>
              <a:lnSpc>
                <a:spcPct val="200000"/>
              </a:lnSpc>
            </a:pPr>
            <a:r>
              <a:rPr lang="es-ES" dirty="0"/>
              <a:t>Cantidad de documentos que contienen el termino. </a:t>
            </a:r>
          </a:p>
          <a:p>
            <a:pPr>
              <a:lnSpc>
                <a:spcPct val="200000"/>
              </a:lnSpc>
            </a:pPr>
            <a:endParaRPr lang="es-ES" dirty="0"/>
          </a:p>
          <a:p>
            <a:pPr>
              <a:lnSpc>
                <a:spcPct val="200000"/>
              </a:lnSpc>
            </a:pPr>
            <a:endParaRPr lang="es-ES" dirty="0"/>
          </a:p>
        </p:txBody>
      </p:sp>
      <p:pic>
        <p:nvPicPr>
          <p:cNvPr id="6" name="Imagen 5"/>
          <p:cNvPicPr>
            <a:picLocks noChangeAspect="1"/>
          </p:cNvPicPr>
          <p:nvPr/>
        </p:nvPicPr>
        <p:blipFill>
          <a:blip r:embed="rId2"/>
          <a:stretch>
            <a:fillRect/>
          </a:stretch>
        </p:blipFill>
        <p:spPr>
          <a:xfrm>
            <a:off x="2352529" y="2755907"/>
            <a:ext cx="7891390" cy="1476880"/>
          </a:xfrm>
          <a:prstGeom prst="rect">
            <a:avLst/>
          </a:prstGeom>
        </p:spPr>
      </p:pic>
    </p:spTree>
    <p:extLst>
      <p:ext uri="{BB962C8B-B14F-4D97-AF65-F5344CB8AC3E}">
        <p14:creationId xmlns:p14="http://schemas.microsoft.com/office/powerpoint/2010/main" val="1668972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1550424" cy="646331"/>
          </a:xfrm>
          <a:prstGeom prst="rect">
            <a:avLst/>
          </a:prstGeom>
          <a:noFill/>
        </p:spPr>
        <p:txBody>
          <a:bodyPr wrap="none" rtlCol="0">
            <a:spAutoFit/>
          </a:bodyPr>
          <a:lstStyle/>
          <a:p>
            <a:r>
              <a:rPr lang="es-ES" sz="3600" dirty="0">
                <a:solidFill>
                  <a:schemeClr val="accent5">
                    <a:lumMod val="60000"/>
                    <a:lumOff val="40000"/>
                  </a:schemeClr>
                </a:solidFill>
              </a:rPr>
              <a:t>TD-IDF</a:t>
            </a:r>
          </a:p>
        </p:txBody>
      </p:sp>
      <p:sp>
        <p:nvSpPr>
          <p:cNvPr id="2" name="CuadroTexto 1"/>
          <p:cNvSpPr txBox="1"/>
          <p:nvPr/>
        </p:nvSpPr>
        <p:spPr>
          <a:xfrm>
            <a:off x="507138" y="1416987"/>
            <a:ext cx="11684862" cy="6186309"/>
          </a:xfrm>
          <a:prstGeom prst="rect">
            <a:avLst/>
          </a:prstGeom>
          <a:noFill/>
        </p:spPr>
        <p:txBody>
          <a:bodyPr wrap="square" rtlCol="0">
            <a:spAutoFit/>
          </a:bodyPr>
          <a:lstStyle/>
          <a:p>
            <a:pPr>
              <a:lnSpc>
                <a:spcPct val="200000"/>
              </a:lnSpc>
            </a:pPr>
            <a:r>
              <a:rPr lang="es-ES" dirty="0" err="1"/>
              <a:t>Inverse</a:t>
            </a:r>
            <a:r>
              <a:rPr lang="es-ES" dirty="0"/>
              <a:t> </a:t>
            </a:r>
            <a:r>
              <a:rPr lang="es-ES" dirty="0" err="1"/>
              <a:t>Document</a:t>
            </a:r>
            <a:r>
              <a:rPr lang="es-ES" dirty="0"/>
              <a:t> </a:t>
            </a:r>
            <a:r>
              <a:rPr lang="es-ES" dirty="0" err="1"/>
              <a:t>frequency</a:t>
            </a:r>
            <a:r>
              <a:rPr lang="es-ES" dirty="0"/>
              <a:t> (IDF):</a:t>
            </a:r>
          </a:p>
          <a:p>
            <a:pPr>
              <a:lnSpc>
                <a:spcPct val="200000"/>
              </a:lnSpc>
            </a:pPr>
            <a:r>
              <a:rPr lang="es-ES" dirty="0"/>
              <a:t>Logaritmo inversa de DF.</a:t>
            </a:r>
          </a:p>
          <a:p>
            <a:pPr>
              <a:lnSpc>
                <a:spcPct val="200000"/>
              </a:lnSpc>
            </a:pPr>
            <a:endParaRPr lang="es-ES" dirty="0"/>
          </a:p>
          <a:p>
            <a:pPr>
              <a:lnSpc>
                <a:spcPct val="200000"/>
              </a:lnSpc>
            </a:pPr>
            <a:endParaRPr lang="es-ES" dirty="0"/>
          </a:p>
          <a:p>
            <a:pPr>
              <a:lnSpc>
                <a:spcPct val="200000"/>
              </a:lnSpc>
            </a:pPr>
            <a:endParaRPr lang="es-ES" dirty="0"/>
          </a:p>
          <a:p>
            <a:pPr>
              <a:lnSpc>
                <a:spcPct val="200000"/>
              </a:lnSpc>
            </a:pPr>
            <a:r>
              <a:rPr lang="es-ES" dirty="0"/>
              <a:t>Ejemplo: si esta en todos los </a:t>
            </a:r>
            <a:r>
              <a:rPr lang="es-ES" dirty="0" err="1"/>
              <a:t>docs</a:t>
            </a:r>
            <a:r>
              <a:rPr lang="es-ES" dirty="0"/>
              <a:t> -&gt; log (N/N) = log(1) = 0.</a:t>
            </a:r>
          </a:p>
          <a:p>
            <a:pPr>
              <a:lnSpc>
                <a:spcPct val="200000"/>
              </a:lnSpc>
            </a:pPr>
            <a:endParaRPr lang="es-ES" dirty="0"/>
          </a:p>
          <a:p>
            <a:pPr>
              <a:lnSpc>
                <a:spcPct val="200000"/>
              </a:lnSpc>
            </a:pPr>
            <a:r>
              <a:rPr lang="es-ES" dirty="0"/>
              <a:t>Entonces, si un termino aparece en muchos documentos, su TF-IDF va a ser bajo, lo que significa que la palabra tiene una baja capacidad para distinguir categorías.</a:t>
            </a:r>
          </a:p>
          <a:p>
            <a:pPr>
              <a:lnSpc>
                <a:spcPct val="200000"/>
              </a:lnSpc>
            </a:pPr>
            <a:endParaRPr lang="es-ES" dirty="0"/>
          </a:p>
          <a:p>
            <a:pPr>
              <a:lnSpc>
                <a:spcPct val="200000"/>
              </a:lnSpc>
            </a:pPr>
            <a:endParaRPr lang="es-ES" dirty="0"/>
          </a:p>
        </p:txBody>
      </p:sp>
      <p:pic>
        <p:nvPicPr>
          <p:cNvPr id="3" name="Imagen 2"/>
          <p:cNvPicPr>
            <a:picLocks noChangeAspect="1"/>
          </p:cNvPicPr>
          <p:nvPr/>
        </p:nvPicPr>
        <p:blipFill>
          <a:blip r:embed="rId2"/>
          <a:stretch>
            <a:fillRect/>
          </a:stretch>
        </p:blipFill>
        <p:spPr>
          <a:xfrm>
            <a:off x="2381356" y="2612068"/>
            <a:ext cx="7936425" cy="1563535"/>
          </a:xfrm>
          <a:prstGeom prst="rect">
            <a:avLst/>
          </a:prstGeom>
        </p:spPr>
      </p:pic>
    </p:spTree>
    <p:extLst>
      <p:ext uri="{BB962C8B-B14F-4D97-AF65-F5344CB8AC3E}">
        <p14:creationId xmlns:p14="http://schemas.microsoft.com/office/powerpoint/2010/main" val="1323761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1550424" cy="646331"/>
          </a:xfrm>
          <a:prstGeom prst="rect">
            <a:avLst/>
          </a:prstGeom>
          <a:noFill/>
        </p:spPr>
        <p:txBody>
          <a:bodyPr wrap="none" rtlCol="0">
            <a:spAutoFit/>
          </a:bodyPr>
          <a:lstStyle/>
          <a:p>
            <a:r>
              <a:rPr lang="es-ES" sz="3600" dirty="0">
                <a:solidFill>
                  <a:schemeClr val="accent5">
                    <a:lumMod val="60000"/>
                    <a:lumOff val="40000"/>
                  </a:schemeClr>
                </a:solidFill>
              </a:rPr>
              <a:t>TD-IDF</a:t>
            </a:r>
          </a:p>
        </p:txBody>
      </p:sp>
      <p:sp>
        <p:nvSpPr>
          <p:cNvPr id="2" name="CuadroTexto 1"/>
          <p:cNvSpPr txBox="1"/>
          <p:nvPr/>
        </p:nvSpPr>
        <p:spPr>
          <a:xfrm>
            <a:off x="507138" y="1416987"/>
            <a:ext cx="11684862" cy="1200329"/>
          </a:xfrm>
          <a:prstGeom prst="rect">
            <a:avLst/>
          </a:prstGeom>
          <a:noFill/>
        </p:spPr>
        <p:txBody>
          <a:bodyPr wrap="square" rtlCol="0">
            <a:spAutoFit/>
          </a:bodyPr>
          <a:lstStyle/>
          <a:p>
            <a:pPr>
              <a:lnSpc>
                <a:spcPct val="200000"/>
              </a:lnSpc>
            </a:pPr>
            <a:r>
              <a:rPr lang="es-ES" dirty="0"/>
              <a:t>TF-IDF (</a:t>
            </a:r>
            <a:r>
              <a:rPr lang="es-ES" dirty="0" err="1"/>
              <a:t>term</a:t>
            </a:r>
            <a:r>
              <a:rPr lang="es-ES" dirty="0"/>
              <a:t>, corpus, </a:t>
            </a:r>
            <a:r>
              <a:rPr lang="es-ES" dirty="0" err="1"/>
              <a:t>doc</a:t>
            </a:r>
            <a:r>
              <a:rPr lang="es-ES" dirty="0"/>
              <a:t>) = TF (</a:t>
            </a:r>
            <a:r>
              <a:rPr lang="es-ES" dirty="0" err="1"/>
              <a:t>term</a:t>
            </a:r>
            <a:r>
              <a:rPr lang="es-ES" dirty="0"/>
              <a:t>, </a:t>
            </a:r>
            <a:r>
              <a:rPr lang="es-ES" dirty="0" err="1"/>
              <a:t>doc</a:t>
            </a:r>
            <a:r>
              <a:rPr lang="es-ES" dirty="0"/>
              <a:t>) x IDF (</a:t>
            </a:r>
            <a:r>
              <a:rPr lang="es-ES" dirty="0" err="1"/>
              <a:t>term</a:t>
            </a:r>
            <a:r>
              <a:rPr lang="es-ES" dirty="0"/>
              <a:t>, corpus)</a:t>
            </a:r>
          </a:p>
          <a:p>
            <a:pPr>
              <a:lnSpc>
                <a:spcPct val="200000"/>
              </a:lnSpc>
            </a:pPr>
            <a:endParaRPr lang="es-ES" dirty="0"/>
          </a:p>
        </p:txBody>
      </p:sp>
      <p:pic>
        <p:nvPicPr>
          <p:cNvPr id="4" name="Imagen 3"/>
          <p:cNvPicPr>
            <a:picLocks noChangeAspect="1"/>
          </p:cNvPicPr>
          <p:nvPr/>
        </p:nvPicPr>
        <p:blipFill>
          <a:blip r:embed="rId2"/>
          <a:stretch>
            <a:fillRect/>
          </a:stretch>
        </p:blipFill>
        <p:spPr>
          <a:xfrm>
            <a:off x="1807000" y="2422309"/>
            <a:ext cx="8717558" cy="3359058"/>
          </a:xfrm>
          <a:prstGeom prst="rect">
            <a:avLst/>
          </a:prstGeom>
        </p:spPr>
      </p:pic>
    </p:spTree>
    <p:extLst>
      <p:ext uri="{BB962C8B-B14F-4D97-AF65-F5344CB8AC3E}">
        <p14:creationId xmlns:p14="http://schemas.microsoft.com/office/powerpoint/2010/main" val="25503910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2422458" cy="646331"/>
          </a:xfrm>
          <a:prstGeom prst="rect">
            <a:avLst/>
          </a:prstGeom>
          <a:noFill/>
        </p:spPr>
        <p:txBody>
          <a:bodyPr wrap="none" rtlCol="0">
            <a:spAutoFit/>
          </a:bodyPr>
          <a:lstStyle/>
          <a:p>
            <a:r>
              <a:rPr lang="es-ES" sz="3600" dirty="0">
                <a:solidFill>
                  <a:schemeClr val="accent5">
                    <a:lumMod val="60000"/>
                    <a:lumOff val="40000"/>
                  </a:schemeClr>
                </a:solidFill>
              </a:rPr>
              <a:t>Preguntas</a:t>
            </a:r>
          </a:p>
        </p:txBody>
      </p:sp>
      <p:sp>
        <p:nvSpPr>
          <p:cNvPr id="2" name="CuadroTexto 1"/>
          <p:cNvSpPr txBox="1"/>
          <p:nvPr/>
        </p:nvSpPr>
        <p:spPr>
          <a:xfrm>
            <a:off x="507138" y="1416987"/>
            <a:ext cx="11684862" cy="6186309"/>
          </a:xfrm>
          <a:prstGeom prst="rect">
            <a:avLst/>
          </a:prstGeom>
          <a:noFill/>
        </p:spPr>
        <p:txBody>
          <a:bodyPr wrap="square" rtlCol="0">
            <a:spAutoFit/>
          </a:bodyPr>
          <a:lstStyle/>
          <a:p>
            <a:pPr>
              <a:lnSpc>
                <a:spcPct val="200000"/>
              </a:lnSpc>
            </a:pPr>
            <a:r>
              <a:rPr lang="es-ES" dirty="0"/>
              <a:t>Hasta ahora vimos una introducción al procesamiento de lenguaje natural, su funcionamiento general y recomendaciones para procesar los inputs, pero…</a:t>
            </a:r>
          </a:p>
          <a:p>
            <a:pPr>
              <a:lnSpc>
                <a:spcPct val="200000"/>
              </a:lnSpc>
            </a:pPr>
            <a:endParaRPr lang="es-ES" dirty="0"/>
          </a:p>
          <a:p>
            <a:pPr marL="285750" indent="-285750">
              <a:lnSpc>
                <a:spcPct val="200000"/>
              </a:lnSpc>
              <a:buFontTx/>
              <a:buChar char="-"/>
            </a:pPr>
            <a:r>
              <a:rPr lang="es-ES" dirty="0"/>
              <a:t>Es lo mismo tener un texto en español que en ingles?  Que diferencias hay?</a:t>
            </a:r>
          </a:p>
          <a:p>
            <a:pPr marL="285750" indent="-285750">
              <a:lnSpc>
                <a:spcPct val="200000"/>
              </a:lnSpc>
              <a:buFontTx/>
              <a:buChar char="-"/>
            </a:pPr>
            <a:r>
              <a:rPr lang="es-ES" dirty="0"/>
              <a:t>Como se </a:t>
            </a:r>
            <a:r>
              <a:rPr lang="es-ES" dirty="0" err="1"/>
              <a:t>tokenizan</a:t>
            </a:r>
            <a:r>
              <a:rPr lang="es-ES" dirty="0"/>
              <a:t> las oraciones? El </a:t>
            </a:r>
            <a:r>
              <a:rPr lang="es-ES" dirty="0" err="1"/>
              <a:t>mandarin</a:t>
            </a:r>
            <a:r>
              <a:rPr lang="es-ES" dirty="0"/>
              <a:t> por ejemplo no tiene espacios..</a:t>
            </a:r>
          </a:p>
          <a:p>
            <a:pPr marL="285750" indent="-285750">
              <a:lnSpc>
                <a:spcPct val="200000"/>
              </a:lnSpc>
              <a:buFontTx/>
              <a:buChar char="-"/>
            </a:pPr>
            <a:r>
              <a:rPr lang="es-ES" dirty="0"/>
              <a:t>Vimos que podemos analizar tweets y comentarios de redes sociales, que pasa con los </a:t>
            </a:r>
            <a:r>
              <a:rPr lang="es-ES" dirty="0" err="1"/>
              <a:t>emojis</a:t>
            </a:r>
            <a:r>
              <a:rPr lang="es-ES" dirty="0"/>
              <a:t>?</a:t>
            </a:r>
          </a:p>
          <a:p>
            <a:pPr marL="285750" indent="-285750">
              <a:lnSpc>
                <a:spcPct val="200000"/>
              </a:lnSpc>
              <a:buFontTx/>
              <a:buChar char="-"/>
            </a:pPr>
            <a:r>
              <a:rPr lang="es-ES" dirty="0"/>
              <a:t>Es lo mismo un texto académico (bien escrito, redactado y con cierta estructura) que un texto mas informal (mensaje privado, comentario en redes sociales, </a:t>
            </a:r>
            <a:r>
              <a:rPr lang="es-ES" dirty="0" err="1"/>
              <a:t>etc</a:t>
            </a:r>
            <a:r>
              <a:rPr lang="es-ES" dirty="0"/>
              <a:t>)?</a:t>
            </a:r>
          </a:p>
          <a:p>
            <a:pPr>
              <a:lnSpc>
                <a:spcPct val="200000"/>
              </a:lnSpc>
            </a:pPr>
            <a:endParaRPr lang="es-ES" dirty="0"/>
          </a:p>
          <a:p>
            <a:pPr>
              <a:lnSpc>
                <a:spcPct val="200000"/>
              </a:lnSpc>
            </a:pPr>
            <a:endParaRPr lang="es-ES" dirty="0"/>
          </a:p>
          <a:p>
            <a:pPr>
              <a:lnSpc>
                <a:spcPct val="200000"/>
              </a:lnSpc>
            </a:pPr>
            <a:endParaRPr lang="es-ES" dirty="0"/>
          </a:p>
        </p:txBody>
      </p:sp>
    </p:spTree>
    <p:extLst>
      <p:ext uri="{BB962C8B-B14F-4D97-AF65-F5344CB8AC3E}">
        <p14:creationId xmlns:p14="http://schemas.microsoft.com/office/powerpoint/2010/main" val="1123308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7388561" cy="646331"/>
          </a:xfrm>
          <a:prstGeom prst="rect">
            <a:avLst/>
          </a:prstGeom>
          <a:noFill/>
        </p:spPr>
        <p:txBody>
          <a:bodyPr wrap="none" rtlCol="0">
            <a:spAutoFit/>
          </a:bodyPr>
          <a:lstStyle/>
          <a:p>
            <a:r>
              <a:rPr lang="es-ES" sz="3600" dirty="0">
                <a:solidFill>
                  <a:schemeClr val="accent5">
                    <a:lumMod val="60000"/>
                    <a:lumOff val="40000"/>
                  </a:schemeClr>
                </a:solidFill>
              </a:rPr>
              <a:t>NER – </a:t>
            </a:r>
            <a:r>
              <a:rPr lang="es-ES" sz="3600" dirty="0" err="1">
                <a:solidFill>
                  <a:schemeClr val="accent5">
                    <a:lumMod val="60000"/>
                    <a:lumOff val="40000"/>
                  </a:schemeClr>
                </a:solidFill>
              </a:rPr>
              <a:t>Named</a:t>
            </a:r>
            <a:r>
              <a:rPr lang="es-ES" sz="3600" dirty="0">
                <a:solidFill>
                  <a:schemeClr val="accent5">
                    <a:lumMod val="60000"/>
                    <a:lumOff val="40000"/>
                  </a:schemeClr>
                </a:solidFill>
              </a:rPr>
              <a:t> </a:t>
            </a:r>
            <a:r>
              <a:rPr lang="es-ES" sz="3600" dirty="0" err="1">
                <a:solidFill>
                  <a:schemeClr val="accent5">
                    <a:lumMod val="60000"/>
                    <a:lumOff val="40000"/>
                  </a:schemeClr>
                </a:solidFill>
              </a:rPr>
              <a:t>Entity</a:t>
            </a:r>
            <a:r>
              <a:rPr lang="es-ES" sz="3600" dirty="0">
                <a:solidFill>
                  <a:schemeClr val="accent5">
                    <a:lumMod val="60000"/>
                    <a:lumOff val="40000"/>
                  </a:schemeClr>
                </a:solidFill>
              </a:rPr>
              <a:t> </a:t>
            </a:r>
            <a:r>
              <a:rPr lang="es-ES" sz="3600" dirty="0" err="1">
                <a:solidFill>
                  <a:schemeClr val="accent5">
                    <a:lumMod val="60000"/>
                    <a:lumOff val="40000"/>
                  </a:schemeClr>
                </a:solidFill>
              </a:rPr>
              <a:t>Recognition</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6740307"/>
          </a:xfrm>
          <a:prstGeom prst="rect">
            <a:avLst/>
          </a:prstGeom>
          <a:noFill/>
        </p:spPr>
        <p:txBody>
          <a:bodyPr wrap="square" rtlCol="0">
            <a:spAutoFit/>
          </a:bodyPr>
          <a:lstStyle/>
          <a:p>
            <a:pPr>
              <a:lnSpc>
                <a:spcPct val="200000"/>
              </a:lnSpc>
            </a:pPr>
            <a:r>
              <a:rPr lang="es-ES" dirty="0" err="1"/>
              <a:t>Named</a:t>
            </a:r>
            <a:r>
              <a:rPr lang="es-ES" dirty="0"/>
              <a:t> </a:t>
            </a:r>
            <a:r>
              <a:rPr lang="es-ES" dirty="0" err="1"/>
              <a:t>entity</a:t>
            </a:r>
            <a:r>
              <a:rPr lang="es-ES" dirty="0"/>
              <a:t> </a:t>
            </a:r>
            <a:r>
              <a:rPr lang="es-ES" dirty="0" err="1"/>
              <a:t>recognition</a:t>
            </a:r>
            <a:r>
              <a:rPr lang="es-ES" dirty="0"/>
              <a:t> (NER) es una técnica de NLP que automáticamente identifica entidades en un texto y las clasifica en alguna categoría predefinida.</a:t>
            </a:r>
          </a:p>
          <a:p>
            <a:pPr>
              <a:lnSpc>
                <a:spcPct val="200000"/>
              </a:lnSpc>
            </a:pPr>
            <a:r>
              <a:rPr lang="es-ES" dirty="0"/>
              <a:t>Una entidad puede ser:</a:t>
            </a:r>
          </a:p>
          <a:p>
            <a:pPr>
              <a:lnSpc>
                <a:spcPct val="200000"/>
              </a:lnSpc>
            </a:pPr>
            <a:r>
              <a:rPr lang="es-ES" dirty="0"/>
              <a:t>A- Nombres de personas</a:t>
            </a:r>
          </a:p>
          <a:p>
            <a:pPr>
              <a:lnSpc>
                <a:spcPct val="200000"/>
              </a:lnSpc>
            </a:pPr>
            <a:r>
              <a:rPr lang="es-ES" dirty="0"/>
              <a:t>B- Organizaciones</a:t>
            </a:r>
          </a:p>
          <a:p>
            <a:pPr>
              <a:lnSpc>
                <a:spcPct val="200000"/>
              </a:lnSpc>
            </a:pPr>
            <a:r>
              <a:rPr lang="es-ES" dirty="0"/>
              <a:t>C- Ubicaciones</a:t>
            </a:r>
          </a:p>
          <a:p>
            <a:pPr>
              <a:lnSpc>
                <a:spcPct val="200000"/>
              </a:lnSpc>
            </a:pPr>
            <a:r>
              <a:rPr lang="es-ES" dirty="0"/>
              <a:t>D- Fechas</a:t>
            </a:r>
          </a:p>
          <a:p>
            <a:pPr>
              <a:lnSpc>
                <a:spcPct val="200000"/>
              </a:lnSpc>
            </a:pPr>
            <a:r>
              <a:rPr lang="es-ES" dirty="0"/>
              <a:t>E- Cantidades </a:t>
            </a:r>
          </a:p>
          <a:p>
            <a:pPr>
              <a:lnSpc>
                <a:spcPct val="200000"/>
              </a:lnSpc>
            </a:pPr>
            <a:r>
              <a:rPr lang="es-ES" dirty="0"/>
              <a:t>F- Valores monetarios, </a:t>
            </a:r>
            <a:r>
              <a:rPr lang="es-ES" dirty="0" err="1"/>
              <a:t>etc</a:t>
            </a:r>
            <a:endParaRPr lang="es-ES" dirty="0"/>
          </a:p>
          <a:p>
            <a:pPr>
              <a:lnSpc>
                <a:spcPct val="200000"/>
              </a:lnSpc>
            </a:pPr>
            <a:endParaRPr lang="es-ES" dirty="0"/>
          </a:p>
          <a:p>
            <a:pPr>
              <a:lnSpc>
                <a:spcPct val="200000"/>
              </a:lnSpc>
            </a:pPr>
            <a:endParaRPr lang="es-ES" dirty="0"/>
          </a:p>
          <a:p>
            <a:pPr>
              <a:lnSpc>
                <a:spcPct val="200000"/>
              </a:lnSpc>
            </a:pPr>
            <a:endParaRPr lang="es-ES" dirty="0"/>
          </a:p>
        </p:txBody>
      </p:sp>
    </p:spTree>
    <p:extLst>
      <p:ext uri="{BB962C8B-B14F-4D97-AF65-F5344CB8AC3E}">
        <p14:creationId xmlns:p14="http://schemas.microsoft.com/office/powerpoint/2010/main" val="16523407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7388561" cy="646331"/>
          </a:xfrm>
          <a:prstGeom prst="rect">
            <a:avLst/>
          </a:prstGeom>
          <a:noFill/>
        </p:spPr>
        <p:txBody>
          <a:bodyPr wrap="none" rtlCol="0">
            <a:spAutoFit/>
          </a:bodyPr>
          <a:lstStyle/>
          <a:p>
            <a:r>
              <a:rPr lang="es-ES" sz="3600" dirty="0">
                <a:solidFill>
                  <a:schemeClr val="accent5">
                    <a:lumMod val="60000"/>
                    <a:lumOff val="40000"/>
                  </a:schemeClr>
                </a:solidFill>
              </a:rPr>
              <a:t>NER – </a:t>
            </a:r>
            <a:r>
              <a:rPr lang="es-ES" sz="3600" dirty="0" err="1">
                <a:solidFill>
                  <a:schemeClr val="accent5">
                    <a:lumMod val="60000"/>
                    <a:lumOff val="40000"/>
                  </a:schemeClr>
                </a:solidFill>
              </a:rPr>
              <a:t>Named</a:t>
            </a:r>
            <a:r>
              <a:rPr lang="es-ES" sz="3600" dirty="0">
                <a:solidFill>
                  <a:schemeClr val="accent5">
                    <a:lumMod val="60000"/>
                    <a:lumOff val="40000"/>
                  </a:schemeClr>
                </a:solidFill>
              </a:rPr>
              <a:t> </a:t>
            </a:r>
            <a:r>
              <a:rPr lang="es-ES" sz="3600" dirty="0" err="1">
                <a:solidFill>
                  <a:schemeClr val="accent5">
                    <a:lumMod val="60000"/>
                    <a:lumOff val="40000"/>
                  </a:schemeClr>
                </a:solidFill>
              </a:rPr>
              <a:t>Entity</a:t>
            </a:r>
            <a:r>
              <a:rPr lang="es-ES" sz="3600" dirty="0">
                <a:solidFill>
                  <a:schemeClr val="accent5">
                    <a:lumMod val="60000"/>
                    <a:lumOff val="40000"/>
                  </a:schemeClr>
                </a:solidFill>
              </a:rPr>
              <a:t> </a:t>
            </a:r>
            <a:r>
              <a:rPr lang="es-ES" sz="3600" dirty="0" err="1">
                <a:solidFill>
                  <a:schemeClr val="accent5">
                    <a:lumMod val="60000"/>
                    <a:lumOff val="40000"/>
                  </a:schemeClr>
                </a:solidFill>
              </a:rPr>
              <a:t>Recognition</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5632311"/>
          </a:xfrm>
          <a:prstGeom prst="rect">
            <a:avLst/>
          </a:prstGeom>
          <a:noFill/>
        </p:spPr>
        <p:txBody>
          <a:bodyPr wrap="square" rtlCol="0">
            <a:spAutoFit/>
          </a:bodyPr>
          <a:lstStyle/>
          <a:p>
            <a:pPr>
              <a:lnSpc>
                <a:spcPct val="200000"/>
              </a:lnSpc>
            </a:pPr>
            <a:r>
              <a:rPr lang="es-ES" dirty="0"/>
              <a:t>Veamos un ejemplo:</a:t>
            </a:r>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r>
              <a:rPr lang="es-ES" dirty="0"/>
              <a:t>NER puede ser usado para extraer información clave de un texto.</a:t>
            </a:r>
          </a:p>
          <a:p>
            <a:pPr>
              <a:lnSpc>
                <a:spcPct val="200000"/>
              </a:lnSpc>
            </a:pPr>
            <a:endParaRPr lang="es-ES" dirty="0"/>
          </a:p>
          <a:p>
            <a:pPr>
              <a:lnSpc>
                <a:spcPct val="200000"/>
              </a:lnSpc>
            </a:pPr>
            <a:endParaRPr lang="es-ES" dirty="0"/>
          </a:p>
          <a:p>
            <a:pPr>
              <a:lnSpc>
                <a:spcPct val="200000"/>
              </a:lnSpc>
            </a:pPr>
            <a:endParaRPr lang="es-ES" dirty="0"/>
          </a:p>
        </p:txBody>
      </p:sp>
      <p:pic>
        <p:nvPicPr>
          <p:cNvPr id="3" name="Imagen 2"/>
          <p:cNvPicPr>
            <a:picLocks noChangeAspect="1"/>
          </p:cNvPicPr>
          <p:nvPr/>
        </p:nvPicPr>
        <p:blipFill>
          <a:blip r:embed="rId2"/>
          <a:stretch>
            <a:fillRect/>
          </a:stretch>
        </p:blipFill>
        <p:spPr>
          <a:xfrm>
            <a:off x="760719" y="2571149"/>
            <a:ext cx="11177699" cy="1768811"/>
          </a:xfrm>
          <a:prstGeom prst="rect">
            <a:avLst/>
          </a:prstGeom>
        </p:spPr>
      </p:pic>
    </p:spTree>
    <p:extLst>
      <p:ext uri="{BB962C8B-B14F-4D97-AF65-F5344CB8AC3E}">
        <p14:creationId xmlns:p14="http://schemas.microsoft.com/office/powerpoint/2010/main" val="1726651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7388561" cy="646331"/>
          </a:xfrm>
          <a:prstGeom prst="rect">
            <a:avLst/>
          </a:prstGeom>
          <a:noFill/>
        </p:spPr>
        <p:txBody>
          <a:bodyPr wrap="none" rtlCol="0">
            <a:spAutoFit/>
          </a:bodyPr>
          <a:lstStyle/>
          <a:p>
            <a:r>
              <a:rPr lang="es-ES" sz="3600" dirty="0">
                <a:solidFill>
                  <a:schemeClr val="accent5">
                    <a:lumMod val="60000"/>
                    <a:lumOff val="40000"/>
                  </a:schemeClr>
                </a:solidFill>
              </a:rPr>
              <a:t>NER – </a:t>
            </a:r>
            <a:r>
              <a:rPr lang="es-ES" sz="3600" dirty="0" err="1">
                <a:solidFill>
                  <a:schemeClr val="accent5">
                    <a:lumMod val="60000"/>
                    <a:lumOff val="40000"/>
                  </a:schemeClr>
                </a:solidFill>
              </a:rPr>
              <a:t>Named</a:t>
            </a:r>
            <a:r>
              <a:rPr lang="es-ES" sz="3600" dirty="0">
                <a:solidFill>
                  <a:schemeClr val="accent5">
                    <a:lumMod val="60000"/>
                    <a:lumOff val="40000"/>
                  </a:schemeClr>
                </a:solidFill>
              </a:rPr>
              <a:t> </a:t>
            </a:r>
            <a:r>
              <a:rPr lang="es-ES" sz="3600" dirty="0" err="1">
                <a:solidFill>
                  <a:schemeClr val="accent5">
                    <a:lumMod val="60000"/>
                    <a:lumOff val="40000"/>
                  </a:schemeClr>
                </a:solidFill>
              </a:rPr>
              <a:t>Entity</a:t>
            </a:r>
            <a:r>
              <a:rPr lang="es-ES" sz="3600" dirty="0">
                <a:solidFill>
                  <a:schemeClr val="accent5">
                    <a:lumMod val="60000"/>
                    <a:lumOff val="40000"/>
                  </a:schemeClr>
                </a:solidFill>
              </a:rPr>
              <a:t> </a:t>
            </a:r>
            <a:r>
              <a:rPr lang="es-ES" sz="3600" dirty="0" err="1">
                <a:solidFill>
                  <a:schemeClr val="accent5">
                    <a:lumMod val="60000"/>
                    <a:lumOff val="40000"/>
                  </a:schemeClr>
                </a:solidFill>
              </a:rPr>
              <a:t>Recognition</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6186309"/>
          </a:xfrm>
          <a:prstGeom prst="rect">
            <a:avLst/>
          </a:prstGeom>
          <a:noFill/>
        </p:spPr>
        <p:txBody>
          <a:bodyPr wrap="square" rtlCol="0">
            <a:spAutoFit/>
          </a:bodyPr>
          <a:lstStyle/>
          <a:p>
            <a:pPr>
              <a:lnSpc>
                <a:spcPct val="200000"/>
              </a:lnSpc>
            </a:pPr>
            <a:r>
              <a:rPr lang="es-ES" dirty="0"/>
              <a:t>¿Cómo podemos hacer NER en Python?</a:t>
            </a:r>
          </a:p>
          <a:p>
            <a:pPr>
              <a:lnSpc>
                <a:spcPct val="200000"/>
              </a:lnSpc>
            </a:pPr>
            <a:endParaRPr lang="es-ES" dirty="0"/>
          </a:p>
          <a:p>
            <a:pPr>
              <a:lnSpc>
                <a:spcPct val="200000"/>
              </a:lnSpc>
            </a:pPr>
            <a:r>
              <a:rPr lang="es-ES" dirty="0"/>
              <a:t>Pues existen librerías con modelos específicos para esta tarea, las mas populares son:</a:t>
            </a:r>
          </a:p>
          <a:p>
            <a:pPr>
              <a:lnSpc>
                <a:spcPct val="200000"/>
              </a:lnSpc>
            </a:pPr>
            <a:endParaRPr lang="es-ES" dirty="0"/>
          </a:p>
          <a:p>
            <a:pPr marL="285750" indent="-285750">
              <a:lnSpc>
                <a:spcPct val="200000"/>
              </a:lnSpc>
              <a:buFont typeface="Arial" panose="020B0604020202020204" pitchFamily="34" charset="0"/>
              <a:buChar char="•"/>
            </a:pPr>
            <a:r>
              <a:rPr lang="es-ES" dirty="0"/>
              <a:t>SPACY</a:t>
            </a:r>
          </a:p>
          <a:p>
            <a:pPr marL="285750" indent="-285750">
              <a:lnSpc>
                <a:spcPct val="200000"/>
              </a:lnSpc>
              <a:buFont typeface="Arial" panose="020B0604020202020204" pitchFamily="34" charset="0"/>
              <a:buChar char="•"/>
            </a:pPr>
            <a:r>
              <a:rPr lang="es-ES" dirty="0"/>
              <a:t>NLTK</a:t>
            </a:r>
          </a:p>
          <a:p>
            <a:pPr marL="285750" indent="-285750">
              <a:lnSpc>
                <a:spcPct val="200000"/>
              </a:lnSpc>
              <a:buFont typeface="Arial" panose="020B0604020202020204" pitchFamily="34" charset="0"/>
              <a:buChar char="•"/>
            </a:pPr>
            <a:r>
              <a:rPr lang="es-ES" dirty="0"/>
              <a:t>SNER</a:t>
            </a:r>
          </a:p>
          <a:p>
            <a:pPr>
              <a:lnSpc>
                <a:spcPct val="200000"/>
              </a:lnSpc>
            </a:pPr>
            <a:endParaRPr lang="es-ES" dirty="0"/>
          </a:p>
          <a:p>
            <a:pPr>
              <a:lnSpc>
                <a:spcPct val="200000"/>
              </a:lnSpc>
            </a:pPr>
            <a:r>
              <a:rPr lang="es-ES" dirty="0"/>
              <a:t>Estaremos utilizando principalmente </a:t>
            </a:r>
            <a:r>
              <a:rPr lang="es-ES" dirty="0" err="1"/>
              <a:t>Spacy</a:t>
            </a:r>
            <a:r>
              <a:rPr lang="es-ES" dirty="0"/>
              <a:t> y NLTK. Principalmente funcionan detectando </a:t>
            </a:r>
            <a:r>
              <a:rPr lang="es-ES" dirty="0" err="1"/>
              <a:t>tokens</a:t>
            </a:r>
            <a:r>
              <a:rPr lang="es-ES" dirty="0"/>
              <a:t> a partir de una lista prefijada, como también formatos específicos (por </a:t>
            </a:r>
            <a:r>
              <a:rPr lang="es-ES" dirty="0" err="1"/>
              <a:t>ej</a:t>
            </a:r>
            <a:r>
              <a:rPr lang="es-ES" dirty="0"/>
              <a:t>: $, “USD”, mayúsculas, </a:t>
            </a:r>
            <a:r>
              <a:rPr lang="es-ES" dirty="0" err="1"/>
              <a:t>etc</a:t>
            </a:r>
            <a:r>
              <a:rPr lang="es-ES"/>
              <a:t>).</a:t>
            </a:r>
            <a:endParaRPr lang="es-ES" dirty="0"/>
          </a:p>
          <a:p>
            <a:pPr>
              <a:lnSpc>
                <a:spcPct val="200000"/>
              </a:lnSpc>
            </a:pPr>
            <a:endParaRPr lang="es-ES" dirty="0"/>
          </a:p>
        </p:txBody>
      </p:sp>
    </p:spTree>
    <p:extLst>
      <p:ext uri="{BB962C8B-B14F-4D97-AF65-F5344CB8AC3E}">
        <p14:creationId xmlns:p14="http://schemas.microsoft.com/office/powerpoint/2010/main" val="3876355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836580" cy="646331"/>
          </a:xfrm>
          <a:prstGeom prst="rect">
            <a:avLst/>
          </a:prstGeom>
          <a:noFill/>
        </p:spPr>
        <p:txBody>
          <a:bodyPr wrap="none" rtlCol="0">
            <a:spAutoFit/>
          </a:bodyPr>
          <a:lstStyle/>
          <a:p>
            <a:r>
              <a:rPr lang="es-ES" sz="3600" dirty="0">
                <a:solidFill>
                  <a:schemeClr val="accent5">
                    <a:lumMod val="60000"/>
                    <a:lumOff val="40000"/>
                  </a:schemeClr>
                </a:solidFill>
              </a:rPr>
              <a:t>POS – </a:t>
            </a:r>
            <a:r>
              <a:rPr lang="es-ES" sz="3600" dirty="0" err="1">
                <a:solidFill>
                  <a:schemeClr val="accent5">
                    <a:lumMod val="60000"/>
                    <a:lumOff val="40000"/>
                  </a:schemeClr>
                </a:solidFill>
              </a:rPr>
              <a:t>Part</a:t>
            </a:r>
            <a:r>
              <a:rPr lang="es-ES" sz="3600" dirty="0">
                <a:solidFill>
                  <a:schemeClr val="accent5">
                    <a:lumMod val="60000"/>
                    <a:lumOff val="40000"/>
                  </a:schemeClr>
                </a:solidFill>
              </a:rPr>
              <a:t> of </a:t>
            </a:r>
            <a:r>
              <a:rPr lang="es-ES" sz="3600" dirty="0" err="1">
                <a:solidFill>
                  <a:schemeClr val="accent5">
                    <a:lumMod val="60000"/>
                    <a:lumOff val="40000"/>
                  </a:schemeClr>
                </a:solidFill>
              </a:rPr>
              <a:t>speech</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1754326"/>
          </a:xfrm>
          <a:prstGeom prst="rect">
            <a:avLst/>
          </a:prstGeom>
          <a:noFill/>
        </p:spPr>
        <p:txBody>
          <a:bodyPr wrap="square" rtlCol="0">
            <a:spAutoFit/>
          </a:bodyPr>
          <a:lstStyle/>
          <a:p>
            <a:pPr>
              <a:lnSpc>
                <a:spcPct val="200000"/>
              </a:lnSpc>
            </a:pPr>
            <a:r>
              <a:rPr lang="es-ES" dirty="0"/>
              <a:t>POS es el proceso mediante el cual vamos a clasificar a las palabras de un texto en categorías gramaticales. Para esto, los modelos se basan no solo en la palabra en si, sino también en su contexto. Es decir, buscamos identificar sustantivos, verbos, adjetivos, </a:t>
            </a:r>
            <a:r>
              <a:rPr lang="es-ES" dirty="0" err="1"/>
              <a:t>etc</a:t>
            </a:r>
            <a:r>
              <a:rPr lang="es-ES" dirty="0"/>
              <a:t> dentro de un texto. </a:t>
            </a:r>
          </a:p>
        </p:txBody>
      </p:sp>
      <p:pic>
        <p:nvPicPr>
          <p:cNvPr id="3" name="Imagen 2"/>
          <p:cNvPicPr>
            <a:picLocks noChangeAspect="1"/>
          </p:cNvPicPr>
          <p:nvPr/>
        </p:nvPicPr>
        <p:blipFill>
          <a:blip r:embed="rId2"/>
          <a:stretch>
            <a:fillRect/>
          </a:stretch>
        </p:blipFill>
        <p:spPr>
          <a:xfrm>
            <a:off x="1792158" y="3585138"/>
            <a:ext cx="9114822" cy="2387958"/>
          </a:xfrm>
          <a:prstGeom prst="rect">
            <a:avLst/>
          </a:prstGeom>
        </p:spPr>
      </p:pic>
    </p:spTree>
    <p:extLst>
      <p:ext uri="{BB962C8B-B14F-4D97-AF65-F5344CB8AC3E}">
        <p14:creationId xmlns:p14="http://schemas.microsoft.com/office/powerpoint/2010/main" val="1285147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9615133" cy="646331"/>
          </a:xfrm>
          <a:prstGeom prst="rect">
            <a:avLst/>
          </a:prstGeom>
          <a:noFill/>
        </p:spPr>
        <p:txBody>
          <a:bodyPr wrap="none" rtlCol="0">
            <a:spAutoFit/>
          </a:bodyPr>
          <a:lstStyle/>
          <a:p>
            <a:r>
              <a:rPr lang="es-ES" sz="3600" dirty="0">
                <a:solidFill>
                  <a:schemeClr val="accent5">
                    <a:lumMod val="60000"/>
                    <a:lumOff val="40000"/>
                  </a:schemeClr>
                </a:solidFill>
              </a:rPr>
              <a:t>NLP – Procesamiento de Lenguaje Natural</a:t>
            </a:r>
            <a:endParaRPr lang="es-ES" dirty="0">
              <a:solidFill>
                <a:schemeClr val="accent5">
                  <a:lumMod val="60000"/>
                  <a:lumOff val="40000"/>
                </a:schemeClr>
              </a:solidFill>
            </a:endParaRPr>
          </a:p>
        </p:txBody>
      </p:sp>
      <p:pic>
        <p:nvPicPr>
          <p:cNvPr id="4" name="Imagen 3"/>
          <p:cNvPicPr>
            <a:picLocks noChangeAspect="1"/>
          </p:cNvPicPr>
          <p:nvPr/>
        </p:nvPicPr>
        <p:blipFill>
          <a:blip r:embed="rId2"/>
          <a:stretch>
            <a:fillRect/>
          </a:stretch>
        </p:blipFill>
        <p:spPr>
          <a:xfrm>
            <a:off x="1886016" y="1416987"/>
            <a:ext cx="8927105" cy="5169082"/>
          </a:xfrm>
          <a:prstGeom prst="rect">
            <a:avLst/>
          </a:prstGeom>
        </p:spPr>
      </p:pic>
    </p:spTree>
    <p:extLst>
      <p:ext uri="{BB962C8B-B14F-4D97-AF65-F5344CB8AC3E}">
        <p14:creationId xmlns:p14="http://schemas.microsoft.com/office/powerpoint/2010/main" val="2542403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836580" cy="646331"/>
          </a:xfrm>
          <a:prstGeom prst="rect">
            <a:avLst/>
          </a:prstGeom>
          <a:noFill/>
        </p:spPr>
        <p:txBody>
          <a:bodyPr wrap="none" rtlCol="0">
            <a:spAutoFit/>
          </a:bodyPr>
          <a:lstStyle/>
          <a:p>
            <a:r>
              <a:rPr lang="es-ES" sz="3600" dirty="0">
                <a:solidFill>
                  <a:schemeClr val="accent5">
                    <a:lumMod val="60000"/>
                    <a:lumOff val="40000"/>
                  </a:schemeClr>
                </a:solidFill>
              </a:rPr>
              <a:t>POS – </a:t>
            </a:r>
            <a:r>
              <a:rPr lang="es-ES" sz="3600" dirty="0" err="1">
                <a:solidFill>
                  <a:schemeClr val="accent5">
                    <a:lumMod val="60000"/>
                    <a:lumOff val="40000"/>
                  </a:schemeClr>
                </a:solidFill>
              </a:rPr>
              <a:t>Part</a:t>
            </a:r>
            <a:r>
              <a:rPr lang="es-ES" sz="3600" dirty="0">
                <a:solidFill>
                  <a:schemeClr val="accent5">
                    <a:lumMod val="60000"/>
                    <a:lumOff val="40000"/>
                  </a:schemeClr>
                </a:solidFill>
              </a:rPr>
              <a:t> of </a:t>
            </a:r>
            <a:r>
              <a:rPr lang="es-ES" sz="3600" dirty="0" err="1">
                <a:solidFill>
                  <a:schemeClr val="accent5">
                    <a:lumMod val="60000"/>
                    <a:lumOff val="40000"/>
                  </a:schemeClr>
                </a:solidFill>
              </a:rPr>
              <a:t>speech</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1754326"/>
          </a:xfrm>
          <a:prstGeom prst="rect">
            <a:avLst/>
          </a:prstGeom>
          <a:noFill/>
        </p:spPr>
        <p:txBody>
          <a:bodyPr wrap="square" rtlCol="0">
            <a:spAutoFit/>
          </a:bodyPr>
          <a:lstStyle/>
          <a:p>
            <a:pPr>
              <a:lnSpc>
                <a:spcPct val="200000"/>
              </a:lnSpc>
            </a:pPr>
            <a:r>
              <a:rPr lang="es-ES" dirty="0"/>
              <a:t>Al igual que NER, para identificar POS en palabras de un texto, podemos utilizar los modelos de las librerías mencionadas que en general funcionan bastante bien. En el caso concreto de </a:t>
            </a:r>
            <a:r>
              <a:rPr lang="es-ES" dirty="0" err="1"/>
              <a:t>spacy</a:t>
            </a:r>
            <a:r>
              <a:rPr lang="es-ES" dirty="0"/>
              <a:t>, nos provee una herramienta para visualizar POS: </a:t>
            </a:r>
          </a:p>
        </p:txBody>
      </p:sp>
      <p:pic>
        <p:nvPicPr>
          <p:cNvPr id="4" name="Imagen 3"/>
          <p:cNvPicPr>
            <a:picLocks noChangeAspect="1"/>
          </p:cNvPicPr>
          <p:nvPr/>
        </p:nvPicPr>
        <p:blipFill>
          <a:blip r:embed="rId2"/>
          <a:stretch>
            <a:fillRect/>
          </a:stretch>
        </p:blipFill>
        <p:spPr>
          <a:xfrm>
            <a:off x="1469936" y="3557476"/>
            <a:ext cx="9759265" cy="2578944"/>
          </a:xfrm>
          <a:prstGeom prst="rect">
            <a:avLst/>
          </a:prstGeom>
        </p:spPr>
      </p:pic>
    </p:spTree>
    <p:extLst>
      <p:ext uri="{BB962C8B-B14F-4D97-AF65-F5344CB8AC3E}">
        <p14:creationId xmlns:p14="http://schemas.microsoft.com/office/powerpoint/2010/main" val="3214263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3074881" cy="646331"/>
          </a:xfrm>
          <a:prstGeom prst="rect">
            <a:avLst/>
          </a:prstGeom>
          <a:noFill/>
        </p:spPr>
        <p:txBody>
          <a:bodyPr wrap="none" rtlCol="0">
            <a:spAutoFit/>
          </a:bodyPr>
          <a:lstStyle/>
          <a:p>
            <a:r>
              <a:rPr lang="es-ES" sz="3600" dirty="0" err="1">
                <a:solidFill>
                  <a:schemeClr val="accent5">
                    <a:lumMod val="60000"/>
                    <a:lumOff val="40000"/>
                  </a:schemeClr>
                </a:solidFill>
              </a:rPr>
              <a:t>Noun</a:t>
            </a:r>
            <a:r>
              <a:rPr lang="es-ES" sz="3600" dirty="0">
                <a:solidFill>
                  <a:schemeClr val="accent5">
                    <a:lumMod val="60000"/>
                    <a:lumOff val="40000"/>
                  </a:schemeClr>
                </a:solidFill>
              </a:rPr>
              <a:t> </a:t>
            </a:r>
            <a:r>
              <a:rPr lang="es-ES" sz="3600" dirty="0" err="1">
                <a:solidFill>
                  <a:schemeClr val="accent5">
                    <a:lumMod val="60000"/>
                    <a:lumOff val="40000"/>
                  </a:schemeClr>
                </a:solidFill>
              </a:rPr>
              <a:t>chunks</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r>
              <a:rPr lang="es-ES" dirty="0" err="1"/>
              <a:t>Spacy</a:t>
            </a:r>
            <a:r>
              <a:rPr lang="es-ES" dirty="0"/>
              <a:t> también nos permite extraer “</a:t>
            </a:r>
            <a:r>
              <a:rPr lang="es-ES" dirty="0" err="1"/>
              <a:t>noun</a:t>
            </a:r>
            <a:r>
              <a:rPr lang="es-ES" dirty="0"/>
              <a:t> </a:t>
            </a:r>
            <a:r>
              <a:rPr lang="es-ES" dirty="0" err="1"/>
              <a:t>chunks</a:t>
            </a:r>
            <a:r>
              <a:rPr lang="es-ES" dirty="0"/>
              <a:t>” de un texto.</a:t>
            </a:r>
          </a:p>
          <a:p>
            <a:pPr>
              <a:lnSpc>
                <a:spcPct val="200000"/>
              </a:lnSpc>
            </a:pPr>
            <a:endParaRPr lang="es-ES" dirty="0"/>
          </a:p>
          <a:p>
            <a:pPr>
              <a:lnSpc>
                <a:spcPct val="200000"/>
              </a:lnSpc>
            </a:pPr>
            <a:r>
              <a:rPr lang="es-ES" dirty="0"/>
              <a:t>Los </a:t>
            </a:r>
            <a:r>
              <a:rPr lang="es-ES" dirty="0" err="1"/>
              <a:t>noun</a:t>
            </a:r>
            <a:r>
              <a:rPr lang="es-ES" dirty="0"/>
              <a:t> </a:t>
            </a:r>
            <a:r>
              <a:rPr lang="es-ES" dirty="0" err="1"/>
              <a:t>chunks</a:t>
            </a:r>
            <a:r>
              <a:rPr lang="es-ES" dirty="0"/>
              <a:t> son sustantivos en conjunto con cualquier palabra que dependa de ellos o los acompañe. Por ejemplo: </a:t>
            </a:r>
          </a:p>
          <a:p>
            <a:pPr>
              <a:lnSpc>
                <a:spcPct val="200000"/>
              </a:lnSpc>
            </a:pPr>
            <a:endParaRPr lang="es-ES" dirty="0"/>
          </a:p>
          <a:p>
            <a:pPr>
              <a:lnSpc>
                <a:spcPct val="200000"/>
              </a:lnSpc>
            </a:pPr>
            <a:r>
              <a:rPr lang="es-ES" dirty="0"/>
              <a:t>“</a:t>
            </a:r>
            <a:r>
              <a:rPr lang="es-ES" dirty="0" err="1"/>
              <a:t>The</a:t>
            </a:r>
            <a:r>
              <a:rPr lang="es-ES" dirty="0"/>
              <a:t> </a:t>
            </a:r>
            <a:r>
              <a:rPr lang="es-ES" dirty="0" err="1"/>
              <a:t>big</a:t>
            </a:r>
            <a:r>
              <a:rPr lang="es-ES" dirty="0"/>
              <a:t> red Apple </a:t>
            </a:r>
            <a:r>
              <a:rPr lang="es-ES" dirty="0" err="1"/>
              <a:t>fell</a:t>
            </a:r>
            <a:r>
              <a:rPr lang="es-ES" dirty="0"/>
              <a:t> </a:t>
            </a:r>
            <a:r>
              <a:rPr lang="es-ES" dirty="0" err="1"/>
              <a:t>on</a:t>
            </a:r>
            <a:r>
              <a:rPr lang="es-ES" dirty="0"/>
              <a:t> </a:t>
            </a:r>
            <a:r>
              <a:rPr lang="es-ES" dirty="0" err="1"/>
              <a:t>the</a:t>
            </a:r>
            <a:r>
              <a:rPr lang="es-ES" dirty="0"/>
              <a:t> </a:t>
            </a:r>
            <a:r>
              <a:rPr lang="es-ES" dirty="0" err="1"/>
              <a:t>scared</a:t>
            </a:r>
            <a:r>
              <a:rPr lang="es-ES" dirty="0"/>
              <a:t> </a:t>
            </a:r>
            <a:r>
              <a:rPr lang="es-ES" dirty="0" err="1"/>
              <a:t>cat</a:t>
            </a:r>
            <a:r>
              <a:rPr lang="es-ES" dirty="0"/>
              <a:t>”</a:t>
            </a:r>
          </a:p>
          <a:p>
            <a:pPr>
              <a:lnSpc>
                <a:spcPct val="200000"/>
              </a:lnSpc>
            </a:pPr>
            <a:r>
              <a:rPr lang="es-ES" dirty="0"/>
              <a:t>Los </a:t>
            </a:r>
            <a:r>
              <a:rPr lang="es-ES" dirty="0" err="1"/>
              <a:t>noun</a:t>
            </a:r>
            <a:r>
              <a:rPr lang="es-ES" dirty="0"/>
              <a:t> </a:t>
            </a:r>
            <a:r>
              <a:rPr lang="es-ES" dirty="0" err="1"/>
              <a:t>chunks</a:t>
            </a:r>
            <a:r>
              <a:rPr lang="es-ES" dirty="0"/>
              <a:t> son:</a:t>
            </a:r>
          </a:p>
          <a:p>
            <a:pPr>
              <a:lnSpc>
                <a:spcPct val="200000"/>
              </a:lnSpc>
            </a:pPr>
            <a:r>
              <a:rPr lang="es-ES" dirty="0"/>
              <a:t>-</a:t>
            </a:r>
            <a:r>
              <a:rPr lang="es-ES" dirty="0" err="1"/>
              <a:t>the</a:t>
            </a:r>
            <a:r>
              <a:rPr lang="es-ES" dirty="0"/>
              <a:t> </a:t>
            </a:r>
            <a:r>
              <a:rPr lang="es-ES" dirty="0" err="1"/>
              <a:t>big</a:t>
            </a:r>
            <a:r>
              <a:rPr lang="es-ES" dirty="0"/>
              <a:t> red Apple</a:t>
            </a:r>
          </a:p>
          <a:p>
            <a:pPr>
              <a:lnSpc>
                <a:spcPct val="200000"/>
              </a:lnSpc>
            </a:pPr>
            <a:r>
              <a:rPr lang="es-ES" dirty="0"/>
              <a:t>-</a:t>
            </a:r>
            <a:r>
              <a:rPr lang="es-ES" dirty="0" err="1"/>
              <a:t>the</a:t>
            </a:r>
            <a:r>
              <a:rPr lang="es-ES" dirty="0"/>
              <a:t> </a:t>
            </a:r>
            <a:r>
              <a:rPr lang="es-ES" dirty="0" err="1"/>
              <a:t>scared</a:t>
            </a:r>
            <a:r>
              <a:rPr lang="es-ES" dirty="0"/>
              <a:t> </a:t>
            </a:r>
            <a:r>
              <a:rPr lang="es-ES" dirty="0" err="1"/>
              <a:t>cat</a:t>
            </a:r>
            <a:endParaRPr lang="es-ES" dirty="0"/>
          </a:p>
        </p:txBody>
      </p:sp>
    </p:spTree>
    <p:extLst>
      <p:ext uri="{BB962C8B-B14F-4D97-AF65-F5344CB8AC3E}">
        <p14:creationId xmlns:p14="http://schemas.microsoft.com/office/powerpoint/2010/main" val="38960083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3074881" cy="646331"/>
          </a:xfrm>
          <a:prstGeom prst="rect">
            <a:avLst/>
          </a:prstGeom>
          <a:noFill/>
        </p:spPr>
        <p:txBody>
          <a:bodyPr wrap="none" rtlCol="0">
            <a:spAutoFit/>
          </a:bodyPr>
          <a:lstStyle/>
          <a:p>
            <a:r>
              <a:rPr lang="es-ES" sz="3600" dirty="0" err="1">
                <a:solidFill>
                  <a:schemeClr val="accent5">
                    <a:lumMod val="60000"/>
                    <a:lumOff val="40000"/>
                  </a:schemeClr>
                </a:solidFill>
              </a:rPr>
              <a:t>Noun</a:t>
            </a:r>
            <a:r>
              <a:rPr lang="es-ES" sz="3600" dirty="0">
                <a:solidFill>
                  <a:schemeClr val="accent5">
                    <a:lumMod val="60000"/>
                    <a:lumOff val="40000"/>
                  </a:schemeClr>
                </a:solidFill>
              </a:rPr>
              <a:t> </a:t>
            </a:r>
            <a:r>
              <a:rPr lang="es-ES" sz="3600" dirty="0" err="1">
                <a:solidFill>
                  <a:schemeClr val="accent5">
                    <a:lumMod val="60000"/>
                    <a:lumOff val="40000"/>
                  </a:schemeClr>
                </a:solidFill>
              </a:rPr>
              <a:t>chunks</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r>
              <a:rPr lang="es-ES" dirty="0"/>
              <a:t>Estaremos utilizando los modelos pre-entrenados llamados “</a:t>
            </a:r>
            <a:r>
              <a:rPr lang="es-ES" dirty="0" err="1"/>
              <a:t>xx_core_news_xx</a:t>
            </a:r>
            <a:r>
              <a:rPr lang="es-ES" dirty="0"/>
              <a:t>”, el cual existe para diversos idiomas como tamaños (robustez y complejidad). El mismo contiene algoritmos y datos lingüísticos necesarios para realizar tareas de procesamiento de texto. </a:t>
            </a:r>
          </a:p>
          <a:p>
            <a:pPr>
              <a:lnSpc>
                <a:spcPct val="200000"/>
              </a:lnSpc>
            </a:pPr>
            <a:endParaRPr lang="es-ES" dirty="0"/>
          </a:p>
          <a:p>
            <a:pPr>
              <a:lnSpc>
                <a:spcPct val="200000"/>
              </a:lnSpc>
            </a:pPr>
            <a:r>
              <a:rPr lang="es-ES" dirty="0"/>
              <a:t>El objetivo de aplicación es extraer “</a:t>
            </a:r>
            <a:r>
              <a:rPr lang="es-ES" dirty="0" err="1"/>
              <a:t>chunks</a:t>
            </a:r>
            <a:r>
              <a:rPr lang="es-ES" dirty="0"/>
              <a:t>” o fragmentos nominales, que son grupos de palabras que juntas funcionan como un sustantivo en la oración. </a:t>
            </a:r>
          </a:p>
          <a:p>
            <a:pPr>
              <a:lnSpc>
                <a:spcPct val="200000"/>
              </a:lnSpc>
            </a:pPr>
            <a:endParaRPr lang="es-ES" dirty="0"/>
          </a:p>
          <a:p>
            <a:pPr>
              <a:lnSpc>
                <a:spcPct val="200000"/>
              </a:lnSpc>
            </a:pPr>
            <a:r>
              <a:rPr lang="es-ES" dirty="0"/>
              <a:t>Para cada texto procesado, se extraen las palabras de los fragmentos nominales y se almacenan en una lista, la cual se puede acceder junto a su orden de importancia. </a:t>
            </a:r>
          </a:p>
        </p:txBody>
      </p:sp>
    </p:spTree>
    <p:extLst>
      <p:ext uri="{BB962C8B-B14F-4D97-AF65-F5344CB8AC3E}">
        <p14:creationId xmlns:p14="http://schemas.microsoft.com/office/powerpoint/2010/main" val="3501601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2760692" cy="646331"/>
          </a:xfrm>
          <a:prstGeom prst="rect">
            <a:avLst/>
          </a:prstGeom>
          <a:noFill/>
        </p:spPr>
        <p:txBody>
          <a:bodyPr wrap="none" rtlCol="0">
            <a:spAutoFit/>
          </a:bodyPr>
          <a:lstStyle/>
          <a:p>
            <a:r>
              <a:rPr lang="es-ES" sz="3600" dirty="0" err="1">
                <a:solidFill>
                  <a:schemeClr val="accent5">
                    <a:lumMod val="60000"/>
                    <a:lumOff val="40000"/>
                  </a:schemeClr>
                </a:solidFill>
              </a:rPr>
              <a:t>Sentencizer</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4524315"/>
          </a:xfrm>
          <a:prstGeom prst="rect">
            <a:avLst/>
          </a:prstGeom>
          <a:noFill/>
        </p:spPr>
        <p:txBody>
          <a:bodyPr wrap="square" rtlCol="0">
            <a:spAutoFit/>
          </a:bodyPr>
          <a:lstStyle/>
          <a:p>
            <a:pPr>
              <a:lnSpc>
                <a:spcPct val="200000"/>
              </a:lnSpc>
            </a:pPr>
            <a:r>
              <a:rPr lang="es-ES" dirty="0" err="1"/>
              <a:t>Spacy</a:t>
            </a:r>
            <a:r>
              <a:rPr lang="es-ES" dirty="0"/>
              <a:t> nos permite separar textos en oraciones.</a:t>
            </a:r>
          </a:p>
          <a:p>
            <a:pPr>
              <a:lnSpc>
                <a:spcPct val="200000"/>
              </a:lnSpc>
            </a:pPr>
            <a:endParaRPr lang="es-ES" dirty="0"/>
          </a:p>
          <a:p>
            <a:pPr>
              <a:lnSpc>
                <a:spcPct val="200000"/>
              </a:lnSpc>
            </a:pPr>
            <a:r>
              <a:rPr lang="es-ES" dirty="0"/>
              <a:t>Esto puede ser útil muchas veces a la hora de analizar texto, donde no nos interesa hacerlo por documento, sino por oración.</a:t>
            </a:r>
          </a:p>
          <a:p>
            <a:pPr>
              <a:lnSpc>
                <a:spcPct val="200000"/>
              </a:lnSpc>
            </a:pPr>
            <a:endParaRPr lang="es-ES" dirty="0"/>
          </a:p>
          <a:p>
            <a:pPr>
              <a:lnSpc>
                <a:spcPct val="200000"/>
              </a:lnSpc>
            </a:pPr>
            <a:r>
              <a:rPr lang="es-ES" dirty="0"/>
              <a:t>Tiene la “inteligencia” suficiente para identificar oraciones, no es lo mismo que hacer un .Split(“.”) en Python, ya que esto nos separaría siempre que exista un “.” y muchas veces no representan el fin de una oración.  </a:t>
            </a:r>
          </a:p>
        </p:txBody>
      </p:sp>
    </p:spTree>
    <p:extLst>
      <p:ext uri="{BB962C8B-B14F-4D97-AF65-F5344CB8AC3E}">
        <p14:creationId xmlns:p14="http://schemas.microsoft.com/office/powerpoint/2010/main" val="679790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2675732" cy="646331"/>
          </a:xfrm>
          <a:prstGeom prst="rect">
            <a:avLst/>
          </a:prstGeom>
          <a:noFill/>
        </p:spPr>
        <p:txBody>
          <a:bodyPr wrap="none" rtlCol="0">
            <a:spAutoFit/>
          </a:bodyPr>
          <a:lstStyle/>
          <a:p>
            <a:r>
              <a:rPr lang="es-ES" sz="3600" dirty="0" err="1">
                <a:solidFill>
                  <a:schemeClr val="accent5">
                    <a:lumMod val="60000"/>
                    <a:lumOff val="40000"/>
                  </a:schemeClr>
                </a:solidFill>
              </a:rPr>
              <a:t>Wordcloud</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3416320"/>
          </a:xfrm>
          <a:prstGeom prst="rect">
            <a:avLst/>
          </a:prstGeom>
          <a:noFill/>
        </p:spPr>
        <p:txBody>
          <a:bodyPr wrap="square" rtlCol="0">
            <a:spAutoFit/>
          </a:bodyPr>
          <a:lstStyle/>
          <a:p>
            <a:pPr>
              <a:lnSpc>
                <a:spcPct val="200000"/>
              </a:lnSpc>
            </a:pPr>
            <a:r>
              <a:rPr lang="es-ES" dirty="0"/>
              <a:t>Los </a:t>
            </a:r>
            <a:r>
              <a:rPr lang="es-ES" dirty="0" err="1"/>
              <a:t>wordcloud</a:t>
            </a:r>
            <a:r>
              <a:rPr lang="es-ES" dirty="0"/>
              <a:t> se utilizan para visualizar textos.</a:t>
            </a:r>
          </a:p>
          <a:p>
            <a:pPr>
              <a:lnSpc>
                <a:spcPct val="200000"/>
              </a:lnSpc>
            </a:pPr>
            <a:endParaRPr lang="es-ES" dirty="0"/>
          </a:p>
          <a:p>
            <a:pPr>
              <a:lnSpc>
                <a:spcPct val="200000"/>
              </a:lnSpc>
            </a:pPr>
            <a:r>
              <a:rPr lang="es-ES" dirty="0"/>
              <a:t>Son muy utilizados para identificar las palabras que mas veces aparecen en un texto.</a:t>
            </a:r>
          </a:p>
          <a:p>
            <a:pPr>
              <a:lnSpc>
                <a:spcPct val="200000"/>
              </a:lnSpc>
            </a:pPr>
            <a:endParaRPr lang="es-ES" dirty="0"/>
          </a:p>
          <a:p>
            <a:pPr>
              <a:lnSpc>
                <a:spcPct val="200000"/>
              </a:lnSpc>
            </a:pPr>
            <a:r>
              <a:rPr lang="es-ES" dirty="0"/>
              <a:t>Las librerías que utilizamos hasta ahora, no tienen la capacidad de graficar </a:t>
            </a:r>
            <a:r>
              <a:rPr lang="es-ES" dirty="0" err="1"/>
              <a:t>wordclouds</a:t>
            </a:r>
            <a:r>
              <a:rPr lang="es-ES" dirty="0"/>
              <a:t>, por lo tanto, debemos instalar una especifica para esto. </a:t>
            </a:r>
          </a:p>
        </p:txBody>
      </p:sp>
    </p:spTree>
    <p:extLst>
      <p:ext uri="{BB962C8B-B14F-4D97-AF65-F5344CB8AC3E}">
        <p14:creationId xmlns:p14="http://schemas.microsoft.com/office/powerpoint/2010/main" val="2755957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6561412" cy="646331"/>
          </a:xfrm>
          <a:prstGeom prst="rect">
            <a:avLst/>
          </a:prstGeom>
          <a:noFill/>
        </p:spPr>
        <p:txBody>
          <a:bodyPr wrap="none" rtlCol="0">
            <a:spAutoFit/>
          </a:bodyPr>
          <a:lstStyle/>
          <a:p>
            <a:r>
              <a:rPr lang="es-ES" sz="3600" dirty="0" err="1">
                <a:solidFill>
                  <a:schemeClr val="accent5">
                    <a:lumMod val="60000"/>
                    <a:lumOff val="40000"/>
                  </a:schemeClr>
                </a:solidFill>
              </a:rPr>
              <a:t>Sentiment</a:t>
            </a:r>
            <a:r>
              <a:rPr lang="es-ES" sz="3600" dirty="0">
                <a:solidFill>
                  <a:schemeClr val="accent5">
                    <a:lumMod val="60000"/>
                    <a:lumOff val="40000"/>
                  </a:schemeClr>
                </a:solidFill>
              </a:rPr>
              <a:t> </a:t>
            </a:r>
            <a:r>
              <a:rPr lang="es-ES" sz="3600" dirty="0" err="1">
                <a:solidFill>
                  <a:schemeClr val="accent5">
                    <a:lumMod val="60000"/>
                    <a:lumOff val="40000"/>
                  </a:schemeClr>
                </a:solidFill>
              </a:rPr>
              <a:t>analysis</a:t>
            </a:r>
            <a:r>
              <a:rPr lang="es-ES" sz="3600" dirty="0">
                <a:solidFill>
                  <a:schemeClr val="accent5">
                    <a:lumMod val="60000"/>
                    <a:lumOff val="40000"/>
                  </a:schemeClr>
                </a:solidFill>
              </a:rPr>
              <a:t> - </a:t>
            </a:r>
            <a:r>
              <a:rPr lang="es-ES" sz="3600" dirty="0" err="1">
                <a:solidFill>
                  <a:schemeClr val="accent5">
                    <a:lumMod val="60000"/>
                    <a:lumOff val="40000"/>
                  </a:schemeClr>
                </a:solidFill>
              </a:rPr>
              <a:t>Textblob</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r>
              <a:rPr lang="es-ES" dirty="0"/>
              <a:t>Así como podemos entrenar nuestros propios modelos para análisis de sentimientos, existen librerías como </a:t>
            </a:r>
            <a:r>
              <a:rPr lang="es-ES" dirty="0" err="1"/>
              <a:t>TextBlob</a:t>
            </a:r>
            <a:r>
              <a:rPr lang="es-ES" dirty="0"/>
              <a:t> que cuentan con modelos ya entrenados para esta tarea. </a:t>
            </a:r>
          </a:p>
          <a:p>
            <a:pPr>
              <a:lnSpc>
                <a:spcPct val="200000"/>
              </a:lnSpc>
            </a:pPr>
            <a:endParaRPr lang="es-ES" dirty="0"/>
          </a:p>
          <a:p>
            <a:pPr>
              <a:lnSpc>
                <a:spcPct val="200000"/>
              </a:lnSpc>
            </a:pPr>
            <a:r>
              <a:rPr lang="es-ES" dirty="0" err="1"/>
              <a:t>Textblob</a:t>
            </a:r>
            <a:r>
              <a:rPr lang="es-ES" dirty="0"/>
              <a:t> nos retorna “</a:t>
            </a:r>
            <a:r>
              <a:rPr lang="es-ES" dirty="0" err="1"/>
              <a:t>polarity</a:t>
            </a:r>
            <a:r>
              <a:rPr lang="es-ES" dirty="0"/>
              <a:t>” y “</a:t>
            </a:r>
            <a:r>
              <a:rPr lang="es-ES" dirty="0" err="1"/>
              <a:t>subjetivity</a:t>
            </a:r>
            <a:r>
              <a:rPr lang="es-ES" dirty="0"/>
              <a:t>” para cada oración. </a:t>
            </a:r>
          </a:p>
          <a:p>
            <a:pPr>
              <a:lnSpc>
                <a:spcPct val="200000"/>
              </a:lnSpc>
            </a:pPr>
            <a:r>
              <a:rPr lang="es-ES" dirty="0"/>
              <a:t>POLARITY: Puede tomar valores en el rango [-1,1], donde -1 define un sentimiento negativo y 1 un sentimiento positivo. Las palabras de negación, invierten la polaridad.</a:t>
            </a:r>
          </a:p>
          <a:p>
            <a:pPr>
              <a:lnSpc>
                <a:spcPct val="200000"/>
              </a:lnSpc>
            </a:pPr>
            <a:r>
              <a:rPr lang="es-ES" dirty="0"/>
              <a:t>SUBJETIVITY: Puede tomar valores en el rango [0,1]. Cuantifica la cantidad de opinión personal que contiene el texto. Mientras mas alta sea, significa que el texto contiene muchas opiniones personales en lugar de información basada en hechos.</a:t>
            </a:r>
          </a:p>
        </p:txBody>
      </p:sp>
    </p:spTree>
    <p:extLst>
      <p:ext uri="{BB962C8B-B14F-4D97-AF65-F5344CB8AC3E}">
        <p14:creationId xmlns:p14="http://schemas.microsoft.com/office/powerpoint/2010/main" val="3178268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6561412" cy="646331"/>
          </a:xfrm>
          <a:prstGeom prst="rect">
            <a:avLst/>
          </a:prstGeom>
          <a:noFill/>
        </p:spPr>
        <p:txBody>
          <a:bodyPr wrap="none" rtlCol="0">
            <a:spAutoFit/>
          </a:bodyPr>
          <a:lstStyle/>
          <a:p>
            <a:r>
              <a:rPr lang="es-ES" sz="3600" dirty="0" err="1">
                <a:solidFill>
                  <a:schemeClr val="accent5">
                    <a:lumMod val="60000"/>
                    <a:lumOff val="40000"/>
                  </a:schemeClr>
                </a:solidFill>
              </a:rPr>
              <a:t>Sentiment</a:t>
            </a:r>
            <a:r>
              <a:rPr lang="es-ES" sz="3600" dirty="0">
                <a:solidFill>
                  <a:schemeClr val="accent5">
                    <a:lumMod val="60000"/>
                    <a:lumOff val="40000"/>
                  </a:schemeClr>
                </a:solidFill>
              </a:rPr>
              <a:t> </a:t>
            </a:r>
            <a:r>
              <a:rPr lang="es-ES" sz="3600" dirty="0" err="1">
                <a:solidFill>
                  <a:schemeClr val="accent5">
                    <a:lumMod val="60000"/>
                    <a:lumOff val="40000"/>
                  </a:schemeClr>
                </a:solidFill>
              </a:rPr>
              <a:t>analysis</a:t>
            </a:r>
            <a:r>
              <a:rPr lang="es-ES" sz="3600" dirty="0">
                <a:solidFill>
                  <a:schemeClr val="accent5">
                    <a:lumMod val="60000"/>
                    <a:lumOff val="40000"/>
                  </a:schemeClr>
                </a:solidFill>
              </a:rPr>
              <a:t> - </a:t>
            </a:r>
            <a:r>
              <a:rPr lang="es-ES" sz="3600" dirty="0" err="1">
                <a:solidFill>
                  <a:schemeClr val="accent5">
                    <a:lumMod val="60000"/>
                    <a:lumOff val="40000"/>
                  </a:schemeClr>
                </a:solidFill>
              </a:rPr>
              <a:t>Textblob</a:t>
            </a:r>
            <a:endParaRPr lang="es-ES" sz="3600" dirty="0">
              <a:solidFill>
                <a:schemeClr val="accent5">
                  <a:lumMod val="60000"/>
                  <a:lumOff val="40000"/>
                </a:schemeClr>
              </a:solidFill>
            </a:endParaRP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r>
              <a:rPr lang="es-ES" dirty="0"/>
              <a:t>¿Como funciona </a:t>
            </a:r>
            <a:r>
              <a:rPr lang="es-ES" dirty="0" err="1"/>
              <a:t>polarity</a:t>
            </a:r>
            <a:r>
              <a:rPr lang="es-ES" dirty="0"/>
              <a:t>?</a:t>
            </a:r>
          </a:p>
          <a:p>
            <a:pPr>
              <a:lnSpc>
                <a:spcPct val="200000"/>
              </a:lnSpc>
            </a:pPr>
            <a:endParaRPr lang="es-ES" dirty="0"/>
          </a:p>
          <a:p>
            <a:pPr>
              <a:lnSpc>
                <a:spcPct val="200000"/>
              </a:lnSpc>
            </a:pPr>
            <a:r>
              <a:rPr lang="es-ES" dirty="0"/>
              <a:t>Cada </a:t>
            </a:r>
            <a:r>
              <a:rPr lang="es-ES" dirty="0" err="1"/>
              <a:t>token</a:t>
            </a:r>
            <a:r>
              <a:rPr lang="es-ES" dirty="0"/>
              <a:t> se asigna a una puntuación basada en un léxico previamente construido. Este léxico contiene palabras junto con sus respectivas polaridades en función de su uso común en el lenguaje. </a:t>
            </a:r>
          </a:p>
          <a:p>
            <a:pPr>
              <a:lnSpc>
                <a:spcPct val="200000"/>
              </a:lnSpc>
            </a:pPr>
            <a:endParaRPr lang="es-ES" dirty="0"/>
          </a:p>
          <a:p>
            <a:pPr>
              <a:lnSpc>
                <a:spcPct val="200000"/>
              </a:lnSpc>
            </a:pPr>
            <a:r>
              <a:rPr lang="es-ES" dirty="0"/>
              <a:t>Por ejemplo, palabras como “bueno” o “feliz” pueden tomar una polaridad positiva, mientras que palabras como “malo” o “triste” pueden tener una polaridad negativa.</a:t>
            </a:r>
          </a:p>
          <a:p>
            <a:pPr>
              <a:lnSpc>
                <a:spcPct val="200000"/>
              </a:lnSpc>
            </a:pPr>
            <a:endParaRPr lang="es-ES" dirty="0"/>
          </a:p>
          <a:p>
            <a:pPr>
              <a:lnSpc>
                <a:spcPct val="200000"/>
              </a:lnSpc>
            </a:pPr>
            <a:r>
              <a:rPr lang="es-ES" dirty="0"/>
              <a:t>Por ultimo, se suman las polaridades de todas las palabras para obtener una puntuación general.</a:t>
            </a:r>
          </a:p>
        </p:txBody>
      </p:sp>
    </p:spTree>
    <p:extLst>
      <p:ext uri="{BB962C8B-B14F-4D97-AF65-F5344CB8AC3E}">
        <p14:creationId xmlns:p14="http://schemas.microsoft.com/office/powerpoint/2010/main" val="3348713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9615133" cy="646331"/>
          </a:xfrm>
          <a:prstGeom prst="rect">
            <a:avLst/>
          </a:prstGeom>
          <a:noFill/>
        </p:spPr>
        <p:txBody>
          <a:bodyPr wrap="none" rtlCol="0">
            <a:spAutoFit/>
          </a:bodyPr>
          <a:lstStyle/>
          <a:p>
            <a:r>
              <a:rPr lang="es-ES" sz="3600" dirty="0">
                <a:solidFill>
                  <a:schemeClr val="accent5">
                    <a:lumMod val="60000"/>
                    <a:lumOff val="40000"/>
                  </a:schemeClr>
                </a:solidFill>
              </a:rPr>
              <a:t>NLP – Procesamiento de Lenguaje Natural</a:t>
            </a:r>
            <a:endParaRPr lang="es-ES" dirty="0">
              <a:solidFill>
                <a:schemeClr val="accent5">
                  <a:lumMod val="60000"/>
                  <a:lumOff val="40000"/>
                </a:schemeClr>
              </a:solidFill>
            </a:endParaRPr>
          </a:p>
        </p:txBody>
      </p:sp>
      <p:sp>
        <p:nvSpPr>
          <p:cNvPr id="2" name="CuadroTexto 1"/>
          <p:cNvSpPr txBox="1"/>
          <p:nvPr/>
        </p:nvSpPr>
        <p:spPr>
          <a:xfrm>
            <a:off x="507138" y="1416987"/>
            <a:ext cx="11684862" cy="6740307"/>
          </a:xfrm>
          <a:prstGeom prst="rect">
            <a:avLst/>
          </a:prstGeom>
          <a:noFill/>
        </p:spPr>
        <p:txBody>
          <a:bodyPr wrap="square" rtlCol="0">
            <a:spAutoFit/>
          </a:bodyPr>
          <a:lstStyle/>
          <a:p>
            <a:pPr>
              <a:lnSpc>
                <a:spcPct val="200000"/>
              </a:lnSpc>
            </a:pPr>
            <a:r>
              <a:rPr lang="es-ES" dirty="0"/>
              <a:t>Hasta ahora venimos trabajando con datos “estructurados” como por ejemplo:</a:t>
            </a:r>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a:p>
            <a:pPr>
              <a:lnSpc>
                <a:spcPct val="200000"/>
              </a:lnSpc>
            </a:pPr>
            <a:r>
              <a:rPr lang="es-ES" dirty="0"/>
              <a:t>Sin embargo, hay muchísimos datos disponibles que no vienen en este formato. Por </a:t>
            </a:r>
            <a:r>
              <a:rPr lang="es-ES" dirty="0" err="1"/>
              <a:t>ej</a:t>
            </a:r>
            <a:r>
              <a:rPr lang="es-ES" dirty="0"/>
              <a:t>: texto.</a:t>
            </a:r>
          </a:p>
          <a:p>
            <a:pPr>
              <a:lnSpc>
                <a:spcPct val="200000"/>
              </a:lnSpc>
            </a:pPr>
            <a:endParaRPr lang="es-ES" dirty="0"/>
          </a:p>
          <a:p>
            <a:pPr>
              <a:lnSpc>
                <a:spcPct val="200000"/>
              </a:lnSpc>
            </a:pPr>
            <a:endParaRPr lang="es-ES" dirty="0"/>
          </a:p>
          <a:p>
            <a:pPr>
              <a:lnSpc>
                <a:spcPct val="200000"/>
              </a:lnSpc>
            </a:pPr>
            <a:endParaRPr lang="es-ES" dirty="0"/>
          </a:p>
          <a:p>
            <a:pPr>
              <a:lnSpc>
                <a:spcPct val="200000"/>
              </a:lnSpc>
            </a:pPr>
            <a:endParaRPr lang="es-ES" dirty="0"/>
          </a:p>
        </p:txBody>
      </p:sp>
      <p:pic>
        <p:nvPicPr>
          <p:cNvPr id="4" name="Imagen 3"/>
          <p:cNvPicPr>
            <a:picLocks noChangeAspect="1"/>
          </p:cNvPicPr>
          <p:nvPr/>
        </p:nvPicPr>
        <p:blipFill>
          <a:blip r:embed="rId2"/>
          <a:stretch>
            <a:fillRect/>
          </a:stretch>
        </p:blipFill>
        <p:spPr>
          <a:xfrm>
            <a:off x="1146974" y="2211299"/>
            <a:ext cx="9872804" cy="3053876"/>
          </a:xfrm>
          <a:prstGeom prst="rect">
            <a:avLst/>
          </a:prstGeom>
        </p:spPr>
      </p:pic>
    </p:spTree>
    <p:extLst>
      <p:ext uri="{BB962C8B-B14F-4D97-AF65-F5344CB8AC3E}">
        <p14:creationId xmlns:p14="http://schemas.microsoft.com/office/powerpoint/2010/main" val="1615548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6053260" cy="646331"/>
          </a:xfrm>
          <a:prstGeom prst="rect">
            <a:avLst/>
          </a:prstGeom>
          <a:noFill/>
        </p:spPr>
        <p:txBody>
          <a:bodyPr wrap="none" rtlCol="0">
            <a:spAutoFit/>
          </a:bodyPr>
          <a:lstStyle/>
          <a:p>
            <a:r>
              <a:rPr lang="es-ES" sz="3600" dirty="0">
                <a:solidFill>
                  <a:schemeClr val="accent5">
                    <a:lumMod val="60000"/>
                    <a:lumOff val="40000"/>
                  </a:schemeClr>
                </a:solidFill>
              </a:rPr>
              <a:t>NLP – Áreas de aplicación</a:t>
            </a:r>
            <a:endParaRPr lang="es-ES" dirty="0">
              <a:solidFill>
                <a:schemeClr val="accent5">
                  <a:lumMod val="60000"/>
                  <a:lumOff val="40000"/>
                </a:schemeClr>
              </a:solidFill>
            </a:endParaRP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r>
              <a:rPr lang="es-ES" dirty="0"/>
              <a:t>Entonces… es una rama de la inteligencia artificial que se enfoca en permitirle a las computadoras entender y procesar lenguaje natural. La idea es aplicar distintas técnicas de </a:t>
            </a:r>
            <a:r>
              <a:rPr lang="es-ES" dirty="0" err="1"/>
              <a:t>preprocesamiento</a:t>
            </a:r>
            <a:r>
              <a:rPr lang="es-ES" dirty="0"/>
              <a:t> y modelado para darle “estructura” a un texto.</a:t>
            </a:r>
          </a:p>
          <a:p>
            <a:pPr>
              <a:lnSpc>
                <a:spcPct val="200000"/>
              </a:lnSpc>
            </a:pPr>
            <a:r>
              <a:rPr lang="es-ES" dirty="0"/>
              <a:t>Algunos ejemplos:</a:t>
            </a:r>
          </a:p>
          <a:p>
            <a:pPr>
              <a:lnSpc>
                <a:spcPct val="200000"/>
              </a:lnSpc>
            </a:pPr>
            <a:r>
              <a:rPr lang="es-ES" dirty="0"/>
              <a:t>1-Analisis de sentimiento (tweets, comentarios, encuestas)</a:t>
            </a:r>
          </a:p>
          <a:p>
            <a:pPr>
              <a:lnSpc>
                <a:spcPct val="200000"/>
              </a:lnSpc>
            </a:pPr>
            <a:r>
              <a:rPr lang="es-ES" dirty="0"/>
              <a:t>2-Extraccion de palabras clave de un texto</a:t>
            </a:r>
          </a:p>
          <a:p>
            <a:pPr>
              <a:lnSpc>
                <a:spcPct val="200000"/>
              </a:lnSpc>
            </a:pPr>
            <a:r>
              <a:rPr lang="es-ES" dirty="0"/>
              <a:t>3-Extraccion de tópicos de un texto</a:t>
            </a:r>
          </a:p>
          <a:p>
            <a:pPr>
              <a:lnSpc>
                <a:spcPct val="200000"/>
              </a:lnSpc>
            </a:pPr>
            <a:r>
              <a:rPr lang="es-ES" dirty="0"/>
              <a:t>4-Clasificacion de texto</a:t>
            </a:r>
          </a:p>
          <a:p>
            <a:pPr>
              <a:lnSpc>
                <a:spcPct val="200000"/>
              </a:lnSpc>
            </a:pPr>
            <a:r>
              <a:rPr lang="es-ES" dirty="0"/>
              <a:t>5-Chat-bots</a:t>
            </a:r>
          </a:p>
        </p:txBody>
      </p:sp>
    </p:spTree>
    <p:extLst>
      <p:ext uri="{BB962C8B-B14F-4D97-AF65-F5344CB8AC3E}">
        <p14:creationId xmlns:p14="http://schemas.microsoft.com/office/powerpoint/2010/main" val="185317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5628464" cy="646331"/>
          </a:xfrm>
          <a:prstGeom prst="rect">
            <a:avLst/>
          </a:prstGeom>
          <a:noFill/>
        </p:spPr>
        <p:txBody>
          <a:bodyPr wrap="none" rtlCol="0">
            <a:spAutoFit/>
          </a:bodyPr>
          <a:lstStyle/>
          <a:p>
            <a:r>
              <a:rPr lang="es-ES" sz="3600" dirty="0">
                <a:solidFill>
                  <a:schemeClr val="accent5">
                    <a:lumMod val="60000"/>
                    <a:lumOff val="40000"/>
                  </a:schemeClr>
                </a:solidFill>
              </a:rPr>
              <a:t>NLP – </a:t>
            </a:r>
            <a:r>
              <a:rPr lang="es-ES" sz="3600" dirty="0" err="1">
                <a:solidFill>
                  <a:schemeClr val="accent5">
                    <a:lumMod val="60000"/>
                    <a:lumOff val="40000"/>
                  </a:schemeClr>
                </a:solidFill>
              </a:rPr>
              <a:t>Preprocesamiento</a:t>
            </a:r>
            <a:endParaRPr lang="es-ES" dirty="0">
              <a:solidFill>
                <a:schemeClr val="accent5">
                  <a:lumMod val="60000"/>
                  <a:lumOff val="40000"/>
                </a:schemeClr>
              </a:solidFill>
            </a:endParaRP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r>
              <a:rPr lang="es-ES" dirty="0"/>
              <a:t>Al momento de trabajar con textos, es muy importante el </a:t>
            </a:r>
            <a:r>
              <a:rPr lang="es-ES" dirty="0" err="1"/>
              <a:t>preprocesamiento</a:t>
            </a:r>
            <a:r>
              <a:rPr lang="es-ES" dirty="0"/>
              <a:t>. Veamos el siguiente caso:</a:t>
            </a:r>
          </a:p>
          <a:p>
            <a:pPr>
              <a:lnSpc>
                <a:spcPct val="200000"/>
              </a:lnSpc>
            </a:pPr>
            <a:endParaRPr lang="es-ES" dirty="0"/>
          </a:p>
          <a:p>
            <a:pPr>
              <a:lnSpc>
                <a:spcPct val="200000"/>
              </a:lnSpc>
            </a:pPr>
            <a:r>
              <a:rPr lang="es-ES" dirty="0"/>
              <a:t>Tenemos dos tweets:</a:t>
            </a:r>
          </a:p>
          <a:p>
            <a:pPr>
              <a:lnSpc>
                <a:spcPct val="200000"/>
              </a:lnSpc>
            </a:pPr>
            <a:r>
              <a:rPr lang="es-ES" dirty="0"/>
              <a:t>A- Quiero ir a COMER </a:t>
            </a:r>
            <a:r>
              <a:rPr lang="es-ES" dirty="0" err="1"/>
              <a:t>Hambuguesas</a:t>
            </a:r>
            <a:r>
              <a:rPr lang="es-ES" dirty="0"/>
              <a:t> a #Palermo</a:t>
            </a:r>
          </a:p>
          <a:p>
            <a:pPr>
              <a:lnSpc>
                <a:spcPct val="200000"/>
              </a:lnSpc>
            </a:pPr>
            <a:r>
              <a:rPr lang="es-ES" dirty="0"/>
              <a:t>B- Quisiera ir a comer una hamburguesa en Palermo</a:t>
            </a:r>
          </a:p>
          <a:p>
            <a:pPr>
              <a:lnSpc>
                <a:spcPct val="200000"/>
              </a:lnSpc>
            </a:pPr>
            <a:endParaRPr lang="es-ES" dirty="0"/>
          </a:p>
          <a:p>
            <a:pPr>
              <a:lnSpc>
                <a:spcPct val="200000"/>
              </a:lnSpc>
            </a:pPr>
            <a:r>
              <a:rPr lang="es-ES" dirty="0"/>
              <a:t>Es nuestro trabajo poder darnos cuenta que ambas oraciones son similares, que por ejemplo, “COMER” es equivalente a “comer” y “Hamburguesas” a “hamburguesa”. ¡Para una computadora no es simple!</a:t>
            </a:r>
          </a:p>
        </p:txBody>
      </p:sp>
    </p:spTree>
    <p:extLst>
      <p:ext uri="{BB962C8B-B14F-4D97-AF65-F5344CB8AC3E}">
        <p14:creationId xmlns:p14="http://schemas.microsoft.com/office/powerpoint/2010/main" val="1962948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705134" cy="646331"/>
          </a:xfrm>
          <a:prstGeom prst="rect">
            <a:avLst/>
          </a:prstGeom>
          <a:noFill/>
        </p:spPr>
        <p:txBody>
          <a:bodyPr wrap="none" rtlCol="0">
            <a:spAutoFit/>
          </a:bodyPr>
          <a:lstStyle/>
          <a:p>
            <a:r>
              <a:rPr lang="es-ES" sz="3600" dirty="0">
                <a:solidFill>
                  <a:schemeClr val="accent5">
                    <a:lumMod val="60000"/>
                    <a:lumOff val="40000"/>
                  </a:schemeClr>
                </a:solidFill>
              </a:rPr>
              <a:t>NLP – Normalización</a:t>
            </a:r>
            <a:endParaRPr lang="es-ES" dirty="0">
              <a:solidFill>
                <a:schemeClr val="accent5">
                  <a:lumMod val="60000"/>
                  <a:lumOff val="40000"/>
                </a:schemeClr>
              </a:solidFill>
            </a:endParaRPr>
          </a:p>
        </p:txBody>
      </p:sp>
      <p:sp>
        <p:nvSpPr>
          <p:cNvPr id="2" name="CuadroTexto 1"/>
          <p:cNvSpPr txBox="1"/>
          <p:nvPr/>
        </p:nvSpPr>
        <p:spPr>
          <a:xfrm>
            <a:off x="507138" y="1416987"/>
            <a:ext cx="11684862" cy="5078313"/>
          </a:xfrm>
          <a:prstGeom prst="rect">
            <a:avLst/>
          </a:prstGeom>
          <a:noFill/>
        </p:spPr>
        <p:txBody>
          <a:bodyPr wrap="square" rtlCol="0">
            <a:spAutoFit/>
          </a:bodyPr>
          <a:lstStyle/>
          <a:p>
            <a:pPr>
              <a:lnSpc>
                <a:spcPct val="200000"/>
              </a:lnSpc>
            </a:pPr>
            <a:r>
              <a:rPr lang="es-ES" dirty="0"/>
              <a:t>Entonces, un paso importante en el </a:t>
            </a:r>
            <a:r>
              <a:rPr lang="es-ES" dirty="0" err="1"/>
              <a:t>preprocesamiento</a:t>
            </a:r>
            <a:r>
              <a:rPr lang="es-ES" dirty="0"/>
              <a:t> de texto es la NORMALIZACION.</a:t>
            </a:r>
          </a:p>
          <a:p>
            <a:pPr>
              <a:lnSpc>
                <a:spcPct val="200000"/>
              </a:lnSpc>
            </a:pPr>
            <a:r>
              <a:rPr lang="es-ES" dirty="0"/>
              <a:t>Para esto, podemos aplicar las siguientes técnicas:</a:t>
            </a:r>
          </a:p>
          <a:p>
            <a:pPr>
              <a:lnSpc>
                <a:spcPct val="200000"/>
              </a:lnSpc>
            </a:pPr>
            <a:endParaRPr lang="es-ES" dirty="0"/>
          </a:p>
          <a:p>
            <a:pPr marL="285750" indent="-285750">
              <a:lnSpc>
                <a:spcPct val="200000"/>
              </a:lnSpc>
              <a:buFontTx/>
              <a:buChar char="-"/>
            </a:pPr>
            <a:r>
              <a:rPr lang="es-ES" dirty="0"/>
              <a:t>Llevar todo a minúsculas</a:t>
            </a:r>
          </a:p>
          <a:p>
            <a:pPr marL="285750" indent="-285750">
              <a:lnSpc>
                <a:spcPct val="200000"/>
              </a:lnSpc>
              <a:buFontTx/>
              <a:buChar char="-"/>
            </a:pPr>
            <a:r>
              <a:rPr lang="es-ES" dirty="0"/>
              <a:t>Limpiar caracteres especiales</a:t>
            </a:r>
          </a:p>
          <a:p>
            <a:pPr marL="285750" indent="-285750">
              <a:lnSpc>
                <a:spcPct val="200000"/>
              </a:lnSpc>
              <a:buFontTx/>
              <a:buChar char="-"/>
            </a:pPr>
            <a:r>
              <a:rPr lang="es-ES" dirty="0"/>
              <a:t>Llevar todas las palabras a su raíz </a:t>
            </a:r>
          </a:p>
          <a:p>
            <a:pPr marL="285750" indent="-285750">
              <a:lnSpc>
                <a:spcPct val="200000"/>
              </a:lnSpc>
              <a:buFontTx/>
              <a:buChar char="-"/>
            </a:pPr>
            <a:endParaRPr lang="es-ES" dirty="0"/>
          </a:p>
          <a:p>
            <a:pPr>
              <a:lnSpc>
                <a:spcPct val="200000"/>
              </a:lnSpc>
            </a:pPr>
            <a:r>
              <a:rPr lang="es-ES" dirty="0" err="1"/>
              <a:t>Ademas</a:t>
            </a:r>
            <a:r>
              <a:rPr lang="es-ES" dirty="0"/>
              <a:t>, en un texto vamos a encontrar muchas palabras como “el”, “la”, “y”, etc. Estas palabras se conocen como “stop </a:t>
            </a:r>
            <a:r>
              <a:rPr lang="es-ES" dirty="0" err="1"/>
              <a:t>words</a:t>
            </a:r>
            <a:r>
              <a:rPr lang="es-ES" dirty="0"/>
              <a:t>” y suelen eliminarse del texto a analizar.</a:t>
            </a:r>
          </a:p>
        </p:txBody>
      </p:sp>
    </p:spTree>
    <p:extLst>
      <p:ext uri="{BB962C8B-B14F-4D97-AF65-F5344CB8AC3E}">
        <p14:creationId xmlns:p14="http://schemas.microsoft.com/office/powerpoint/2010/main" val="3008114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394152" cy="646331"/>
          </a:xfrm>
          <a:prstGeom prst="rect">
            <a:avLst/>
          </a:prstGeom>
          <a:noFill/>
        </p:spPr>
        <p:txBody>
          <a:bodyPr wrap="none" rtlCol="0">
            <a:spAutoFit/>
          </a:bodyPr>
          <a:lstStyle/>
          <a:p>
            <a:r>
              <a:rPr lang="es-ES" sz="3600" dirty="0">
                <a:solidFill>
                  <a:schemeClr val="accent5">
                    <a:lumMod val="60000"/>
                    <a:lumOff val="40000"/>
                  </a:schemeClr>
                </a:solidFill>
              </a:rPr>
              <a:t>NLP – Tokenizacion</a:t>
            </a:r>
            <a:endParaRPr lang="es-ES" dirty="0">
              <a:solidFill>
                <a:schemeClr val="accent5">
                  <a:lumMod val="60000"/>
                  <a:lumOff val="40000"/>
                </a:schemeClr>
              </a:solidFill>
            </a:endParaRPr>
          </a:p>
        </p:txBody>
      </p:sp>
      <p:sp>
        <p:nvSpPr>
          <p:cNvPr id="2" name="CuadroTexto 1"/>
          <p:cNvSpPr txBox="1"/>
          <p:nvPr/>
        </p:nvSpPr>
        <p:spPr>
          <a:xfrm>
            <a:off x="507138" y="1416987"/>
            <a:ext cx="11684862" cy="2221057"/>
          </a:xfrm>
          <a:prstGeom prst="rect">
            <a:avLst/>
          </a:prstGeom>
          <a:noFill/>
        </p:spPr>
        <p:txBody>
          <a:bodyPr wrap="square" rtlCol="0">
            <a:spAutoFit/>
          </a:bodyPr>
          <a:lstStyle/>
          <a:p>
            <a:pPr>
              <a:lnSpc>
                <a:spcPct val="200000"/>
              </a:lnSpc>
            </a:pPr>
            <a:r>
              <a:rPr lang="es-ES" dirty="0"/>
              <a:t>Luego, viene la etapa de tokenizacion, la cual es el proceso de separar el texto original en partes llamadas “</a:t>
            </a:r>
            <a:r>
              <a:rPr lang="es-ES" dirty="0" err="1"/>
              <a:t>tokens</a:t>
            </a:r>
            <a:r>
              <a:rPr lang="es-ES" dirty="0"/>
              <a:t>”. Los </a:t>
            </a:r>
            <a:r>
              <a:rPr lang="es-ES" dirty="0" err="1"/>
              <a:t>tokens</a:t>
            </a:r>
            <a:r>
              <a:rPr lang="es-ES" dirty="0"/>
              <a:t> pueden ser por ejemplo oraciones, palabras, conjuntos de 2 palabras, conjuntos de 3 palabras, etc.</a:t>
            </a:r>
          </a:p>
          <a:p>
            <a:pPr>
              <a:lnSpc>
                <a:spcPct val="200000"/>
              </a:lnSpc>
            </a:pPr>
            <a:endParaRPr lang="es-ES" dirty="0"/>
          </a:p>
        </p:txBody>
      </p:sp>
      <p:pic>
        <p:nvPicPr>
          <p:cNvPr id="3" name="Imagen 2"/>
          <p:cNvPicPr>
            <a:picLocks noChangeAspect="1"/>
          </p:cNvPicPr>
          <p:nvPr/>
        </p:nvPicPr>
        <p:blipFill>
          <a:blip r:embed="rId2"/>
          <a:stretch>
            <a:fillRect/>
          </a:stretch>
        </p:blipFill>
        <p:spPr>
          <a:xfrm>
            <a:off x="3083596" y="3246669"/>
            <a:ext cx="6532353" cy="3174290"/>
          </a:xfrm>
          <a:prstGeom prst="rect">
            <a:avLst/>
          </a:prstGeom>
        </p:spPr>
      </p:pic>
    </p:spTree>
    <p:extLst>
      <p:ext uri="{BB962C8B-B14F-4D97-AF65-F5344CB8AC3E}">
        <p14:creationId xmlns:p14="http://schemas.microsoft.com/office/powerpoint/2010/main" val="1498648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802105" y="561474"/>
            <a:ext cx="4600940" cy="646331"/>
          </a:xfrm>
          <a:prstGeom prst="rect">
            <a:avLst/>
          </a:prstGeom>
          <a:noFill/>
        </p:spPr>
        <p:txBody>
          <a:bodyPr wrap="none" rtlCol="0">
            <a:spAutoFit/>
          </a:bodyPr>
          <a:lstStyle/>
          <a:p>
            <a:r>
              <a:rPr lang="es-ES" sz="3600" dirty="0">
                <a:solidFill>
                  <a:schemeClr val="accent5">
                    <a:lumMod val="60000"/>
                    <a:lumOff val="40000"/>
                  </a:schemeClr>
                </a:solidFill>
              </a:rPr>
              <a:t>NLP – Vectorizacion</a:t>
            </a:r>
            <a:endParaRPr lang="es-ES" dirty="0">
              <a:solidFill>
                <a:schemeClr val="accent5">
                  <a:lumMod val="60000"/>
                  <a:lumOff val="40000"/>
                </a:schemeClr>
              </a:solidFill>
            </a:endParaRPr>
          </a:p>
        </p:txBody>
      </p:sp>
      <p:sp>
        <p:nvSpPr>
          <p:cNvPr id="2" name="CuadroTexto 1"/>
          <p:cNvSpPr txBox="1"/>
          <p:nvPr/>
        </p:nvSpPr>
        <p:spPr>
          <a:xfrm>
            <a:off x="507138" y="1416987"/>
            <a:ext cx="11684862" cy="2862322"/>
          </a:xfrm>
          <a:prstGeom prst="rect">
            <a:avLst/>
          </a:prstGeom>
          <a:noFill/>
        </p:spPr>
        <p:txBody>
          <a:bodyPr wrap="square" rtlCol="0">
            <a:spAutoFit/>
          </a:bodyPr>
          <a:lstStyle/>
          <a:p>
            <a:pPr>
              <a:lnSpc>
                <a:spcPct val="200000"/>
              </a:lnSpc>
            </a:pPr>
            <a:r>
              <a:rPr lang="es-ES" dirty="0"/>
              <a:t>Cuando trabajábamos con datos estructurados, a nuestros modelos de machine </a:t>
            </a:r>
            <a:r>
              <a:rPr lang="es-ES" dirty="0" err="1"/>
              <a:t>learning</a:t>
            </a:r>
            <a:r>
              <a:rPr lang="es-ES" dirty="0"/>
              <a:t> los entrenábamos con vectores de </a:t>
            </a:r>
            <a:r>
              <a:rPr lang="es-ES" dirty="0" err="1"/>
              <a:t>features</a:t>
            </a:r>
            <a:r>
              <a:rPr lang="es-ES" dirty="0"/>
              <a:t> (que llamamos X).</a:t>
            </a:r>
          </a:p>
          <a:p>
            <a:pPr>
              <a:lnSpc>
                <a:spcPct val="200000"/>
              </a:lnSpc>
            </a:pPr>
            <a:endParaRPr lang="es-ES" dirty="0"/>
          </a:p>
          <a:p>
            <a:pPr>
              <a:lnSpc>
                <a:spcPct val="200000"/>
              </a:lnSpc>
            </a:pPr>
            <a:r>
              <a:rPr lang="es-ES" dirty="0"/>
              <a:t>Por ejemplo: </a:t>
            </a:r>
          </a:p>
          <a:p>
            <a:pPr>
              <a:lnSpc>
                <a:spcPct val="200000"/>
              </a:lnSpc>
            </a:pPr>
            <a:endParaRPr lang="es-ES" dirty="0"/>
          </a:p>
        </p:txBody>
      </p:sp>
      <p:pic>
        <p:nvPicPr>
          <p:cNvPr id="4" name="Imagen 3"/>
          <p:cNvPicPr>
            <a:picLocks noChangeAspect="1"/>
          </p:cNvPicPr>
          <p:nvPr/>
        </p:nvPicPr>
        <p:blipFill>
          <a:blip r:embed="rId2"/>
          <a:stretch>
            <a:fillRect/>
          </a:stretch>
        </p:blipFill>
        <p:spPr>
          <a:xfrm>
            <a:off x="507138" y="3918560"/>
            <a:ext cx="11193362" cy="1730072"/>
          </a:xfrm>
          <a:prstGeom prst="rect">
            <a:avLst/>
          </a:prstGeom>
        </p:spPr>
      </p:pic>
    </p:spTree>
    <p:extLst>
      <p:ext uri="{BB962C8B-B14F-4D97-AF65-F5344CB8AC3E}">
        <p14:creationId xmlns:p14="http://schemas.microsoft.com/office/powerpoint/2010/main" val="30497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661</TotalTime>
  <Words>1927</Words>
  <Application>Microsoft Office PowerPoint</Application>
  <PresentationFormat>Panorámica</PresentationFormat>
  <Paragraphs>216</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Century Gothic</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JAUREGUY MARTIN</dc:creator>
  <cp:lastModifiedBy>martin jaureguy</cp:lastModifiedBy>
  <cp:revision>35</cp:revision>
  <dcterms:created xsi:type="dcterms:W3CDTF">2024-05-16T03:35:12Z</dcterms:created>
  <dcterms:modified xsi:type="dcterms:W3CDTF">2025-02-24T19:07:46Z</dcterms:modified>
</cp:coreProperties>
</file>