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autoAdjust="0"/>
    <p:restoredTop sz="94660"/>
  </p:normalViewPr>
  <p:slideViewPr>
    <p:cSldViewPr snapToGrid="0">
      <p:cViewPr varScale="1">
        <p:scale>
          <a:sx n="65" d="100"/>
          <a:sy n="65" d="100"/>
        </p:scale>
        <p:origin x="84"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419200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537B87-D707-44C8-867C-4A5F16A9587E}" type="datetimeFigureOut">
              <a:rPr lang="es-ES" smtClean="0"/>
              <a:t>27/06/2024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544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12910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157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93188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42887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5306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57182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310683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333778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1084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3537B87-D707-44C8-867C-4A5F16A9587E}" type="datetimeFigureOut">
              <a:rPr lang="es-ES" smtClean="0"/>
              <a:t>27/06/2024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6750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3537B87-D707-44C8-867C-4A5F16A9587E}" type="datetimeFigureOut">
              <a:rPr lang="es-ES" smtClean="0"/>
              <a:t>27/06/2024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89144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6682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29174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33537B87-D707-44C8-867C-4A5F16A9587E}" type="datetimeFigureOut">
              <a:rPr lang="es-ES" smtClean="0"/>
              <a:t>27/06/2024</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25369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537B87-D707-44C8-867C-4A5F16A9587E}" type="datetimeFigureOut">
              <a:rPr lang="es-ES" smtClean="0"/>
              <a:t>27/06/2024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8993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537B87-D707-44C8-867C-4A5F16A9587E}" type="datetimeFigureOut">
              <a:rPr lang="es-ES" smtClean="0"/>
              <a:t>27/06/2024</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CC31A8-92EA-4D62-8DB7-F425B711237B}" type="slidenum">
              <a:rPr lang="es-ES" smtClean="0"/>
              <a:t>‹Nº›</a:t>
            </a:fld>
            <a:endParaRPr lang="es-ES"/>
          </a:p>
        </p:txBody>
      </p:sp>
    </p:spTree>
    <p:extLst>
      <p:ext uri="{BB962C8B-B14F-4D97-AF65-F5344CB8AC3E}">
        <p14:creationId xmlns:p14="http://schemas.microsoft.com/office/powerpoint/2010/main" val="3820630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rZDV5uUV0Zc&amp;t=72s" TargetMode="External"/><Relationship Id="rId2" Type="http://schemas.openxmlformats.org/officeDocument/2006/relationships/hyperlink" Target="http://www.kaggle.com/netflix-inc/netflix-prize-data)" TargetMode="External"/><Relationship Id="rId1" Type="http://schemas.openxmlformats.org/officeDocument/2006/relationships/slideLayout" Target="../slideLayouts/slideLayout1.xml"/><Relationship Id="rId4" Type="http://schemas.openxmlformats.org/officeDocument/2006/relationships/hyperlink" Target="https://github.com/federicobaiocco/datathon-flow-recommend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747360" cy="646331"/>
          </a:xfrm>
          <a:prstGeom prst="rect">
            <a:avLst/>
          </a:prstGeom>
          <a:noFill/>
        </p:spPr>
        <p:txBody>
          <a:bodyPr wrap="none" rtlCol="0">
            <a:spAutoFit/>
          </a:bodyPr>
          <a:lstStyle/>
          <a:p>
            <a:r>
              <a:rPr lang="es-ES" sz="3600" dirty="0" smtClean="0">
                <a:solidFill>
                  <a:schemeClr val="accent5">
                    <a:lumMod val="60000"/>
                    <a:lumOff val="40000"/>
                  </a:schemeClr>
                </a:solidFill>
              </a:rPr>
              <a:t>Sistemas de Recomendación</a:t>
            </a:r>
            <a:endParaRPr lang="es-ES" dirty="0">
              <a:solidFill>
                <a:schemeClr val="accent5">
                  <a:lumMod val="60000"/>
                  <a:lumOff val="40000"/>
                </a:schemeClr>
              </a:solidFill>
            </a:endParaRPr>
          </a:p>
        </p:txBody>
      </p:sp>
      <p:sp>
        <p:nvSpPr>
          <p:cNvPr id="2" name="CuadroTexto 1"/>
          <p:cNvSpPr txBox="1"/>
          <p:nvPr/>
        </p:nvSpPr>
        <p:spPr>
          <a:xfrm>
            <a:off x="507138" y="1416987"/>
            <a:ext cx="11684862" cy="6186309"/>
          </a:xfrm>
          <a:prstGeom prst="rect">
            <a:avLst/>
          </a:prstGeom>
          <a:noFill/>
        </p:spPr>
        <p:txBody>
          <a:bodyPr wrap="square" rtlCol="0">
            <a:spAutoFit/>
          </a:bodyPr>
          <a:lstStyle/>
          <a:p>
            <a:pPr marR="124460">
              <a:lnSpc>
                <a:spcPct val="200000"/>
              </a:lnSpc>
              <a:spcBef>
                <a:spcPts val="95"/>
              </a:spcBef>
              <a:tabLst>
                <a:tab pos="11354435" algn="l"/>
              </a:tabLst>
            </a:pPr>
            <a:r>
              <a:rPr lang="es-ES" dirty="0" smtClean="0"/>
              <a:t>Hoy </a:t>
            </a:r>
            <a:r>
              <a:rPr lang="es-ES" dirty="0"/>
              <a:t>en día, los sistemas de recomendación son muy </a:t>
            </a:r>
            <a:r>
              <a:rPr lang="es-ES" dirty="0" smtClean="0"/>
              <a:t>importante para </a:t>
            </a:r>
            <a:r>
              <a:rPr lang="es-ES" dirty="0"/>
              <a:t>la mayor parte de los  servicios web como </a:t>
            </a:r>
            <a:r>
              <a:rPr lang="es-ES" dirty="0" err="1"/>
              <a:t>Netflix</a:t>
            </a:r>
            <a:r>
              <a:rPr lang="es-ES" dirty="0"/>
              <a:t>, </a:t>
            </a:r>
            <a:r>
              <a:rPr lang="es-ES" dirty="0" err="1"/>
              <a:t>Youtube</a:t>
            </a:r>
            <a:r>
              <a:rPr lang="es-ES" dirty="0" smtClean="0"/>
              <a:t>, Instagram, Mercado Libre, </a:t>
            </a:r>
            <a:r>
              <a:rPr lang="es-ES" dirty="0"/>
              <a:t>etc.</a:t>
            </a:r>
          </a:p>
          <a:p>
            <a:pPr>
              <a:lnSpc>
                <a:spcPct val="200000"/>
              </a:lnSpc>
              <a:spcBef>
                <a:spcPts val="20"/>
              </a:spcBef>
            </a:pPr>
            <a:endParaRPr lang="es-ES" dirty="0"/>
          </a:p>
          <a:p>
            <a:pPr marR="5080">
              <a:lnSpc>
                <a:spcPct val="200000"/>
              </a:lnSpc>
            </a:pPr>
            <a:r>
              <a:rPr lang="es-ES" dirty="0"/>
              <a:t>El principal objetivo es recomendar </a:t>
            </a:r>
            <a:r>
              <a:rPr lang="es-ES" dirty="0" err="1"/>
              <a:t>items</a:t>
            </a:r>
            <a:r>
              <a:rPr lang="es-ES" dirty="0"/>
              <a:t> interesantes a cada usuario según sus preferencias  (implícitas o explícitas).</a:t>
            </a:r>
          </a:p>
          <a:p>
            <a:pPr>
              <a:lnSpc>
                <a:spcPct val="200000"/>
              </a:lnSpc>
              <a:spcBef>
                <a:spcPts val="20"/>
              </a:spcBef>
            </a:pPr>
            <a:endParaRPr lang="es-ES" dirty="0"/>
          </a:p>
          <a:p>
            <a:pPr marR="163830">
              <a:lnSpc>
                <a:spcPct val="200000"/>
              </a:lnSpc>
            </a:pPr>
            <a:r>
              <a:rPr lang="es-ES" dirty="0"/>
              <a:t>Los usuarios estamos acostumbrados a las estrategias de </a:t>
            </a:r>
            <a:r>
              <a:rPr lang="es-ES" dirty="0" err="1"/>
              <a:t>discovery</a:t>
            </a:r>
            <a:r>
              <a:rPr lang="es-ES" dirty="0"/>
              <a:t> que utilizan los sitios de  </a:t>
            </a:r>
            <a:r>
              <a:rPr lang="es-ES" dirty="0" err="1"/>
              <a:t>ecommerce</a:t>
            </a:r>
            <a:r>
              <a:rPr lang="es-ES" dirty="0"/>
              <a:t> o servicios web. Queremos encontrar lo que nos interesa rápido y con el menor  esfuerzo posible, si no, buscamos en otro lado.</a:t>
            </a:r>
          </a:p>
          <a:p>
            <a:pPr>
              <a:lnSpc>
                <a:spcPct val="200000"/>
              </a:lnSpc>
            </a:pPr>
            <a:endParaRPr lang="es-ES" dirty="0"/>
          </a:p>
          <a:p>
            <a:pPr>
              <a:lnSpc>
                <a:spcPct val="200000"/>
              </a:lnSpc>
            </a:pPr>
            <a:endParaRPr lang="es-ES" dirty="0" smtClean="0"/>
          </a:p>
        </p:txBody>
      </p:sp>
    </p:spTree>
    <p:extLst>
      <p:ext uri="{BB962C8B-B14F-4D97-AF65-F5344CB8AC3E}">
        <p14:creationId xmlns:p14="http://schemas.microsoft.com/office/powerpoint/2010/main" val="323274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4060086"/>
          </a:xfrm>
          <a:prstGeom prst="rect">
            <a:avLst/>
          </a:prstGeom>
          <a:noFill/>
        </p:spPr>
        <p:txBody>
          <a:bodyPr wrap="square" rtlCol="0">
            <a:spAutoFit/>
          </a:bodyPr>
          <a:lstStyle/>
          <a:p>
            <a:pPr marR="40005">
              <a:lnSpc>
                <a:spcPct val="150000"/>
              </a:lnSpc>
              <a:spcBef>
                <a:spcPts val="95"/>
              </a:spcBef>
            </a:pPr>
            <a:r>
              <a:rPr lang="es-ES" dirty="0" smtClean="0"/>
              <a:t>Hasta ahora vimos el lado bueno y las ventajas del filtro colaborativo, pero..</a:t>
            </a:r>
          </a:p>
          <a:p>
            <a:pPr marR="40005">
              <a:lnSpc>
                <a:spcPct val="150000"/>
              </a:lnSpc>
              <a:spcBef>
                <a:spcPts val="95"/>
              </a:spcBef>
            </a:pPr>
            <a:endParaRPr lang="es-ES" dirty="0"/>
          </a:p>
          <a:p>
            <a:pPr marR="40005">
              <a:lnSpc>
                <a:spcPct val="150000"/>
              </a:lnSpc>
              <a:spcBef>
                <a:spcPts val="95"/>
              </a:spcBef>
            </a:pPr>
            <a:r>
              <a:rPr lang="es-ES" dirty="0" smtClean="0"/>
              <a:t>¿Cómo hacemos con usuarios nuevos (no hay interacciones)?</a:t>
            </a:r>
          </a:p>
          <a:p>
            <a:pPr marR="40005">
              <a:lnSpc>
                <a:spcPct val="150000"/>
              </a:lnSpc>
              <a:spcBef>
                <a:spcPts val="95"/>
              </a:spcBef>
            </a:pPr>
            <a:endParaRPr lang="es-ES" dirty="0" smtClean="0"/>
          </a:p>
          <a:p>
            <a:pPr marR="40005">
              <a:lnSpc>
                <a:spcPct val="150000"/>
              </a:lnSpc>
              <a:spcBef>
                <a:spcPts val="95"/>
              </a:spcBef>
            </a:pPr>
            <a:r>
              <a:rPr lang="es-ES" dirty="0" smtClean="0"/>
              <a:t>¿Cómo hacemos con ítems nuevos?</a:t>
            </a:r>
          </a:p>
          <a:p>
            <a:pPr marR="40005">
              <a:lnSpc>
                <a:spcPct val="150000"/>
              </a:lnSpc>
              <a:spcBef>
                <a:spcPts val="95"/>
              </a:spcBef>
            </a:pPr>
            <a:endParaRPr lang="es-ES" dirty="0"/>
          </a:p>
          <a:p>
            <a:pPr marR="40005">
              <a:lnSpc>
                <a:spcPct val="150000"/>
              </a:lnSpc>
              <a:spcBef>
                <a:spcPts val="95"/>
              </a:spcBef>
            </a:pPr>
            <a:r>
              <a:rPr lang="es-ES" dirty="0" smtClean="0"/>
              <a:t>Este problema se denomina “</a:t>
            </a:r>
            <a:r>
              <a:rPr lang="es-ES" dirty="0" err="1" smtClean="0"/>
              <a:t>Cold</a:t>
            </a:r>
            <a:r>
              <a:rPr lang="es-ES" dirty="0" smtClean="0"/>
              <a:t> </a:t>
            </a:r>
            <a:r>
              <a:rPr lang="es-ES" dirty="0" err="1" smtClean="0"/>
              <a:t>Start</a:t>
            </a:r>
            <a:r>
              <a:rPr lang="es-ES" dirty="0" smtClean="0"/>
              <a:t>”</a:t>
            </a:r>
            <a:endParaRPr lang="es-ES" dirty="0"/>
          </a:p>
          <a:p>
            <a:pPr marR="40005">
              <a:lnSpc>
                <a:spcPct val="150000"/>
              </a:lnSpc>
              <a:spcBef>
                <a:spcPts val="95"/>
              </a:spcBef>
            </a:pPr>
            <a:endParaRPr lang="es-ES" dirty="0"/>
          </a:p>
          <a:p>
            <a:pPr>
              <a:lnSpc>
                <a:spcPct val="200000"/>
              </a:lnSpc>
            </a:pPr>
            <a:endParaRPr lang="es-ES" dirty="0" smtClean="0"/>
          </a:p>
        </p:txBody>
      </p:sp>
    </p:spTree>
    <p:extLst>
      <p:ext uri="{BB962C8B-B14F-4D97-AF65-F5344CB8AC3E}">
        <p14:creationId xmlns:p14="http://schemas.microsoft.com/office/powerpoint/2010/main" val="8891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5332229"/>
          </a:xfrm>
          <a:prstGeom prst="rect">
            <a:avLst/>
          </a:prstGeom>
          <a:noFill/>
        </p:spPr>
        <p:txBody>
          <a:bodyPr wrap="square" rtlCol="0">
            <a:spAutoFit/>
          </a:bodyPr>
          <a:lstStyle/>
          <a:p>
            <a:pPr marR="40005">
              <a:lnSpc>
                <a:spcPct val="150000"/>
              </a:lnSpc>
              <a:spcBef>
                <a:spcPts val="95"/>
              </a:spcBef>
            </a:pPr>
            <a:r>
              <a:rPr lang="es-ES" dirty="0" smtClean="0"/>
              <a:t>Para solucionarlo, hay que ser sumamente creativos y depende mucho también del problema (negocio):</a:t>
            </a:r>
          </a:p>
          <a:p>
            <a:pPr marR="40005">
              <a:lnSpc>
                <a:spcPct val="150000"/>
              </a:lnSpc>
              <a:spcBef>
                <a:spcPts val="95"/>
              </a:spcBef>
            </a:pPr>
            <a:endParaRPr lang="es-ES" dirty="0"/>
          </a:p>
          <a:p>
            <a:pPr marR="40005">
              <a:lnSpc>
                <a:spcPct val="150000"/>
              </a:lnSpc>
              <a:spcBef>
                <a:spcPts val="95"/>
              </a:spcBef>
            </a:pPr>
            <a:r>
              <a:rPr lang="es-ES" dirty="0" smtClean="0"/>
              <a:t>Pero algunas técnicas mas usadas son:</a:t>
            </a:r>
          </a:p>
          <a:p>
            <a:pPr marR="40005">
              <a:lnSpc>
                <a:spcPct val="150000"/>
              </a:lnSpc>
              <a:spcBef>
                <a:spcPts val="95"/>
              </a:spcBef>
            </a:pPr>
            <a:endParaRPr lang="es-ES" dirty="0"/>
          </a:p>
          <a:p>
            <a:pPr marL="285750" marR="40005" indent="-285750">
              <a:lnSpc>
                <a:spcPct val="150000"/>
              </a:lnSpc>
              <a:spcBef>
                <a:spcPts val="95"/>
              </a:spcBef>
              <a:buFont typeface="Arial" panose="020B0604020202020204" pitchFamily="34" charset="0"/>
              <a:buChar char="•"/>
            </a:pPr>
            <a:r>
              <a:rPr lang="es-ES" dirty="0" smtClean="0"/>
              <a:t>Recomendar ítems mas populares</a:t>
            </a:r>
          </a:p>
          <a:p>
            <a:pPr marL="285750" marR="40005" indent="-285750">
              <a:lnSpc>
                <a:spcPct val="150000"/>
              </a:lnSpc>
              <a:spcBef>
                <a:spcPts val="95"/>
              </a:spcBef>
              <a:buFont typeface="Arial" panose="020B0604020202020204" pitchFamily="34" charset="0"/>
              <a:buChar char="•"/>
            </a:pPr>
            <a:r>
              <a:rPr lang="es-ES" dirty="0" smtClean="0"/>
              <a:t>Recomendar ítems aleatorios y recolectar datos</a:t>
            </a:r>
          </a:p>
          <a:p>
            <a:pPr marL="285750" marR="40005" indent="-285750">
              <a:lnSpc>
                <a:spcPct val="150000"/>
              </a:lnSpc>
              <a:spcBef>
                <a:spcPts val="95"/>
              </a:spcBef>
              <a:buFont typeface="Arial" panose="020B0604020202020204" pitchFamily="34" charset="0"/>
              <a:buChar char="•"/>
            </a:pPr>
            <a:r>
              <a:rPr lang="es-ES" dirty="0" smtClean="0"/>
              <a:t>Recomendar ítems que funcionan bien para usuarios nuevos</a:t>
            </a:r>
          </a:p>
          <a:p>
            <a:pPr marL="285750" marR="40005" indent="-285750">
              <a:lnSpc>
                <a:spcPct val="150000"/>
              </a:lnSpc>
              <a:spcBef>
                <a:spcPts val="95"/>
              </a:spcBef>
              <a:buFont typeface="Arial" panose="020B0604020202020204" pitchFamily="34" charset="0"/>
              <a:buChar char="•"/>
            </a:pPr>
            <a:r>
              <a:rPr lang="es-ES" dirty="0" smtClean="0"/>
              <a:t>Recomendar los ítems mas nuevos</a:t>
            </a:r>
          </a:p>
          <a:p>
            <a:pPr marL="285750" marR="40005" indent="-285750">
              <a:lnSpc>
                <a:spcPct val="150000"/>
              </a:lnSpc>
              <a:spcBef>
                <a:spcPts val="95"/>
              </a:spcBef>
              <a:buFont typeface="Arial" panose="020B0604020202020204" pitchFamily="34" charset="0"/>
              <a:buChar char="•"/>
            </a:pPr>
            <a:r>
              <a:rPr lang="es-ES" dirty="0" smtClean="0"/>
              <a:t>Utilizar otro método (no filtro colaborativo) para estos usuarios/</a:t>
            </a:r>
            <a:r>
              <a:rPr lang="es-ES" dirty="0" err="1" smtClean="0"/>
              <a:t>items</a:t>
            </a:r>
            <a:endParaRPr lang="es-ES" dirty="0"/>
          </a:p>
          <a:p>
            <a:pPr marR="40005">
              <a:lnSpc>
                <a:spcPct val="150000"/>
              </a:lnSpc>
              <a:spcBef>
                <a:spcPts val="95"/>
              </a:spcBef>
            </a:pPr>
            <a:endParaRPr lang="es-ES" dirty="0"/>
          </a:p>
          <a:p>
            <a:pPr>
              <a:lnSpc>
                <a:spcPct val="200000"/>
              </a:lnSpc>
            </a:pPr>
            <a:endParaRPr lang="es-ES" dirty="0" smtClean="0"/>
          </a:p>
        </p:txBody>
      </p:sp>
    </p:spTree>
    <p:extLst>
      <p:ext uri="{BB962C8B-B14F-4D97-AF65-F5344CB8AC3E}">
        <p14:creationId xmlns:p14="http://schemas.microsoft.com/office/powerpoint/2010/main" val="935821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2810241" y="1583424"/>
            <a:ext cx="6392753" cy="4717647"/>
          </a:xfrm>
          <a:prstGeom prst="rect">
            <a:avLst/>
          </a:prstGeom>
        </p:spPr>
      </p:pic>
    </p:spTree>
    <p:extLst>
      <p:ext uri="{BB962C8B-B14F-4D97-AF65-F5344CB8AC3E}">
        <p14:creationId xmlns:p14="http://schemas.microsoft.com/office/powerpoint/2010/main" val="249819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4816020" y="1583424"/>
            <a:ext cx="6392753" cy="4717647"/>
          </a:xfrm>
          <a:prstGeom prst="rect">
            <a:avLst/>
          </a:prstGeom>
        </p:spPr>
      </p:pic>
      <p:pic>
        <p:nvPicPr>
          <p:cNvPr id="4" name="Imagen 3"/>
          <p:cNvPicPr>
            <a:picLocks noChangeAspect="1"/>
          </p:cNvPicPr>
          <p:nvPr/>
        </p:nvPicPr>
        <p:blipFill>
          <a:blip r:embed="rId3"/>
          <a:stretch>
            <a:fillRect/>
          </a:stretch>
        </p:blipFill>
        <p:spPr>
          <a:xfrm>
            <a:off x="507138" y="3357204"/>
            <a:ext cx="3928368" cy="1214796"/>
          </a:xfrm>
          <a:prstGeom prst="rect">
            <a:avLst/>
          </a:prstGeom>
        </p:spPr>
      </p:pic>
    </p:spTree>
    <p:extLst>
      <p:ext uri="{BB962C8B-B14F-4D97-AF65-F5344CB8AC3E}">
        <p14:creationId xmlns:p14="http://schemas.microsoft.com/office/powerpoint/2010/main" val="1759915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6" name="Imagen 5"/>
          <p:cNvPicPr>
            <a:picLocks noChangeAspect="1"/>
          </p:cNvPicPr>
          <p:nvPr/>
        </p:nvPicPr>
        <p:blipFill>
          <a:blip r:embed="rId2"/>
          <a:stretch>
            <a:fillRect/>
          </a:stretch>
        </p:blipFill>
        <p:spPr>
          <a:xfrm>
            <a:off x="1021969" y="1947901"/>
            <a:ext cx="10655200" cy="4241557"/>
          </a:xfrm>
          <a:prstGeom prst="rect">
            <a:avLst/>
          </a:prstGeom>
        </p:spPr>
      </p:pic>
    </p:spTree>
    <p:extLst>
      <p:ext uri="{BB962C8B-B14F-4D97-AF65-F5344CB8AC3E}">
        <p14:creationId xmlns:p14="http://schemas.microsoft.com/office/powerpoint/2010/main" val="2483095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1316145" y="1547612"/>
            <a:ext cx="10066848" cy="4878425"/>
          </a:xfrm>
          <a:prstGeom prst="rect">
            <a:avLst/>
          </a:prstGeom>
        </p:spPr>
      </p:pic>
    </p:spTree>
    <p:extLst>
      <p:ext uri="{BB962C8B-B14F-4D97-AF65-F5344CB8AC3E}">
        <p14:creationId xmlns:p14="http://schemas.microsoft.com/office/powerpoint/2010/main" val="3550520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4" name="Imagen 3"/>
          <p:cNvPicPr>
            <a:picLocks noChangeAspect="1"/>
          </p:cNvPicPr>
          <p:nvPr/>
        </p:nvPicPr>
        <p:blipFill>
          <a:blip r:embed="rId2"/>
          <a:stretch>
            <a:fillRect/>
          </a:stretch>
        </p:blipFill>
        <p:spPr>
          <a:xfrm>
            <a:off x="1862345" y="1416987"/>
            <a:ext cx="8505771" cy="5170175"/>
          </a:xfrm>
          <a:prstGeom prst="rect">
            <a:avLst/>
          </a:prstGeom>
        </p:spPr>
      </p:pic>
    </p:spTree>
    <p:extLst>
      <p:ext uri="{BB962C8B-B14F-4D97-AF65-F5344CB8AC3E}">
        <p14:creationId xmlns:p14="http://schemas.microsoft.com/office/powerpoint/2010/main" val="3876197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507138" y="1682430"/>
            <a:ext cx="11330732" cy="4718370"/>
          </a:xfrm>
          <a:prstGeom prst="rect">
            <a:avLst/>
          </a:prstGeom>
        </p:spPr>
      </p:pic>
    </p:spTree>
    <p:extLst>
      <p:ext uri="{BB962C8B-B14F-4D97-AF65-F5344CB8AC3E}">
        <p14:creationId xmlns:p14="http://schemas.microsoft.com/office/powerpoint/2010/main" val="3391185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4" name="Imagen 3"/>
          <p:cNvPicPr>
            <a:picLocks noChangeAspect="1"/>
          </p:cNvPicPr>
          <p:nvPr/>
        </p:nvPicPr>
        <p:blipFill>
          <a:blip r:embed="rId2"/>
          <a:stretch>
            <a:fillRect/>
          </a:stretch>
        </p:blipFill>
        <p:spPr>
          <a:xfrm>
            <a:off x="2986130" y="1207805"/>
            <a:ext cx="6794716" cy="5517515"/>
          </a:xfrm>
          <a:prstGeom prst="rect">
            <a:avLst/>
          </a:prstGeom>
        </p:spPr>
      </p:pic>
    </p:spTree>
    <p:extLst>
      <p:ext uri="{BB962C8B-B14F-4D97-AF65-F5344CB8AC3E}">
        <p14:creationId xmlns:p14="http://schemas.microsoft.com/office/powerpoint/2010/main" val="2812923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3299988" y="1416987"/>
            <a:ext cx="6099161" cy="5096559"/>
          </a:xfrm>
          <a:prstGeom prst="rect">
            <a:avLst/>
          </a:prstGeom>
        </p:spPr>
      </p:pic>
    </p:spTree>
    <p:extLst>
      <p:ext uri="{BB962C8B-B14F-4D97-AF65-F5344CB8AC3E}">
        <p14:creationId xmlns:p14="http://schemas.microsoft.com/office/powerpoint/2010/main" val="270546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747360" cy="646331"/>
          </a:xfrm>
          <a:prstGeom prst="rect">
            <a:avLst/>
          </a:prstGeom>
          <a:noFill/>
        </p:spPr>
        <p:txBody>
          <a:bodyPr wrap="none" rtlCol="0">
            <a:spAutoFit/>
          </a:bodyPr>
          <a:lstStyle/>
          <a:p>
            <a:r>
              <a:rPr lang="es-ES" sz="3600" dirty="0" smtClean="0">
                <a:solidFill>
                  <a:schemeClr val="accent5">
                    <a:lumMod val="60000"/>
                    <a:lumOff val="40000"/>
                  </a:schemeClr>
                </a:solidFill>
              </a:rPr>
              <a:t>Sistemas de Recomendación</a:t>
            </a:r>
            <a:endParaRPr lang="es-ES" dirty="0">
              <a:solidFill>
                <a:schemeClr val="accent5">
                  <a:lumMod val="60000"/>
                  <a:lumOff val="40000"/>
                </a:schemeClr>
              </a:solidFill>
            </a:endParaRPr>
          </a:p>
        </p:txBody>
      </p:sp>
      <p:sp>
        <p:nvSpPr>
          <p:cNvPr id="2" name="CuadroTexto 1"/>
          <p:cNvSpPr txBox="1"/>
          <p:nvPr/>
        </p:nvSpPr>
        <p:spPr>
          <a:xfrm>
            <a:off x="507138" y="1416987"/>
            <a:ext cx="11684862" cy="6601807"/>
          </a:xfrm>
          <a:prstGeom prst="rect">
            <a:avLst/>
          </a:prstGeom>
          <a:noFill/>
        </p:spPr>
        <p:txBody>
          <a:bodyPr wrap="square" rtlCol="0">
            <a:spAutoFit/>
          </a:bodyPr>
          <a:lstStyle/>
          <a:p>
            <a:pPr marL="12700" marR="2176780" algn="just">
              <a:lnSpc>
                <a:spcPct val="150000"/>
              </a:lnSpc>
              <a:spcBef>
                <a:spcPts val="95"/>
              </a:spcBef>
            </a:pPr>
            <a:r>
              <a:rPr lang="es-ES" dirty="0" smtClean="0"/>
              <a:t>Generan </a:t>
            </a:r>
            <a:r>
              <a:rPr lang="es-ES" dirty="0"/>
              <a:t>un gran impacto. En sitios de </a:t>
            </a:r>
            <a:r>
              <a:rPr lang="es-ES" dirty="0" err="1"/>
              <a:t>ecommerce</a:t>
            </a:r>
            <a:r>
              <a:rPr lang="es-ES" dirty="0"/>
              <a:t> podemos aumentar las ventas  significativamente con un buen sistema de recomendación.</a:t>
            </a:r>
          </a:p>
          <a:p>
            <a:pPr algn="just">
              <a:lnSpc>
                <a:spcPct val="150000"/>
              </a:lnSpc>
              <a:spcBef>
                <a:spcPts val="20"/>
              </a:spcBef>
            </a:pPr>
            <a:endParaRPr lang="es-ES" dirty="0"/>
          </a:p>
          <a:p>
            <a:pPr marL="12700" marR="26034" algn="just">
              <a:lnSpc>
                <a:spcPct val="150000"/>
              </a:lnSpc>
            </a:pPr>
            <a:r>
              <a:rPr lang="es-ES" dirty="0"/>
              <a:t>El impacto que pueden generar es tan significativo que hace unos años, </a:t>
            </a:r>
            <a:r>
              <a:rPr lang="es-ES" dirty="0" err="1"/>
              <a:t>Netflix</a:t>
            </a:r>
            <a:r>
              <a:rPr lang="es-ES" dirty="0"/>
              <a:t> lanzó una </a:t>
            </a:r>
            <a:r>
              <a:rPr lang="es-ES" dirty="0" smtClean="0"/>
              <a:t> competencia </a:t>
            </a:r>
            <a:r>
              <a:rPr lang="es-ES" dirty="0"/>
              <a:t>(https://</a:t>
            </a:r>
            <a:r>
              <a:rPr lang="es-ES" dirty="0">
                <a:hlinkClick r:id="rId2"/>
              </a:rPr>
              <a:t>www.kaggle.com/netflix-inc/netflix-prize-data) </a:t>
            </a:r>
            <a:r>
              <a:rPr lang="es-ES" dirty="0"/>
              <a:t>que tenía como objetivo  mejorar su sistema de recomendación. El premio fue 1 millón de </a:t>
            </a:r>
            <a:r>
              <a:rPr lang="es-ES" dirty="0" err="1"/>
              <a:t>dolares</a:t>
            </a:r>
            <a:r>
              <a:rPr lang="es-ES" dirty="0"/>
              <a:t>.</a:t>
            </a:r>
          </a:p>
          <a:p>
            <a:pPr algn="just">
              <a:lnSpc>
                <a:spcPct val="150000"/>
              </a:lnSpc>
              <a:spcBef>
                <a:spcPts val="20"/>
              </a:spcBef>
            </a:pPr>
            <a:endParaRPr lang="es-ES" dirty="0"/>
          </a:p>
          <a:p>
            <a:pPr marL="12700" marR="5080" algn="just">
              <a:lnSpc>
                <a:spcPct val="150000"/>
              </a:lnSpc>
            </a:pPr>
            <a:r>
              <a:rPr lang="es-ES" dirty="0"/>
              <a:t>También pueden encontrar competencias locales como por ejemplo en el año 2021 la de </a:t>
            </a:r>
            <a:r>
              <a:rPr lang="es-ES" dirty="0" err="1"/>
              <a:t>Flow</a:t>
            </a:r>
            <a:r>
              <a:rPr lang="es-ES" dirty="0"/>
              <a:t>  (Telecom) con un premio de $250.000</a:t>
            </a:r>
          </a:p>
          <a:p>
            <a:pPr algn="just">
              <a:lnSpc>
                <a:spcPct val="150000"/>
              </a:lnSpc>
              <a:spcBef>
                <a:spcPts val="20"/>
              </a:spcBef>
            </a:pPr>
            <a:endParaRPr lang="es-ES" dirty="0"/>
          </a:p>
          <a:p>
            <a:pPr marL="12700" marR="847725" algn="just">
              <a:lnSpc>
                <a:spcPct val="150000"/>
              </a:lnSpc>
            </a:pPr>
            <a:r>
              <a:rPr lang="es-ES" dirty="0"/>
              <a:t>Presentación de la competencia: </a:t>
            </a:r>
            <a:r>
              <a:rPr lang="es-ES" dirty="0">
                <a:hlinkClick r:id="rId3"/>
              </a:rPr>
              <a:t>https://www.youtube.com/watch?v=rZDV5uUV0Zc&amp;t=72s </a:t>
            </a:r>
            <a:r>
              <a:rPr lang="es-ES" dirty="0"/>
              <a:t> </a:t>
            </a:r>
            <a:r>
              <a:rPr lang="es-ES" dirty="0">
                <a:hlinkClick r:id="rId4"/>
              </a:rPr>
              <a:t>Un proyecto de la competencia: https://github.com/federicobaiocco/datathon-flow-  </a:t>
            </a:r>
            <a:r>
              <a:rPr lang="es-ES" dirty="0" err="1">
                <a:hlinkClick r:id="rId4"/>
              </a:rPr>
              <a:t>recommender</a:t>
            </a:r>
            <a:endParaRPr lang="es-ES" dirty="0"/>
          </a:p>
          <a:p>
            <a:pPr>
              <a:lnSpc>
                <a:spcPct val="200000"/>
              </a:lnSpc>
            </a:pPr>
            <a:endParaRPr lang="es-ES" dirty="0"/>
          </a:p>
          <a:p>
            <a:pPr>
              <a:lnSpc>
                <a:spcPct val="200000"/>
              </a:lnSpc>
            </a:pPr>
            <a:endParaRPr lang="es-ES" dirty="0" smtClean="0"/>
          </a:p>
        </p:txBody>
      </p:sp>
    </p:spTree>
    <p:extLst>
      <p:ext uri="{BB962C8B-B14F-4D97-AF65-F5344CB8AC3E}">
        <p14:creationId xmlns:p14="http://schemas.microsoft.com/office/powerpoint/2010/main" val="113552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4" name="Imagen 3"/>
          <p:cNvPicPr>
            <a:picLocks noChangeAspect="1"/>
          </p:cNvPicPr>
          <p:nvPr/>
        </p:nvPicPr>
        <p:blipFill>
          <a:blip r:embed="rId2"/>
          <a:stretch>
            <a:fillRect/>
          </a:stretch>
        </p:blipFill>
        <p:spPr>
          <a:xfrm>
            <a:off x="3098236" y="1207805"/>
            <a:ext cx="6682609" cy="5565260"/>
          </a:xfrm>
          <a:prstGeom prst="rect">
            <a:avLst/>
          </a:prstGeom>
        </p:spPr>
      </p:pic>
    </p:spTree>
    <p:extLst>
      <p:ext uri="{BB962C8B-B14F-4D97-AF65-F5344CB8AC3E}">
        <p14:creationId xmlns:p14="http://schemas.microsoft.com/office/powerpoint/2010/main" val="2828138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1063277" y="1563170"/>
            <a:ext cx="10711365" cy="4896624"/>
          </a:xfrm>
          <a:prstGeom prst="rect">
            <a:avLst/>
          </a:prstGeom>
        </p:spPr>
      </p:pic>
    </p:spTree>
    <p:extLst>
      <p:ext uri="{BB962C8B-B14F-4D97-AF65-F5344CB8AC3E}">
        <p14:creationId xmlns:p14="http://schemas.microsoft.com/office/powerpoint/2010/main" val="2059711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4" name="Imagen 3"/>
          <p:cNvPicPr>
            <a:picLocks noChangeAspect="1"/>
          </p:cNvPicPr>
          <p:nvPr/>
        </p:nvPicPr>
        <p:blipFill>
          <a:blip r:embed="rId2"/>
          <a:stretch>
            <a:fillRect/>
          </a:stretch>
        </p:blipFill>
        <p:spPr>
          <a:xfrm>
            <a:off x="2878582" y="1207805"/>
            <a:ext cx="6860682" cy="5431374"/>
          </a:xfrm>
          <a:prstGeom prst="rect">
            <a:avLst/>
          </a:prstGeom>
        </p:spPr>
      </p:pic>
    </p:spTree>
    <p:extLst>
      <p:ext uri="{BB962C8B-B14F-4D97-AF65-F5344CB8AC3E}">
        <p14:creationId xmlns:p14="http://schemas.microsoft.com/office/powerpoint/2010/main" val="2233906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978740"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 – </a:t>
            </a:r>
            <a:r>
              <a:rPr lang="es-ES" sz="3600" dirty="0" err="1" smtClean="0">
                <a:solidFill>
                  <a:schemeClr val="accent5">
                    <a:lumMod val="60000"/>
                    <a:lumOff val="40000"/>
                  </a:schemeClr>
                </a:solidFill>
              </a:rPr>
              <a:t>Matrix</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factorization</a:t>
            </a:r>
            <a:endParaRPr lang="es-ES" dirty="0">
              <a:solidFill>
                <a:schemeClr val="accent5">
                  <a:lumMod val="60000"/>
                  <a:lumOff val="40000"/>
                </a:schemeClr>
              </a:solidFill>
            </a:endParaRPr>
          </a:p>
        </p:txBody>
      </p:sp>
      <p:sp>
        <p:nvSpPr>
          <p:cNvPr id="2" name="CuadroTexto 1"/>
          <p:cNvSpPr txBox="1"/>
          <p:nvPr/>
        </p:nvSpPr>
        <p:spPr>
          <a:xfrm>
            <a:off x="507138" y="1416987"/>
            <a:ext cx="11684862" cy="1061829"/>
          </a:xfrm>
          <a:prstGeom prst="rect">
            <a:avLst/>
          </a:prstGeom>
          <a:noFill/>
        </p:spPr>
        <p:txBody>
          <a:bodyPr wrap="square" rtlCol="0">
            <a:spAutoFit/>
          </a:bodyPr>
          <a:lstStyle/>
          <a:p>
            <a:pPr marR="40005">
              <a:lnSpc>
                <a:spcPct val="150000"/>
              </a:lnSpc>
              <a:spcBef>
                <a:spcPts val="95"/>
              </a:spcBef>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3092832" y="1207805"/>
            <a:ext cx="6688013" cy="5459940"/>
          </a:xfrm>
          <a:prstGeom prst="rect">
            <a:avLst/>
          </a:prstGeom>
        </p:spPr>
      </p:pic>
    </p:spTree>
    <p:extLst>
      <p:ext uri="{BB962C8B-B14F-4D97-AF65-F5344CB8AC3E}">
        <p14:creationId xmlns:p14="http://schemas.microsoft.com/office/powerpoint/2010/main" val="2008527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5051383" cy="646331"/>
          </a:xfrm>
          <a:prstGeom prst="rect">
            <a:avLst/>
          </a:prstGeom>
          <a:noFill/>
        </p:spPr>
        <p:txBody>
          <a:bodyPr wrap="none" rtlCol="0">
            <a:spAutoFit/>
          </a:bodyPr>
          <a:lstStyle/>
          <a:p>
            <a:r>
              <a:rPr lang="es-ES" sz="3600" dirty="0" smtClean="0">
                <a:solidFill>
                  <a:schemeClr val="accent5">
                    <a:lumMod val="60000"/>
                    <a:lumOff val="40000"/>
                  </a:schemeClr>
                </a:solidFill>
              </a:rPr>
              <a:t>Basado en contenido</a:t>
            </a:r>
            <a:endParaRPr lang="es-ES" dirty="0">
              <a:solidFill>
                <a:schemeClr val="accent5">
                  <a:lumMod val="60000"/>
                  <a:lumOff val="40000"/>
                </a:schemeClr>
              </a:solidFill>
            </a:endParaRPr>
          </a:p>
        </p:txBody>
      </p:sp>
      <p:sp>
        <p:nvSpPr>
          <p:cNvPr id="2" name="CuadroTexto 1"/>
          <p:cNvSpPr txBox="1"/>
          <p:nvPr/>
        </p:nvSpPr>
        <p:spPr>
          <a:xfrm>
            <a:off x="507138" y="1416987"/>
            <a:ext cx="11684862" cy="5219378"/>
          </a:xfrm>
          <a:prstGeom prst="rect">
            <a:avLst/>
          </a:prstGeom>
          <a:noFill/>
        </p:spPr>
        <p:txBody>
          <a:bodyPr wrap="square" rtlCol="0">
            <a:spAutoFit/>
          </a:bodyPr>
          <a:lstStyle/>
          <a:p>
            <a:pPr marR="40005">
              <a:lnSpc>
                <a:spcPct val="150000"/>
              </a:lnSpc>
              <a:spcBef>
                <a:spcPts val="95"/>
              </a:spcBef>
            </a:pPr>
            <a:r>
              <a:rPr lang="es-ES" dirty="0" smtClean="0"/>
              <a:t>Otro sistema de recomendación es el basado en contenido.</a:t>
            </a:r>
          </a:p>
          <a:p>
            <a:pPr marR="40005">
              <a:lnSpc>
                <a:spcPct val="150000"/>
              </a:lnSpc>
              <a:spcBef>
                <a:spcPts val="95"/>
              </a:spcBef>
            </a:pPr>
            <a:endParaRPr lang="es-ES" dirty="0"/>
          </a:p>
          <a:p>
            <a:pPr marR="40005">
              <a:lnSpc>
                <a:spcPct val="150000"/>
              </a:lnSpc>
              <a:spcBef>
                <a:spcPts val="95"/>
              </a:spcBef>
            </a:pPr>
            <a:r>
              <a:rPr lang="es-ES" dirty="0" smtClean="0"/>
              <a:t>En este caso para generar recomendaciones utilizamos datos de los usuarios e ítems.</a:t>
            </a:r>
          </a:p>
          <a:p>
            <a:pPr marR="40005">
              <a:lnSpc>
                <a:spcPct val="150000"/>
              </a:lnSpc>
              <a:spcBef>
                <a:spcPts val="95"/>
              </a:spcBef>
            </a:pPr>
            <a:endParaRPr lang="es-ES" dirty="0"/>
          </a:p>
          <a:p>
            <a:pPr marR="40005">
              <a:lnSpc>
                <a:spcPct val="150000"/>
              </a:lnSpc>
              <a:spcBef>
                <a:spcPts val="95"/>
              </a:spcBef>
            </a:pPr>
            <a:r>
              <a:rPr lang="es-ES" dirty="0" smtClean="0"/>
              <a:t>Por ejemplo, podemos utilizar de los usuarios:</a:t>
            </a:r>
          </a:p>
          <a:p>
            <a:pPr marR="40005">
              <a:lnSpc>
                <a:spcPct val="150000"/>
              </a:lnSpc>
              <a:spcBef>
                <a:spcPts val="95"/>
              </a:spcBef>
            </a:pPr>
            <a:r>
              <a:rPr lang="es-ES" dirty="0" smtClean="0"/>
              <a:t>-Edad</a:t>
            </a:r>
          </a:p>
          <a:p>
            <a:pPr marR="40005">
              <a:lnSpc>
                <a:spcPct val="150000"/>
              </a:lnSpc>
              <a:spcBef>
                <a:spcPts val="95"/>
              </a:spcBef>
            </a:pPr>
            <a:r>
              <a:rPr lang="es-ES" dirty="0" smtClean="0"/>
              <a:t>-Genero</a:t>
            </a:r>
          </a:p>
          <a:p>
            <a:pPr marR="40005">
              <a:lnSpc>
                <a:spcPct val="150000"/>
              </a:lnSpc>
              <a:spcBef>
                <a:spcPts val="95"/>
              </a:spcBef>
            </a:pPr>
            <a:r>
              <a:rPr lang="es-ES" dirty="0" smtClean="0"/>
              <a:t>-Nacionalidad</a:t>
            </a:r>
          </a:p>
          <a:p>
            <a:pPr marR="40005">
              <a:lnSpc>
                <a:spcPct val="150000"/>
              </a:lnSpc>
              <a:spcBef>
                <a:spcPts val="95"/>
              </a:spcBef>
            </a:pPr>
            <a:endParaRPr lang="es-ES" dirty="0"/>
          </a:p>
          <a:p>
            <a:pPr marR="40005">
              <a:lnSpc>
                <a:spcPct val="150000"/>
              </a:lnSpc>
              <a:spcBef>
                <a:spcPts val="95"/>
              </a:spcBef>
            </a:pPr>
            <a:r>
              <a:rPr lang="es-ES" dirty="0" smtClean="0"/>
              <a:t>Y de los ítems:</a:t>
            </a:r>
          </a:p>
          <a:p>
            <a:pPr marR="40005">
              <a:lnSpc>
                <a:spcPct val="150000"/>
              </a:lnSpc>
              <a:spcBef>
                <a:spcPts val="95"/>
              </a:spcBef>
            </a:pPr>
            <a:r>
              <a:rPr lang="es-ES" dirty="0" smtClean="0"/>
              <a:t>-Categoría</a:t>
            </a:r>
          </a:p>
          <a:p>
            <a:pPr marR="40005">
              <a:lnSpc>
                <a:spcPct val="150000"/>
              </a:lnSpc>
              <a:spcBef>
                <a:spcPts val="95"/>
              </a:spcBef>
            </a:pPr>
            <a:r>
              <a:rPr lang="es-ES" dirty="0" smtClean="0"/>
              <a:t>-Popularidad</a:t>
            </a:r>
            <a:endParaRPr lang="es-ES" dirty="0"/>
          </a:p>
        </p:txBody>
      </p:sp>
    </p:spTree>
    <p:extLst>
      <p:ext uri="{BB962C8B-B14F-4D97-AF65-F5344CB8AC3E}">
        <p14:creationId xmlns:p14="http://schemas.microsoft.com/office/powerpoint/2010/main" val="3440983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5051383" cy="646331"/>
          </a:xfrm>
          <a:prstGeom prst="rect">
            <a:avLst/>
          </a:prstGeom>
          <a:noFill/>
        </p:spPr>
        <p:txBody>
          <a:bodyPr wrap="none" rtlCol="0">
            <a:spAutoFit/>
          </a:bodyPr>
          <a:lstStyle/>
          <a:p>
            <a:r>
              <a:rPr lang="es-ES" sz="3600" dirty="0">
                <a:solidFill>
                  <a:schemeClr val="accent5">
                    <a:lumMod val="60000"/>
                    <a:lumOff val="40000"/>
                  </a:schemeClr>
                </a:solidFill>
              </a:rPr>
              <a:t>Basado en contenido</a:t>
            </a:r>
          </a:p>
        </p:txBody>
      </p:sp>
      <p:sp>
        <p:nvSpPr>
          <p:cNvPr id="2" name="CuadroTexto 1"/>
          <p:cNvSpPr txBox="1"/>
          <p:nvPr/>
        </p:nvSpPr>
        <p:spPr>
          <a:xfrm>
            <a:off x="507138" y="1416987"/>
            <a:ext cx="11684862" cy="4739759"/>
          </a:xfrm>
          <a:prstGeom prst="rect">
            <a:avLst/>
          </a:prstGeom>
          <a:noFill/>
        </p:spPr>
        <p:txBody>
          <a:bodyPr wrap="square" rtlCol="0">
            <a:spAutoFit/>
          </a:bodyPr>
          <a:lstStyle/>
          <a:p>
            <a:pPr marR="40005">
              <a:lnSpc>
                <a:spcPct val="150000"/>
              </a:lnSpc>
              <a:spcBef>
                <a:spcPts val="95"/>
              </a:spcBef>
            </a:pPr>
            <a:r>
              <a:rPr lang="es-ES" dirty="0" smtClean="0"/>
              <a:t>En base a estos datos, vamos a desarrollar un modelo que sea capaz de generar recomendaciones (podría ser un modelo de clasificación).</a:t>
            </a:r>
          </a:p>
          <a:p>
            <a:pPr marR="40005">
              <a:lnSpc>
                <a:spcPct val="150000"/>
              </a:lnSpc>
              <a:spcBef>
                <a:spcPts val="95"/>
              </a:spcBef>
            </a:pPr>
            <a:endParaRPr lang="es-ES" dirty="0"/>
          </a:p>
          <a:p>
            <a:pPr marR="40005">
              <a:lnSpc>
                <a:spcPct val="150000"/>
              </a:lnSpc>
              <a:spcBef>
                <a:spcPts val="95"/>
              </a:spcBef>
            </a:pPr>
            <a:r>
              <a:rPr lang="es-ES" dirty="0" smtClean="0"/>
              <a:t>Solamente nos basamos en el contenido (información de ítems y usuarios). No utilizamos la matriz de interacciones. </a:t>
            </a:r>
          </a:p>
          <a:p>
            <a:pPr marR="40005">
              <a:lnSpc>
                <a:spcPct val="150000"/>
              </a:lnSpc>
              <a:spcBef>
                <a:spcPts val="95"/>
              </a:spcBef>
            </a:pPr>
            <a:endParaRPr lang="es-ES" dirty="0"/>
          </a:p>
          <a:p>
            <a:pPr marR="40005">
              <a:lnSpc>
                <a:spcPct val="150000"/>
              </a:lnSpc>
              <a:spcBef>
                <a:spcPts val="95"/>
              </a:spcBef>
            </a:pPr>
            <a:r>
              <a:rPr lang="es-ES" dirty="0" smtClean="0"/>
              <a:t>Los sistemas de recomendación basados en contenido en general no van a sufrir el problema de </a:t>
            </a:r>
            <a:r>
              <a:rPr lang="es-ES" dirty="0" err="1" smtClean="0"/>
              <a:t>cold</a:t>
            </a:r>
            <a:r>
              <a:rPr lang="es-ES" dirty="0" smtClean="0"/>
              <a:t> </a:t>
            </a:r>
            <a:r>
              <a:rPr lang="es-ES" dirty="0" err="1" smtClean="0"/>
              <a:t>start</a:t>
            </a:r>
            <a:r>
              <a:rPr lang="es-ES" dirty="0" smtClean="0"/>
              <a:t> de la misma manera que los de filtro colaborativo ya que nuevos usuarios o ítems pueden ser descritos por sus características.</a:t>
            </a:r>
          </a:p>
          <a:p>
            <a:pPr marR="40005">
              <a:lnSpc>
                <a:spcPct val="150000"/>
              </a:lnSpc>
              <a:spcBef>
                <a:spcPts val="95"/>
              </a:spcBef>
            </a:pPr>
            <a:endParaRPr lang="es-ES" dirty="0"/>
          </a:p>
          <a:p>
            <a:pPr marR="40005">
              <a:lnSpc>
                <a:spcPct val="150000"/>
              </a:lnSpc>
              <a:spcBef>
                <a:spcPts val="95"/>
              </a:spcBef>
            </a:pPr>
            <a:r>
              <a:rPr lang="es-ES" dirty="0" smtClean="0"/>
              <a:t>¿Qué problemas se les ocurre que pueden encontrar en este caso?</a:t>
            </a:r>
          </a:p>
        </p:txBody>
      </p:sp>
    </p:spTree>
    <p:extLst>
      <p:ext uri="{BB962C8B-B14F-4D97-AF65-F5344CB8AC3E}">
        <p14:creationId xmlns:p14="http://schemas.microsoft.com/office/powerpoint/2010/main" val="3857129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938351" cy="646331"/>
          </a:xfrm>
          <a:prstGeom prst="rect">
            <a:avLst/>
          </a:prstGeom>
          <a:noFill/>
        </p:spPr>
        <p:txBody>
          <a:bodyPr wrap="none" rtlCol="0">
            <a:spAutoFit/>
          </a:bodyPr>
          <a:lstStyle/>
          <a:p>
            <a:r>
              <a:rPr lang="es-ES" sz="3600" dirty="0" smtClean="0">
                <a:solidFill>
                  <a:schemeClr val="accent5">
                    <a:lumMod val="60000"/>
                    <a:lumOff val="40000"/>
                  </a:schemeClr>
                </a:solidFill>
              </a:rPr>
              <a:t>Híbridos</a:t>
            </a:r>
            <a:endParaRPr lang="es-ES" dirty="0">
              <a:solidFill>
                <a:schemeClr val="accent5">
                  <a:lumMod val="60000"/>
                  <a:lumOff val="40000"/>
                </a:schemeClr>
              </a:solidFill>
            </a:endParaRPr>
          </a:p>
        </p:txBody>
      </p:sp>
      <p:sp>
        <p:nvSpPr>
          <p:cNvPr id="2" name="CuadroTexto 1"/>
          <p:cNvSpPr txBox="1"/>
          <p:nvPr/>
        </p:nvSpPr>
        <p:spPr>
          <a:xfrm>
            <a:off x="507138" y="1416987"/>
            <a:ext cx="11684862" cy="6440225"/>
          </a:xfrm>
          <a:prstGeom prst="rect">
            <a:avLst/>
          </a:prstGeom>
          <a:noFill/>
        </p:spPr>
        <p:txBody>
          <a:bodyPr wrap="square" rtlCol="0">
            <a:spAutoFit/>
          </a:bodyPr>
          <a:lstStyle/>
          <a:p>
            <a:pPr marR="40005">
              <a:lnSpc>
                <a:spcPct val="150000"/>
              </a:lnSpc>
              <a:spcBef>
                <a:spcPts val="95"/>
              </a:spcBef>
            </a:pPr>
            <a:r>
              <a:rPr lang="es-ES" dirty="0" smtClean="0"/>
              <a:t>También podemos combinar sistemas de recomendación basados en contenidos con sistemas de filtro colaborativo.</a:t>
            </a:r>
          </a:p>
          <a:p>
            <a:pPr marR="40005">
              <a:lnSpc>
                <a:spcPct val="150000"/>
              </a:lnSpc>
              <a:spcBef>
                <a:spcPts val="95"/>
              </a:spcBef>
            </a:pPr>
            <a:endParaRPr lang="es-ES" dirty="0"/>
          </a:p>
          <a:p>
            <a:pPr marR="40005">
              <a:lnSpc>
                <a:spcPct val="150000"/>
              </a:lnSpc>
              <a:spcBef>
                <a:spcPts val="95"/>
              </a:spcBef>
            </a:pPr>
            <a:r>
              <a:rPr lang="es-ES" dirty="0" smtClean="0"/>
              <a:t>De esta forma aprovechamos los beneficios de cada uno, pero para esto, será necesario tener la información suficiente. Esto es lo que sucede generalmente en la realidad.</a:t>
            </a:r>
          </a:p>
          <a:p>
            <a:pPr marR="40005">
              <a:lnSpc>
                <a:spcPct val="150000"/>
              </a:lnSpc>
              <a:spcBef>
                <a:spcPts val="95"/>
              </a:spcBef>
            </a:pPr>
            <a:endParaRPr lang="es-ES" dirty="0" smtClean="0"/>
          </a:p>
          <a:p>
            <a:pPr marR="40005">
              <a:lnSpc>
                <a:spcPct val="150000"/>
              </a:lnSpc>
              <a:spcBef>
                <a:spcPts val="95"/>
              </a:spcBef>
            </a:pPr>
            <a:r>
              <a:rPr lang="es-ES" dirty="0"/>
              <a:t>En los sistemas de recomendación es MUY IMPORTANTE el orden en el que generamos las recomendaciones.</a:t>
            </a:r>
          </a:p>
          <a:p>
            <a:pPr marR="40005">
              <a:lnSpc>
                <a:spcPct val="150000"/>
              </a:lnSpc>
              <a:spcBef>
                <a:spcPts val="95"/>
              </a:spcBef>
            </a:pPr>
            <a:endParaRPr lang="es-ES" dirty="0"/>
          </a:p>
          <a:p>
            <a:pPr marR="40005">
              <a:lnSpc>
                <a:spcPct val="150000"/>
              </a:lnSpc>
              <a:spcBef>
                <a:spcPts val="95"/>
              </a:spcBef>
            </a:pPr>
            <a:r>
              <a:rPr lang="es-ES" dirty="0"/>
              <a:t>Existen algoritmos diseñados exclusivamente para ordenamiento (utilizados mucho en problemas de “</a:t>
            </a:r>
            <a:r>
              <a:rPr lang="es-ES" dirty="0" err="1"/>
              <a:t>search</a:t>
            </a:r>
            <a:r>
              <a:rPr lang="es-ES" dirty="0"/>
              <a:t>” como por ejemplo, el buscador de una app). Estos algoritmos se conocen como LTR (</a:t>
            </a:r>
            <a:r>
              <a:rPr lang="es-ES" dirty="0" err="1"/>
              <a:t>learning</a:t>
            </a:r>
            <a:r>
              <a:rPr lang="es-ES" dirty="0"/>
              <a:t> to Rank). </a:t>
            </a:r>
          </a:p>
          <a:p>
            <a:pPr marR="40005">
              <a:lnSpc>
                <a:spcPct val="150000"/>
              </a:lnSpc>
              <a:spcBef>
                <a:spcPts val="95"/>
              </a:spcBef>
            </a:pPr>
            <a:endParaRPr lang="es-ES" dirty="0"/>
          </a:p>
          <a:p>
            <a:pPr marR="40005">
              <a:lnSpc>
                <a:spcPct val="150000"/>
              </a:lnSpc>
              <a:spcBef>
                <a:spcPts val="95"/>
              </a:spcBef>
            </a:pPr>
            <a:endParaRPr lang="es-ES" dirty="0" smtClean="0"/>
          </a:p>
          <a:p>
            <a:pPr marR="40005">
              <a:lnSpc>
                <a:spcPct val="150000"/>
              </a:lnSpc>
              <a:spcBef>
                <a:spcPts val="95"/>
              </a:spcBef>
            </a:pPr>
            <a:endParaRPr lang="es-ES" dirty="0" smtClean="0"/>
          </a:p>
        </p:txBody>
      </p:sp>
    </p:spTree>
    <p:extLst>
      <p:ext uri="{BB962C8B-B14F-4D97-AF65-F5344CB8AC3E}">
        <p14:creationId xmlns:p14="http://schemas.microsoft.com/office/powerpoint/2010/main" val="2149821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5501827" cy="646331"/>
          </a:xfrm>
          <a:prstGeom prst="rect">
            <a:avLst/>
          </a:prstGeom>
          <a:noFill/>
        </p:spPr>
        <p:txBody>
          <a:bodyPr wrap="none" rtlCol="0">
            <a:spAutoFit/>
          </a:bodyPr>
          <a:lstStyle/>
          <a:p>
            <a:r>
              <a:rPr lang="es-ES" sz="3600" dirty="0" smtClean="0">
                <a:solidFill>
                  <a:schemeClr val="accent5">
                    <a:lumMod val="60000"/>
                    <a:lumOff val="40000"/>
                  </a:schemeClr>
                </a:solidFill>
              </a:rPr>
              <a:t>Métricas de evaluación</a:t>
            </a:r>
            <a:endParaRPr lang="es-ES" dirty="0">
              <a:solidFill>
                <a:schemeClr val="accent5">
                  <a:lumMod val="60000"/>
                  <a:lumOff val="40000"/>
                </a:schemeClr>
              </a:solidFill>
            </a:endParaRPr>
          </a:p>
        </p:txBody>
      </p:sp>
      <p:sp>
        <p:nvSpPr>
          <p:cNvPr id="2" name="CuadroTexto 1"/>
          <p:cNvSpPr txBox="1"/>
          <p:nvPr/>
        </p:nvSpPr>
        <p:spPr>
          <a:xfrm>
            <a:off x="507138" y="1416987"/>
            <a:ext cx="11684862" cy="6465873"/>
          </a:xfrm>
          <a:prstGeom prst="rect">
            <a:avLst/>
          </a:prstGeom>
          <a:noFill/>
        </p:spPr>
        <p:txBody>
          <a:bodyPr wrap="square" rtlCol="0">
            <a:spAutoFit/>
          </a:bodyPr>
          <a:lstStyle/>
          <a:p>
            <a:pPr marR="40005">
              <a:lnSpc>
                <a:spcPct val="150000"/>
              </a:lnSpc>
              <a:spcBef>
                <a:spcPts val="95"/>
              </a:spcBef>
            </a:pPr>
            <a:r>
              <a:rPr lang="es-ES" dirty="0" smtClean="0"/>
              <a:t>Una vez que desarrollamos un sistema de recomendación, es muy importante evaluarlo. De esta forma podemos tener una idea del impacto que puede llegar a generar en nuestro negocio.</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Lo vamos a evaluar en 2 momentos:</a:t>
            </a:r>
          </a:p>
          <a:p>
            <a:pPr marL="285750" marR="40005" indent="-285750">
              <a:lnSpc>
                <a:spcPct val="150000"/>
              </a:lnSpc>
              <a:spcBef>
                <a:spcPts val="95"/>
              </a:spcBef>
              <a:buFont typeface="Arial" panose="020B0604020202020204" pitchFamily="34" charset="0"/>
              <a:buChar char="•"/>
            </a:pPr>
            <a:r>
              <a:rPr lang="es-ES" dirty="0" smtClean="0">
                <a:latin typeface="Trebuchet MS"/>
                <a:cs typeface="Trebuchet MS"/>
              </a:rPr>
              <a:t>Offline</a:t>
            </a:r>
          </a:p>
          <a:p>
            <a:pPr marL="285750" marR="40005" indent="-285750">
              <a:lnSpc>
                <a:spcPct val="150000"/>
              </a:lnSpc>
              <a:spcBef>
                <a:spcPts val="95"/>
              </a:spcBef>
              <a:buFont typeface="Arial" panose="020B0604020202020204" pitchFamily="34" charset="0"/>
              <a:buChar char="•"/>
            </a:pPr>
            <a:r>
              <a:rPr lang="es-ES" dirty="0" smtClean="0">
                <a:latin typeface="Trebuchet MS"/>
                <a:cs typeface="Trebuchet MS"/>
              </a:rPr>
              <a:t>Online</a:t>
            </a:r>
          </a:p>
          <a:p>
            <a:pPr marL="285750" marR="40005" indent="-285750">
              <a:lnSpc>
                <a:spcPct val="150000"/>
              </a:lnSpc>
              <a:spcBef>
                <a:spcPts val="95"/>
              </a:spcBef>
              <a:buFont typeface="Arial" panose="020B0604020202020204" pitchFamily="34" charset="0"/>
              <a:buChar char="•"/>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Cuando un sistema de recomendación esta en producción es fundamental monitorear las métricas para poder detectar desviaciones no esperadas. Las métricas que vayamos a utilizar, como siempre, van a depender del problema. Existen muchas, pero las mas comunes son:</a:t>
            </a:r>
          </a:p>
          <a:p>
            <a:pPr marL="342900" marR="40005" indent="-342900">
              <a:lnSpc>
                <a:spcPct val="150000"/>
              </a:lnSpc>
              <a:spcBef>
                <a:spcPts val="95"/>
              </a:spcBef>
              <a:buAutoNum type="arabicPeriod"/>
            </a:pPr>
            <a:r>
              <a:rPr lang="es-ES" dirty="0" smtClean="0">
                <a:latin typeface="Trebuchet MS"/>
                <a:cs typeface="Trebuchet MS"/>
              </a:rPr>
              <a:t>MAP 			3. HITS@K</a:t>
            </a:r>
          </a:p>
          <a:p>
            <a:pPr marL="342900" marR="40005" indent="-342900">
              <a:lnSpc>
                <a:spcPct val="150000"/>
              </a:lnSpc>
              <a:spcBef>
                <a:spcPts val="95"/>
              </a:spcBef>
              <a:buAutoNum type="arabicPeriod"/>
            </a:pPr>
            <a:r>
              <a:rPr lang="es-ES" dirty="0" smtClean="0">
                <a:latin typeface="Trebuchet MS"/>
                <a:cs typeface="Trebuchet MS"/>
              </a:rPr>
              <a:t>NDCG		4. CTR</a:t>
            </a:r>
            <a:endParaRPr lang="es-ES" dirty="0">
              <a:latin typeface="Trebuchet MS"/>
              <a:cs typeface="Trebuchet MS"/>
            </a:endParaRPr>
          </a:p>
          <a:p>
            <a:pPr marR="40005">
              <a:lnSpc>
                <a:spcPct val="150000"/>
              </a:lnSpc>
              <a:spcBef>
                <a:spcPts val="95"/>
              </a:spcBef>
            </a:pPr>
            <a:endParaRPr lang="es-ES" dirty="0"/>
          </a:p>
          <a:p>
            <a:pPr marR="40005">
              <a:lnSpc>
                <a:spcPct val="150000"/>
              </a:lnSpc>
              <a:spcBef>
                <a:spcPts val="95"/>
              </a:spcBef>
            </a:pPr>
            <a:endParaRPr lang="es-ES" dirty="0" smtClean="0"/>
          </a:p>
          <a:p>
            <a:pPr marR="40005">
              <a:lnSpc>
                <a:spcPct val="150000"/>
              </a:lnSpc>
              <a:spcBef>
                <a:spcPts val="95"/>
              </a:spcBef>
            </a:pPr>
            <a:endParaRPr lang="es-ES" dirty="0" smtClean="0"/>
          </a:p>
        </p:txBody>
      </p:sp>
    </p:spTree>
    <p:extLst>
      <p:ext uri="{BB962C8B-B14F-4D97-AF65-F5344CB8AC3E}">
        <p14:creationId xmlns:p14="http://schemas.microsoft.com/office/powerpoint/2010/main" val="183798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7229864" cy="646331"/>
          </a:xfrm>
          <a:prstGeom prst="rect">
            <a:avLst/>
          </a:prstGeom>
          <a:noFill/>
        </p:spPr>
        <p:txBody>
          <a:bodyPr wrap="none" rtlCol="0">
            <a:spAutoFit/>
          </a:bodyPr>
          <a:lstStyle/>
          <a:p>
            <a:r>
              <a:rPr lang="es-ES" sz="3600" dirty="0" smtClean="0">
                <a:solidFill>
                  <a:schemeClr val="accent5">
                    <a:lumMod val="60000"/>
                    <a:lumOff val="40000"/>
                  </a:schemeClr>
                </a:solidFill>
              </a:rPr>
              <a:t>MAP – Mean </a:t>
            </a:r>
            <a:r>
              <a:rPr lang="es-ES" sz="3600" dirty="0" err="1" smtClean="0">
                <a:solidFill>
                  <a:schemeClr val="accent5">
                    <a:lumMod val="60000"/>
                    <a:lumOff val="40000"/>
                  </a:schemeClr>
                </a:solidFill>
              </a:rPr>
              <a:t>average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precision</a:t>
            </a:r>
            <a:endParaRPr lang="es-ES" dirty="0">
              <a:solidFill>
                <a:schemeClr val="accent5">
                  <a:lumMod val="60000"/>
                  <a:lumOff val="40000"/>
                </a:schemeClr>
              </a:solidFill>
            </a:endParaRPr>
          </a:p>
        </p:txBody>
      </p:sp>
      <p:pic>
        <p:nvPicPr>
          <p:cNvPr id="3" name="Imagen 2"/>
          <p:cNvPicPr>
            <a:picLocks noChangeAspect="1"/>
          </p:cNvPicPr>
          <p:nvPr/>
        </p:nvPicPr>
        <p:blipFill>
          <a:blip r:embed="rId2"/>
          <a:stretch>
            <a:fillRect/>
          </a:stretch>
        </p:blipFill>
        <p:spPr>
          <a:xfrm>
            <a:off x="1820595" y="1340540"/>
            <a:ext cx="8680256" cy="5392045"/>
          </a:xfrm>
          <a:prstGeom prst="rect">
            <a:avLst/>
          </a:prstGeom>
        </p:spPr>
      </p:pic>
    </p:spTree>
    <p:extLst>
      <p:ext uri="{BB962C8B-B14F-4D97-AF65-F5344CB8AC3E}">
        <p14:creationId xmlns:p14="http://schemas.microsoft.com/office/powerpoint/2010/main" val="2690200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7229864" cy="646331"/>
          </a:xfrm>
          <a:prstGeom prst="rect">
            <a:avLst/>
          </a:prstGeom>
          <a:noFill/>
        </p:spPr>
        <p:txBody>
          <a:bodyPr wrap="none" rtlCol="0">
            <a:spAutoFit/>
          </a:bodyPr>
          <a:lstStyle/>
          <a:p>
            <a:r>
              <a:rPr lang="es-ES" sz="3600" dirty="0" smtClean="0">
                <a:solidFill>
                  <a:schemeClr val="accent5">
                    <a:lumMod val="60000"/>
                    <a:lumOff val="40000"/>
                  </a:schemeClr>
                </a:solidFill>
              </a:rPr>
              <a:t>MAP – Mean </a:t>
            </a:r>
            <a:r>
              <a:rPr lang="es-ES" sz="3600" dirty="0" err="1" smtClean="0">
                <a:solidFill>
                  <a:schemeClr val="accent5">
                    <a:lumMod val="60000"/>
                    <a:lumOff val="40000"/>
                  </a:schemeClr>
                </a:solidFill>
              </a:rPr>
              <a:t>average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precision</a:t>
            </a:r>
            <a:endParaRPr lang="es-ES" dirty="0">
              <a:solidFill>
                <a:schemeClr val="accent5">
                  <a:lumMod val="60000"/>
                  <a:lumOff val="40000"/>
                </a:schemeClr>
              </a:solidFill>
            </a:endParaRPr>
          </a:p>
        </p:txBody>
      </p:sp>
      <p:sp>
        <p:nvSpPr>
          <p:cNvPr id="4" name="CuadroTexto 3"/>
          <p:cNvSpPr txBox="1"/>
          <p:nvPr/>
        </p:nvSpPr>
        <p:spPr>
          <a:xfrm>
            <a:off x="507138" y="1416987"/>
            <a:ext cx="11684862" cy="6024726"/>
          </a:xfrm>
          <a:prstGeom prst="rect">
            <a:avLst/>
          </a:prstGeom>
          <a:noFill/>
        </p:spPr>
        <p:txBody>
          <a:bodyPr wrap="square" rtlCol="0">
            <a:spAutoFit/>
          </a:bodyPr>
          <a:lstStyle/>
          <a:p>
            <a:pPr marR="40005">
              <a:lnSpc>
                <a:spcPct val="150000"/>
              </a:lnSpc>
              <a:spcBef>
                <a:spcPts val="95"/>
              </a:spcBef>
            </a:pPr>
            <a:r>
              <a:rPr lang="es-ES" dirty="0" smtClean="0"/>
              <a:t>Es una métrica que tiene en cuenta el orden de las recomendaciones. De esta forma, si todos los contenidos relevantes (recomendaciones que generaron conversiones) están entre las primeras posiciones, AP va a ser = 1.</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Si no hay ningún contenido relevante, AP = 0.</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MAP penaliza fuerte a los errores en las primeras posiciones. Algo importante a considerar es que su utilidad radica principalmente para ratings binarios, es decir, 1/0 o “relevante” / “no relevante”. </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Si nosotros estamos trabajando por ejemplo con ratings de 1 a 5, lo que deberíamos hacer es ordenar nuestras recomendaciones según los ratings que predecimos y luego medir MAP. </a:t>
            </a:r>
            <a:endParaRPr lang="es-ES" dirty="0">
              <a:latin typeface="Trebuchet MS"/>
              <a:cs typeface="Trebuchet MS"/>
            </a:endParaRPr>
          </a:p>
          <a:p>
            <a:pPr marR="40005">
              <a:lnSpc>
                <a:spcPct val="150000"/>
              </a:lnSpc>
              <a:spcBef>
                <a:spcPts val="95"/>
              </a:spcBef>
            </a:pPr>
            <a:endParaRPr lang="es-ES" dirty="0"/>
          </a:p>
          <a:p>
            <a:pPr marR="40005">
              <a:lnSpc>
                <a:spcPct val="150000"/>
              </a:lnSpc>
              <a:spcBef>
                <a:spcPts val="95"/>
              </a:spcBef>
            </a:pPr>
            <a:endParaRPr lang="es-ES" dirty="0" smtClean="0"/>
          </a:p>
          <a:p>
            <a:pPr marR="40005">
              <a:lnSpc>
                <a:spcPct val="150000"/>
              </a:lnSpc>
              <a:spcBef>
                <a:spcPts val="95"/>
              </a:spcBef>
            </a:pPr>
            <a:endParaRPr lang="es-ES" dirty="0" smtClean="0"/>
          </a:p>
        </p:txBody>
      </p:sp>
    </p:spTree>
    <p:extLst>
      <p:ext uri="{BB962C8B-B14F-4D97-AF65-F5344CB8AC3E}">
        <p14:creationId xmlns:p14="http://schemas.microsoft.com/office/powerpoint/2010/main" val="1265334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747360" cy="646331"/>
          </a:xfrm>
          <a:prstGeom prst="rect">
            <a:avLst/>
          </a:prstGeom>
          <a:noFill/>
        </p:spPr>
        <p:txBody>
          <a:bodyPr wrap="none" rtlCol="0">
            <a:spAutoFit/>
          </a:bodyPr>
          <a:lstStyle/>
          <a:p>
            <a:r>
              <a:rPr lang="es-ES" sz="3600" dirty="0" smtClean="0">
                <a:solidFill>
                  <a:schemeClr val="accent5">
                    <a:lumMod val="60000"/>
                    <a:lumOff val="40000"/>
                  </a:schemeClr>
                </a:solidFill>
              </a:rPr>
              <a:t>Sistemas de Recomendación</a:t>
            </a:r>
            <a:endParaRPr lang="es-ES" dirty="0">
              <a:solidFill>
                <a:schemeClr val="accent5">
                  <a:lumMod val="60000"/>
                  <a:lumOff val="40000"/>
                </a:schemeClr>
              </a:solidFill>
            </a:endParaRPr>
          </a:p>
        </p:txBody>
      </p:sp>
      <p:sp>
        <p:nvSpPr>
          <p:cNvPr id="2" name="CuadroTexto 1"/>
          <p:cNvSpPr txBox="1"/>
          <p:nvPr/>
        </p:nvSpPr>
        <p:spPr>
          <a:xfrm>
            <a:off x="507138" y="1416987"/>
            <a:ext cx="11684862" cy="1615827"/>
          </a:xfrm>
          <a:prstGeom prst="rect">
            <a:avLst/>
          </a:prstGeom>
          <a:noFill/>
        </p:spPr>
        <p:txBody>
          <a:bodyPr wrap="square" rtlCol="0">
            <a:spAutoFit/>
          </a:bodyPr>
          <a:lstStyle/>
          <a:p>
            <a:pPr marL="12700" marR="2176780" algn="just">
              <a:lnSpc>
                <a:spcPct val="150000"/>
              </a:lnSpc>
              <a:spcBef>
                <a:spcPts val="95"/>
              </a:spcBef>
            </a:pPr>
            <a:r>
              <a:rPr lang="es-ES" dirty="0" smtClean="0"/>
              <a:t>En general, podemos clasificar a los sistemas de recomendación en:</a:t>
            </a:r>
            <a:endParaRPr lang="es-ES" dirty="0"/>
          </a:p>
          <a:p>
            <a:pPr>
              <a:lnSpc>
                <a:spcPct val="200000"/>
              </a:lnSpc>
            </a:pP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2792389" y="2068744"/>
            <a:ext cx="7103777" cy="4537580"/>
          </a:xfrm>
          <a:prstGeom prst="rect">
            <a:avLst/>
          </a:prstGeom>
        </p:spPr>
      </p:pic>
    </p:spTree>
    <p:extLst>
      <p:ext uri="{BB962C8B-B14F-4D97-AF65-F5344CB8AC3E}">
        <p14:creationId xmlns:p14="http://schemas.microsoft.com/office/powerpoint/2010/main" val="2133997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646605" cy="646331"/>
          </a:xfrm>
          <a:prstGeom prst="rect">
            <a:avLst/>
          </a:prstGeom>
          <a:noFill/>
        </p:spPr>
        <p:txBody>
          <a:bodyPr wrap="none" rtlCol="0">
            <a:spAutoFit/>
          </a:bodyPr>
          <a:lstStyle/>
          <a:p>
            <a:r>
              <a:rPr lang="es-ES" sz="3600" dirty="0" smtClean="0">
                <a:solidFill>
                  <a:schemeClr val="accent5">
                    <a:lumMod val="60000"/>
                    <a:lumOff val="40000"/>
                  </a:schemeClr>
                </a:solidFill>
              </a:rPr>
              <a:t>NDCG</a:t>
            </a:r>
            <a:endParaRPr lang="es-ES" dirty="0">
              <a:solidFill>
                <a:schemeClr val="accent5">
                  <a:lumMod val="60000"/>
                  <a:lumOff val="40000"/>
                </a:schemeClr>
              </a:solidFill>
            </a:endParaRPr>
          </a:p>
        </p:txBody>
      </p:sp>
      <p:sp>
        <p:nvSpPr>
          <p:cNvPr id="4" name="CuadroTexto 3"/>
          <p:cNvSpPr txBox="1"/>
          <p:nvPr/>
        </p:nvSpPr>
        <p:spPr>
          <a:xfrm>
            <a:off x="507138" y="1416987"/>
            <a:ext cx="11684862" cy="6465873"/>
          </a:xfrm>
          <a:prstGeom prst="rect">
            <a:avLst/>
          </a:prstGeom>
          <a:noFill/>
        </p:spPr>
        <p:txBody>
          <a:bodyPr wrap="square" rtlCol="0">
            <a:spAutoFit/>
          </a:bodyPr>
          <a:lstStyle/>
          <a:p>
            <a:pPr marR="40005">
              <a:lnSpc>
                <a:spcPct val="150000"/>
              </a:lnSpc>
              <a:spcBef>
                <a:spcPts val="95"/>
              </a:spcBef>
            </a:pPr>
            <a:r>
              <a:rPr lang="es-ES" dirty="0" smtClean="0"/>
              <a:t>El objetivo de NDCG (</a:t>
            </a:r>
            <a:r>
              <a:rPr lang="es-ES" dirty="0" err="1" smtClean="0"/>
              <a:t>Normalized</a:t>
            </a:r>
            <a:r>
              <a:rPr lang="es-ES" dirty="0" smtClean="0"/>
              <a:t> </a:t>
            </a:r>
            <a:r>
              <a:rPr lang="es-ES" dirty="0" err="1" smtClean="0"/>
              <a:t>Discounted</a:t>
            </a:r>
            <a:r>
              <a:rPr lang="es-ES" dirty="0" smtClean="0"/>
              <a:t> </a:t>
            </a:r>
            <a:r>
              <a:rPr lang="es-ES" dirty="0" err="1" smtClean="0"/>
              <a:t>Cumulative</a:t>
            </a:r>
            <a:r>
              <a:rPr lang="es-ES" dirty="0" smtClean="0"/>
              <a:t> </a:t>
            </a:r>
            <a:r>
              <a:rPr lang="es-ES" dirty="0" err="1" smtClean="0"/>
              <a:t>Gain</a:t>
            </a:r>
            <a:r>
              <a:rPr lang="es-ES" dirty="0" smtClean="0"/>
              <a:t>) es similar al de MAP, ambos le dan peso a las recomendaciones relevantes que pongamos al principio de la lista.</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La diferencia es que MAP trabaja teniendo en cuenta si un ítem es relevante o no (binario) y NDCG tiene en cuenta que tan relevante es cada ítem.</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Cuando tenemos información sobre que tan relevante es cada ítem (por ejemplo un score que le dio un usuario a un ítem, cantidad de veces que compro, </a:t>
            </a:r>
            <a:r>
              <a:rPr lang="es-ES" dirty="0" err="1" smtClean="0">
                <a:latin typeface="Trebuchet MS"/>
                <a:cs typeface="Trebuchet MS"/>
              </a:rPr>
              <a:t>etc</a:t>
            </a:r>
            <a:r>
              <a:rPr lang="es-ES" dirty="0" smtClean="0">
                <a:latin typeface="Trebuchet MS"/>
                <a:cs typeface="Trebuchet MS"/>
              </a:rPr>
              <a:t>), NDCG es una buena métrica. </a:t>
            </a: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Para comprender NDCG primero debemos comprender:</a:t>
            </a:r>
          </a:p>
          <a:p>
            <a:pPr marL="342900" marR="40005" indent="-342900">
              <a:lnSpc>
                <a:spcPct val="150000"/>
              </a:lnSpc>
              <a:spcBef>
                <a:spcPts val="95"/>
              </a:spcBef>
              <a:buAutoNum type="arabicPeriod"/>
            </a:pPr>
            <a:r>
              <a:rPr lang="es-ES" dirty="0" smtClean="0">
                <a:latin typeface="Trebuchet MS"/>
                <a:cs typeface="Trebuchet MS"/>
              </a:rPr>
              <a:t>CG = </a:t>
            </a:r>
            <a:r>
              <a:rPr lang="es-ES" dirty="0" err="1" smtClean="0">
                <a:latin typeface="Trebuchet MS"/>
                <a:cs typeface="Trebuchet MS"/>
              </a:rPr>
              <a:t>Cumulative</a:t>
            </a:r>
            <a:r>
              <a:rPr lang="es-ES" dirty="0" smtClean="0">
                <a:latin typeface="Trebuchet MS"/>
                <a:cs typeface="Trebuchet MS"/>
              </a:rPr>
              <a:t> </a:t>
            </a:r>
            <a:r>
              <a:rPr lang="es-ES" dirty="0" err="1" smtClean="0">
                <a:latin typeface="Trebuchet MS"/>
                <a:cs typeface="Trebuchet MS"/>
              </a:rPr>
              <a:t>Gain</a:t>
            </a:r>
            <a:endParaRPr lang="es-ES" dirty="0" smtClean="0">
              <a:latin typeface="Trebuchet MS"/>
              <a:cs typeface="Trebuchet MS"/>
            </a:endParaRPr>
          </a:p>
          <a:p>
            <a:pPr marL="342900" marR="40005" indent="-342900">
              <a:lnSpc>
                <a:spcPct val="150000"/>
              </a:lnSpc>
              <a:spcBef>
                <a:spcPts val="95"/>
              </a:spcBef>
              <a:buAutoNum type="arabicPeriod"/>
            </a:pPr>
            <a:r>
              <a:rPr lang="es-ES" dirty="0" smtClean="0">
                <a:latin typeface="Trebuchet MS"/>
                <a:cs typeface="Trebuchet MS"/>
              </a:rPr>
              <a:t>DCG = </a:t>
            </a:r>
            <a:r>
              <a:rPr lang="es-ES" dirty="0" err="1" smtClean="0">
                <a:latin typeface="Trebuchet MS"/>
                <a:cs typeface="Trebuchet MS"/>
              </a:rPr>
              <a:t>Discounted</a:t>
            </a:r>
            <a:r>
              <a:rPr lang="es-ES" dirty="0" smtClean="0">
                <a:latin typeface="Trebuchet MS"/>
                <a:cs typeface="Trebuchet MS"/>
              </a:rPr>
              <a:t> </a:t>
            </a:r>
            <a:r>
              <a:rPr lang="es-ES" dirty="0" err="1" smtClean="0">
                <a:latin typeface="Trebuchet MS"/>
                <a:cs typeface="Trebuchet MS"/>
              </a:rPr>
              <a:t>Cumulative</a:t>
            </a:r>
            <a:r>
              <a:rPr lang="es-ES" dirty="0" smtClean="0">
                <a:latin typeface="Trebuchet MS"/>
                <a:cs typeface="Trebuchet MS"/>
              </a:rPr>
              <a:t> </a:t>
            </a:r>
            <a:r>
              <a:rPr lang="es-ES" dirty="0" err="1" smtClean="0">
                <a:latin typeface="Trebuchet MS"/>
                <a:cs typeface="Trebuchet MS"/>
              </a:rPr>
              <a:t>Gain</a:t>
            </a:r>
            <a:r>
              <a:rPr lang="es-ES" dirty="0" smtClean="0">
                <a:latin typeface="Trebuchet MS"/>
                <a:cs typeface="Trebuchet MS"/>
              </a:rPr>
              <a:t> </a:t>
            </a:r>
            <a:endParaRPr lang="es-ES" dirty="0">
              <a:latin typeface="Trebuchet MS"/>
              <a:cs typeface="Trebuchet MS"/>
            </a:endParaRPr>
          </a:p>
          <a:p>
            <a:pPr marR="40005">
              <a:lnSpc>
                <a:spcPct val="150000"/>
              </a:lnSpc>
              <a:spcBef>
                <a:spcPts val="95"/>
              </a:spcBef>
            </a:pPr>
            <a:endParaRPr lang="es-ES" dirty="0"/>
          </a:p>
          <a:p>
            <a:pPr marR="40005">
              <a:lnSpc>
                <a:spcPct val="150000"/>
              </a:lnSpc>
              <a:spcBef>
                <a:spcPts val="95"/>
              </a:spcBef>
            </a:pPr>
            <a:endParaRPr lang="es-ES" dirty="0" smtClean="0"/>
          </a:p>
          <a:p>
            <a:pPr marR="40005">
              <a:lnSpc>
                <a:spcPct val="150000"/>
              </a:lnSpc>
              <a:spcBef>
                <a:spcPts val="95"/>
              </a:spcBef>
            </a:pPr>
            <a:endParaRPr lang="es-ES" dirty="0" smtClean="0"/>
          </a:p>
        </p:txBody>
      </p:sp>
    </p:spTree>
    <p:extLst>
      <p:ext uri="{BB962C8B-B14F-4D97-AF65-F5344CB8AC3E}">
        <p14:creationId xmlns:p14="http://schemas.microsoft.com/office/powerpoint/2010/main" val="309266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5254965" cy="646331"/>
          </a:xfrm>
          <a:prstGeom prst="rect">
            <a:avLst/>
          </a:prstGeom>
          <a:noFill/>
        </p:spPr>
        <p:txBody>
          <a:bodyPr wrap="none" rtlCol="0">
            <a:spAutoFit/>
          </a:bodyPr>
          <a:lstStyle/>
          <a:p>
            <a:r>
              <a:rPr lang="es-ES" sz="3600" dirty="0" smtClean="0">
                <a:solidFill>
                  <a:schemeClr val="accent5">
                    <a:lumMod val="60000"/>
                    <a:lumOff val="40000"/>
                  </a:schemeClr>
                </a:solidFill>
              </a:rPr>
              <a:t>CG – </a:t>
            </a:r>
            <a:r>
              <a:rPr lang="es-ES" sz="3600" dirty="0" err="1" smtClean="0">
                <a:solidFill>
                  <a:schemeClr val="accent5">
                    <a:lumMod val="60000"/>
                    <a:lumOff val="40000"/>
                  </a:schemeClr>
                </a:solidFill>
              </a:rPr>
              <a:t>Cumulative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Gain</a:t>
            </a:r>
            <a:endParaRPr lang="es-ES" dirty="0">
              <a:solidFill>
                <a:schemeClr val="accent5">
                  <a:lumMod val="60000"/>
                  <a:lumOff val="40000"/>
                </a:schemeClr>
              </a:solidFill>
            </a:endParaRPr>
          </a:p>
        </p:txBody>
      </p:sp>
      <p:sp>
        <p:nvSpPr>
          <p:cNvPr id="4" name="CuadroTexto 3"/>
          <p:cNvSpPr txBox="1"/>
          <p:nvPr/>
        </p:nvSpPr>
        <p:spPr>
          <a:xfrm>
            <a:off x="507138" y="1416987"/>
            <a:ext cx="11684862" cy="5219378"/>
          </a:xfrm>
          <a:prstGeom prst="rect">
            <a:avLst/>
          </a:prstGeom>
          <a:noFill/>
        </p:spPr>
        <p:txBody>
          <a:bodyPr wrap="square" rtlCol="0">
            <a:spAutoFit/>
          </a:bodyPr>
          <a:lstStyle/>
          <a:p>
            <a:pPr marR="40005">
              <a:lnSpc>
                <a:spcPct val="150000"/>
              </a:lnSpc>
              <a:spcBef>
                <a:spcPts val="95"/>
              </a:spcBef>
            </a:pPr>
            <a:r>
              <a:rPr lang="es-ES" dirty="0" smtClean="0">
                <a:latin typeface="Trebuchet MS"/>
                <a:cs typeface="Trebuchet MS"/>
              </a:rPr>
              <a:t>Es la sumatoria de todas las relevancias de los ítems que recomendamos.</a:t>
            </a:r>
          </a:p>
          <a:p>
            <a:pPr marR="40005">
              <a:lnSpc>
                <a:spcPct val="150000"/>
              </a:lnSpc>
              <a:spcBef>
                <a:spcPts val="95"/>
              </a:spcBef>
            </a:pPr>
            <a:endParaRPr lang="es-ES" dirty="0">
              <a:latin typeface="Trebuchet MS"/>
              <a:cs typeface="Trebuchet MS"/>
            </a:endParaRPr>
          </a:p>
          <a:p>
            <a:pPr marR="40005">
              <a:lnSpc>
                <a:spcPct val="150000"/>
              </a:lnSpc>
              <a:spcBef>
                <a:spcPts val="95"/>
              </a:spcBef>
            </a:pPr>
            <a:endParaRPr lang="es-ES" dirty="0" smtClean="0">
              <a:latin typeface="Trebuchet MS"/>
              <a:cs typeface="Trebuchet MS"/>
            </a:endParaRP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latin typeface="Trebuchet MS"/>
                <a:cs typeface="Trebuchet MS"/>
              </a:rPr>
              <a:t>Veamos un ejemplo particular:</a:t>
            </a:r>
          </a:p>
          <a:p>
            <a:pPr marR="40005">
              <a:lnSpc>
                <a:spcPct val="150000"/>
              </a:lnSpc>
              <a:spcBef>
                <a:spcPts val="95"/>
              </a:spcBef>
            </a:pPr>
            <a:r>
              <a:rPr lang="es-ES" dirty="0" smtClean="0">
                <a:latin typeface="Trebuchet MS"/>
                <a:cs typeface="Trebuchet MS"/>
              </a:rPr>
              <a:t>SET (A) = [2, 3, 3, 1, 2]</a:t>
            </a:r>
          </a:p>
          <a:p>
            <a:pPr marR="40005">
              <a:lnSpc>
                <a:spcPct val="150000"/>
              </a:lnSpc>
              <a:spcBef>
                <a:spcPts val="95"/>
              </a:spcBef>
            </a:pPr>
            <a:r>
              <a:rPr lang="es-ES" dirty="0" smtClean="0">
                <a:latin typeface="Trebuchet MS"/>
                <a:cs typeface="Trebuchet MS"/>
              </a:rPr>
              <a:t>SET (B) = [3, 3, 2, 2, 1]</a:t>
            </a:r>
            <a:endParaRPr lang="es-ES" dirty="0">
              <a:latin typeface="Trebuchet MS"/>
              <a:cs typeface="Trebuchet MS"/>
            </a:endParaRPr>
          </a:p>
          <a:p>
            <a:pPr marR="40005">
              <a:lnSpc>
                <a:spcPct val="150000"/>
              </a:lnSpc>
              <a:spcBef>
                <a:spcPts val="95"/>
              </a:spcBef>
            </a:pPr>
            <a:endParaRPr lang="es-ES" dirty="0" smtClean="0"/>
          </a:p>
          <a:p>
            <a:pPr marR="40005">
              <a:lnSpc>
                <a:spcPct val="150000"/>
              </a:lnSpc>
              <a:spcBef>
                <a:spcPts val="95"/>
              </a:spcBef>
            </a:pPr>
            <a:r>
              <a:rPr lang="es-ES" dirty="0" smtClean="0"/>
              <a:t>CG (A) = 2 + 3 + 3 + 1 + 2 = 11</a:t>
            </a:r>
          </a:p>
          <a:p>
            <a:pPr marR="40005">
              <a:lnSpc>
                <a:spcPct val="150000"/>
              </a:lnSpc>
              <a:spcBef>
                <a:spcPts val="95"/>
              </a:spcBef>
            </a:pPr>
            <a:r>
              <a:rPr lang="es-ES" dirty="0" smtClean="0"/>
              <a:t>CG (B) = 3 + 3 + 2 + 2 + 1 = 11</a:t>
            </a:r>
            <a:endParaRPr lang="es-ES" dirty="0"/>
          </a:p>
          <a:p>
            <a:pPr marR="40005">
              <a:lnSpc>
                <a:spcPct val="150000"/>
              </a:lnSpc>
              <a:spcBef>
                <a:spcPts val="95"/>
              </a:spcBef>
            </a:pPr>
            <a:endParaRPr lang="es-ES" dirty="0" smtClean="0"/>
          </a:p>
          <a:p>
            <a:pPr marR="40005">
              <a:lnSpc>
                <a:spcPct val="150000"/>
              </a:lnSpc>
              <a:spcBef>
                <a:spcPts val="95"/>
              </a:spcBef>
            </a:pPr>
            <a:r>
              <a:rPr lang="es-ES" dirty="0" smtClean="0"/>
              <a:t>¿Qué problema detectan en esta situación? ¿Cuál de los con conjuntos consideran que es mejor?</a:t>
            </a:r>
            <a:endParaRPr lang="es-ES" dirty="0" smtClean="0"/>
          </a:p>
        </p:txBody>
      </p:sp>
      <p:pic>
        <p:nvPicPr>
          <p:cNvPr id="2" name="Imagen 1"/>
          <p:cNvPicPr>
            <a:picLocks noChangeAspect="1"/>
          </p:cNvPicPr>
          <p:nvPr/>
        </p:nvPicPr>
        <p:blipFill>
          <a:blip r:embed="rId2"/>
          <a:stretch>
            <a:fillRect/>
          </a:stretch>
        </p:blipFill>
        <p:spPr>
          <a:xfrm>
            <a:off x="4220434" y="1937096"/>
            <a:ext cx="4258269" cy="752580"/>
          </a:xfrm>
          <a:prstGeom prst="rect">
            <a:avLst/>
          </a:prstGeom>
        </p:spPr>
      </p:pic>
    </p:spTree>
    <p:extLst>
      <p:ext uri="{BB962C8B-B14F-4D97-AF65-F5344CB8AC3E}">
        <p14:creationId xmlns:p14="http://schemas.microsoft.com/office/powerpoint/2010/main" val="3575789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278228" cy="646331"/>
          </a:xfrm>
          <a:prstGeom prst="rect">
            <a:avLst/>
          </a:prstGeom>
          <a:noFill/>
        </p:spPr>
        <p:txBody>
          <a:bodyPr wrap="none" rtlCol="0">
            <a:spAutoFit/>
          </a:bodyPr>
          <a:lstStyle/>
          <a:p>
            <a:r>
              <a:rPr lang="es-ES" sz="3600" dirty="0" smtClean="0">
                <a:solidFill>
                  <a:schemeClr val="accent5">
                    <a:lumMod val="60000"/>
                    <a:lumOff val="40000"/>
                  </a:schemeClr>
                </a:solidFill>
              </a:rPr>
              <a:t>DCG – </a:t>
            </a:r>
            <a:r>
              <a:rPr lang="es-ES" sz="3600" dirty="0" err="1" smtClean="0">
                <a:solidFill>
                  <a:schemeClr val="accent5">
                    <a:lumMod val="60000"/>
                    <a:lumOff val="40000"/>
                  </a:schemeClr>
                </a:solidFill>
              </a:rPr>
              <a:t>Discounted</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Cumulative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Gain</a:t>
            </a:r>
            <a:endParaRPr lang="es-ES" dirty="0">
              <a:solidFill>
                <a:schemeClr val="accent5">
                  <a:lumMod val="60000"/>
                  <a:lumOff val="40000"/>
                </a:schemeClr>
              </a:solidFill>
            </a:endParaRPr>
          </a:p>
        </p:txBody>
      </p:sp>
      <p:sp>
        <p:nvSpPr>
          <p:cNvPr id="4" name="CuadroTexto 3"/>
          <p:cNvSpPr txBox="1"/>
          <p:nvPr/>
        </p:nvSpPr>
        <p:spPr>
          <a:xfrm>
            <a:off x="507138" y="1416987"/>
            <a:ext cx="11684862" cy="3064942"/>
          </a:xfrm>
          <a:prstGeom prst="rect">
            <a:avLst/>
          </a:prstGeom>
          <a:noFill/>
        </p:spPr>
        <p:txBody>
          <a:bodyPr wrap="square" rtlCol="0">
            <a:spAutoFit/>
          </a:bodyPr>
          <a:lstStyle/>
          <a:p>
            <a:pPr marR="40005">
              <a:lnSpc>
                <a:spcPct val="150000"/>
              </a:lnSpc>
              <a:spcBef>
                <a:spcPts val="95"/>
              </a:spcBef>
            </a:pPr>
            <a:r>
              <a:rPr lang="es-ES" dirty="0" smtClean="0">
                <a:latin typeface="Trebuchet MS"/>
                <a:cs typeface="Trebuchet MS"/>
              </a:rPr>
              <a:t>DCG involucra un descuento del score de relevancia dividiéndolo por el logaritmo de la posición que corresponda. </a:t>
            </a:r>
          </a:p>
          <a:p>
            <a:pPr marR="40005">
              <a:lnSpc>
                <a:spcPct val="150000"/>
              </a:lnSpc>
              <a:spcBef>
                <a:spcPts val="95"/>
              </a:spcBef>
            </a:pPr>
            <a:endParaRPr lang="es-ES" dirty="0">
              <a:latin typeface="Trebuchet MS"/>
              <a:cs typeface="Trebuchet MS"/>
            </a:endParaRPr>
          </a:p>
          <a:p>
            <a:pPr marR="40005">
              <a:lnSpc>
                <a:spcPct val="150000"/>
              </a:lnSpc>
              <a:spcBef>
                <a:spcPts val="95"/>
              </a:spcBef>
            </a:pPr>
            <a:endParaRPr lang="es-ES" dirty="0" smtClean="0">
              <a:latin typeface="Trebuchet MS"/>
              <a:cs typeface="Trebuchet MS"/>
            </a:endParaRPr>
          </a:p>
          <a:p>
            <a:pPr marR="40005">
              <a:lnSpc>
                <a:spcPct val="150000"/>
              </a:lnSpc>
              <a:spcBef>
                <a:spcPts val="95"/>
              </a:spcBef>
            </a:pPr>
            <a:endParaRPr lang="es-ES" dirty="0">
              <a:latin typeface="Trebuchet MS"/>
              <a:cs typeface="Trebuchet MS"/>
            </a:endParaRPr>
          </a:p>
          <a:p>
            <a:pPr marR="40005">
              <a:lnSpc>
                <a:spcPct val="150000"/>
              </a:lnSpc>
              <a:spcBef>
                <a:spcPts val="95"/>
              </a:spcBef>
            </a:pPr>
            <a:r>
              <a:rPr lang="es-ES" dirty="0" smtClean="0"/>
              <a:t>Si ahora vemos el mismo caso que antes, pero con DCG: </a:t>
            </a:r>
          </a:p>
          <a:p>
            <a:pPr marR="40005">
              <a:lnSpc>
                <a:spcPct val="150000"/>
              </a:lnSpc>
              <a:spcBef>
                <a:spcPts val="95"/>
              </a:spcBef>
            </a:pPr>
            <a:endParaRPr lang="es-ES" dirty="0" smtClean="0"/>
          </a:p>
        </p:txBody>
      </p:sp>
      <p:pic>
        <p:nvPicPr>
          <p:cNvPr id="3" name="Imagen 2"/>
          <p:cNvPicPr>
            <a:picLocks noChangeAspect="1"/>
          </p:cNvPicPr>
          <p:nvPr/>
        </p:nvPicPr>
        <p:blipFill>
          <a:blip r:embed="rId2"/>
          <a:stretch>
            <a:fillRect/>
          </a:stretch>
        </p:blipFill>
        <p:spPr>
          <a:xfrm>
            <a:off x="4164624" y="1983420"/>
            <a:ext cx="3715268" cy="1209844"/>
          </a:xfrm>
          <a:prstGeom prst="rect">
            <a:avLst/>
          </a:prstGeom>
        </p:spPr>
      </p:pic>
      <p:pic>
        <p:nvPicPr>
          <p:cNvPr id="6" name="Imagen 5"/>
          <p:cNvPicPr>
            <a:picLocks noChangeAspect="1"/>
          </p:cNvPicPr>
          <p:nvPr/>
        </p:nvPicPr>
        <p:blipFill>
          <a:blip r:embed="rId3"/>
          <a:stretch>
            <a:fillRect/>
          </a:stretch>
        </p:blipFill>
        <p:spPr>
          <a:xfrm>
            <a:off x="2382723" y="4116616"/>
            <a:ext cx="7926297" cy="2431667"/>
          </a:xfrm>
          <a:prstGeom prst="rect">
            <a:avLst/>
          </a:prstGeom>
        </p:spPr>
      </p:pic>
    </p:spTree>
    <p:extLst>
      <p:ext uri="{BB962C8B-B14F-4D97-AF65-F5344CB8AC3E}">
        <p14:creationId xmlns:p14="http://schemas.microsoft.com/office/powerpoint/2010/main" val="288089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8278228" cy="646331"/>
          </a:xfrm>
          <a:prstGeom prst="rect">
            <a:avLst/>
          </a:prstGeom>
          <a:noFill/>
        </p:spPr>
        <p:txBody>
          <a:bodyPr wrap="none" rtlCol="0">
            <a:spAutoFit/>
          </a:bodyPr>
          <a:lstStyle/>
          <a:p>
            <a:r>
              <a:rPr lang="es-ES" sz="3600" dirty="0" smtClean="0">
                <a:solidFill>
                  <a:schemeClr val="accent5">
                    <a:lumMod val="60000"/>
                    <a:lumOff val="40000"/>
                  </a:schemeClr>
                </a:solidFill>
              </a:rPr>
              <a:t>DCG – </a:t>
            </a:r>
            <a:r>
              <a:rPr lang="es-ES" sz="3600" dirty="0" err="1" smtClean="0">
                <a:solidFill>
                  <a:schemeClr val="accent5">
                    <a:lumMod val="60000"/>
                    <a:lumOff val="40000"/>
                  </a:schemeClr>
                </a:solidFill>
              </a:rPr>
              <a:t>Discounted</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Cumulative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Gain</a:t>
            </a:r>
            <a:endParaRPr lang="es-ES" dirty="0">
              <a:solidFill>
                <a:schemeClr val="accent5">
                  <a:lumMod val="60000"/>
                  <a:lumOff val="40000"/>
                </a:schemeClr>
              </a:solidFill>
            </a:endParaRPr>
          </a:p>
        </p:txBody>
      </p:sp>
      <p:sp>
        <p:nvSpPr>
          <p:cNvPr id="4" name="CuadroTexto 3"/>
          <p:cNvSpPr txBox="1"/>
          <p:nvPr/>
        </p:nvSpPr>
        <p:spPr>
          <a:xfrm>
            <a:off x="507138" y="1416987"/>
            <a:ext cx="11684862" cy="5609228"/>
          </a:xfrm>
          <a:prstGeom prst="rect">
            <a:avLst/>
          </a:prstGeom>
          <a:noFill/>
        </p:spPr>
        <p:txBody>
          <a:bodyPr wrap="square" rtlCol="0">
            <a:spAutoFit/>
          </a:bodyPr>
          <a:lstStyle/>
          <a:p>
            <a:pPr marR="40005">
              <a:lnSpc>
                <a:spcPct val="150000"/>
              </a:lnSpc>
              <a:spcBef>
                <a:spcPts val="95"/>
              </a:spcBef>
            </a:pPr>
            <a:r>
              <a:rPr lang="es-ES" dirty="0" smtClean="0">
                <a:latin typeface="Trebuchet MS"/>
                <a:cs typeface="Trebuchet MS"/>
              </a:rPr>
              <a:t>El problema con utilizar directamente DCG es que dependiendo de varios factores, los sistemas de recomendación en general no brindan la misma cantidad de recomendaciones para cada usuario. Esto hace que DCG no sea comparable, ya que para un usuario que reciba mas recomendaciones, el DCG va a tender a ser mas grande. </a:t>
            </a:r>
          </a:p>
          <a:p>
            <a:pPr marR="40005">
              <a:lnSpc>
                <a:spcPct val="150000"/>
              </a:lnSpc>
              <a:spcBef>
                <a:spcPts val="95"/>
              </a:spcBef>
            </a:pPr>
            <a:endParaRPr lang="es-ES" dirty="0">
              <a:latin typeface="Trebuchet MS"/>
            </a:endParaRPr>
          </a:p>
          <a:p>
            <a:pPr marR="40005">
              <a:lnSpc>
                <a:spcPct val="150000"/>
              </a:lnSpc>
              <a:spcBef>
                <a:spcPts val="95"/>
              </a:spcBef>
            </a:pPr>
            <a:r>
              <a:rPr lang="es-ES" dirty="0" smtClean="0">
                <a:latin typeface="Trebuchet MS"/>
              </a:rPr>
              <a:t>Para normalizar esto, utilizaremos NDCG.</a:t>
            </a:r>
          </a:p>
          <a:p>
            <a:pPr marR="40005">
              <a:lnSpc>
                <a:spcPct val="150000"/>
              </a:lnSpc>
              <a:spcBef>
                <a:spcPts val="95"/>
              </a:spcBef>
            </a:pPr>
            <a:endParaRPr lang="es-ES" dirty="0">
              <a:latin typeface="Trebuchet MS"/>
            </a:endParaRPr>
          </a:p>
          <a:p>
            <a:pPr marR="40005">
              <a:lnSpc>
                <a:spcPct val="150000"/>
              </a:lnSpc>
              <a:spcBef>
                <a:spcPts val="95"/>
              </a:spcBef>
            </a:pPr>
            <a:r>
              <a:rPr lang="es-ES" dirty="0" smtClean="0">
                <a:latin typeface="Trebuchet MS"/>
              </a:rPr>
              <a:t>Para calcular NDCG necesitamos para cada set de recomendaciones calcular:</a:t>
            </a:r>
          </a:p>
          <a:p>
            <a:pPr marL="342900" marR="40005" indent="-342900">
              <a:lnSpc>
                <a:spcPct val="150000"/>
              </a:lnSpc>
              <a:spcBef>
                <a:spcPts val="95"/>
              </a:spcBef>
              <a:buAutoNum type="arabicPeriod"/>
            </a:pPr>
            <a:r>
              <a:rPr lang="es-ES" dirty="0" smtClean="0">
                <a:latin typeface="Trebuchet MS"/>
              </a:rPr>
              <a:t>DCG de nuestras recomendaciones</a:t>
            </a:r>
          </a:p>
          <a:p>
            <a:pPr marL="342900" marR="40005" indent="-342900">
              <a:lnSpc>
                <a:spcPct val="150000"/>
              </a:lnSpc>
              <a:spcBef>
                <a:spcPts val="95"/>
              </a:spcBef>
              <a:buAutoNum type="arabicPeriod"/>
            </a:pPr>
            <a:r>
              <a:rPr lang="es-ES" dirty="0" smtClean="0">
                <a:latin typeface="Trebuchet MS"/>
              </a:rPr>
              <a:t>DCG ideal (para el ordenamiento perfecto)</a:t>
            </a:r>
          </a:p>
          <a:p>
            <a:pPr marL="342900" marR="40005" indent="-342900">
              <a:lnSpc>
                <a:spcPct val="150000"/>
              </a:lnSpc>
              <a:spcBef>
                <a:spcPts val="95"/>
              </a:spcBef>
              <a:buAutoNum type="arabicPeriod"/>
            </a:pPr>
            <a:endParaRPr lang="es-ES" dirty="0">
              <a:latin typeface="Trebuchet MS"/>
            </a:endParaRPr>
          </a:p>
          <a:p>
            <a:pPr marR="40005">
              <a:lnSpc>
                <a:spcPct val="150000"/>
              </a:lnSpc>
              <a:spcBef>
                <a:spcPts val="95"/>
              </a:spcBef>
            </a:pPr>
            <a:r>
              <a:rPr lang="es-ES" dirty="0" smtClean="0">
                <a:latin typeface="Trebuchet MS"/>
              </a:rPr>
              <a:t>¿Cuál va a ser el dominio de NDCG? </a:t>
            </a:r>
            <a:endParaRPr lang="es-ES" dirty="0" smtClean="0"/>
          </a:p>
          <a:p>
            <a:pPr marR="40005">
              <a:lnSpc>
                <a:spcPct val="150000"/>
              </a:lnSpc>
              <a:spcBef>
                <a:spcPts val="95"/>
              </a:spcBef>
            </a:pPr>
            <a:endParaRPr lang="es-ES" dirty="0" smtClean="0"/>
          </a:p>
        </p:txBody>
      </p:sp>
      <p:pic>
        <p:nvPicPr>
          <p:cNvPr id="2" name="Imagen 1"/>
          <p:cNvPicPr>
            <a:picLocks noChangeAspect="1"/>
          </p:cNvPicPr>
          <p:nvPr/>
        </p:nvPicPr>
        <p:blipFill>
          <a:blip r:embed="rId2"/>
          <a:stretch>
            <a:fillRect/>
          </a:stretch>
        </p:blipFill>
        <p:spPr>
          <a:xfrm>
            <a:off x="6677246" y="5105029"/>
            <a:ext cx="4013429" cy="1045048"/>
          </a:xfrm>
          <a:prstGeom prst="rect">
            <a:avLst/>
          </a:prstGeom>
        </p:spPr>
      </p:pic>
    </p:spTree>
    <p:extLst>
      <p:ext uri="{BB962C8B-B14F-4D97-AF65-F5344CB8AC3E}">
        <p14:creationId xmlns:p14="http://schemas.microsoft.com/office/powerpoint/2010/main" val="1583572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1277446" cy="646331"/>
          </a:xfrm>
          <a:prstGeom prst="rect">
            <a:avLst/>
          </a:prstGeom>
          <a:noFill/>
        </p:spPr>
        <p:txBody>
          <a:bodyPr wrap="none" rtlCol="0">
            <a:spAutoFit/>
          </a:bodyPr>
          <a:lstStyle/>
          <a:p>
            <a:r>
              <a:rPr lang="es-ES" sz="3600" dirty="0" smtClean="0">
                <a:solidFill>
                  <a:schemeClr val="accent5">
                    <a:lumMod val="60000"/>
                    <a:lumOff val="40000"/>
                  </a:schemeClr>
                </a:solidFill>
              </a:rPr>
              <a:t>NDCG – </a:t>
            </a:r>
            <a:r>
              <a:rPr lang="es-ES" sz="3600" dirty="0" err="1" smtClean="0">
                <a:solidFill>
                  <a:schemeClr val="accent5">
                    <a:lumMod val="60000"/>
                    <a:lumOff val="40000"/>
                  </a:schemeClr>
                </a:solidFill>
              </a:rPr>
              <a:t>Normalized</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Discounted</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Cumulative</a:t>
            </a:r>
            <a:r>
              <a:rPr lang="es-ES" sz="3600" dirty="0" smtClean="0">
                <a:solidFill>
                  <a:schemeClr val="accent5">
                    <a:lumMod val="60000"/>
                    <a:lumOff val="40000"/>
                  </a:schemeClr>
                </a:solidFill>
              </a:rPr>
              <a:t> </a:t>
            </a:r>
            <a:r>
              <a:rPr lang="es-ES" sz="3600" dirty="0" err="1" smtClean="0">
                <a:solidFill>
                  <a:schemeClr val="accent5">
                    <a:lumMod val="60000"/>
                    <a:lumOff val="40000"/>
                  </a:schemeClr>
                </a:solidFill>
              </a:rPr>
              <a:t>Gain</a:t>
            </a:r>
            <a:endParaRPr lang="es-ES" dirty="0">
              <a:solidFill>
                <a:schemeClr val="accent5">
                  <a:lumMod val="60000"/>
                  <a:lumOff val="40000"/>
                </a:schemeClr>
              </a:solidFill>
            </a:endParaRPr>
          </a:p>
        </p:txBody>
      </p:sp>
      <p:sp>
        <p:nvSpPr>
          <p:cNvPr id="4" name="CuadroTexto 3"/>
          <p:cNvSpPr txBox="1"/>
          <p:nvPr/>
        </p:nvSpPr>
        <p:spPr>
          <a:xfrm>
            <a:off x="507138" y="1416987"/>
            <a:ext cx="11684862" cy="936154"/>
          </a:xfrm>
          <a:prstGeom prst="rect">
            <a:avLst/>
          </a:prstGeom>
          <a:noFill/>
        </p:spPr>
        <p:txBody>
          <a:bodyPr wrap="square" rtlCol="0">
            <a:spAutoFit/>
          </a:bodyPr>
          <a:lstStyle/>
          <a:p>
            <a:pPr marR="40005">
              <a:lnSpc>
                <a:spcPct val="150000"/>
              </a:lnSpc>
              <a:spcBef>
                <a:spcPts val="95"/>
              </a:spcBef>
            </a:pPr>
            <a:r>
              <a:rPr lang="es-ES" dirty="0" smtClean="0">
                <a:latin typeface="Trebuchet MS"/>
                <a:cs typeface="Trebuchet MS"/>
              </a:rPr>
              <a:t>Para el ejemplo que veníamos trabajando: </a:t>
            </a:r>
            <a:endParaRPr lang="es-ES" dirty="0" smtClean="0"/>
          </a:p>
          <a:p>
            <a:pPr marR="40005">
              <a:lnSpc>
                <a:spcPct val="150000"/>
              </a:lnSpc>
              <a:spcBef>
                <a:spcPts val="95"/>
              </a:spcBef>
            </a:pPr>
            <a:endParaRPr lang="es-ES" dirty="0" smtClean="0"/>
          </a:p>
        </p:txBody>
      </p:sp>
      <p:pic>
        <p:nvPicPr>
          <p:cNvPr id="3" name="Imagen 2"/>
          <p:cNvPicPr>
            <a:picLocks noChangeAspect="1"/>
          </p:cNvPicPr>
          <p:nvPr/>
        </p:nvPicPr>
        <p:blipFill>
          <a:blip r:embed="rId2"/>
          <a:stretch>
            <a:fillRect/>
          </a:stretch>
        </p:blipFill>
        <p:spPr>
          <a:xfrm>
            <a:off x="802105" y="2031381"/>
            <a:ext cx="10480411" cy="2364713"/>
          </a:xfrm>
          <a:prstGeom prst="rect">
            <a:avLst/>
          </a:prstGeom>
        </p:spPr>
      </p:pic>
      <p:pic>
        <p:nvPicPr>
          <p:cNvPr id="6" name="Imagen 5"/>
          <p:cNvPicPr>
            <a:picLocks noChangeAspect="1"/>
          </p:cNvPicPr>
          <p:nvPr/>
        </p:nvPicPr>
        <p:blipFill>
          <a:blip r:embed="rId3"/>
          <a:stretch>
            <a:fillRect/>
          </a:stretch>
        </p:blipFill>
        <p:spPr>
          <a:xfrm>
            <a:off x="3032210" y="4863004"/>
            <a:ext cx="6023300" cy="1201729"/>
          </a:xfrm>
          <a:prstGeom prst="rect">
            <a:avLst/>
          </a:prstGeom>
        </p:spPr>
      </p:pic>
    </p:spTree>
    <p:extLst>
      <p:ext uri="{BB962C8B-B14F-4D97-AF65-F5344CB8AC3E}">
        <p14:creationId xmlns:p14="http://schemas.microsoft.com/office/powerpoint/2010/main" val="3162340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3060453" cy="646331"/>
          </a:xfrm>
          <a:prstGeom prst="rect">
            <a:avLst/>
          </a:prstGeom>
          <a:noFill/>
        </p:spPr>
        <p:txBody>
          <a:bodyPr wrap="none" rtlCol="0">
            <a:spAutoFit/>
          </a:bodyPr>
          <a:lstStyle/>
          <a:p>
            <a:r>
              <a:rPr lang="es-ES" sz="3600" dirty="0" smtClean="0">
                <a:solidFill>
                  <a:schemeClr val="accent5">
                    <a:lumMod val="60000"/>
                    <a:lumOff val="40000"/>
                  </a:schemeClr>
                </a:solidFill>
              </a:rPr>
              <a:t>HITS@K y CTR</a:t>
            </a:r>
            <a:endParaRPr lang="es-ES" dirty="0">
              <a:solidFill>
                <a:schemeClr val="accent5">
                  <a:lumMod val="60000"/>
                  <a:lumOff val="40000"/>
                </a:schemeClr>
              </a:solidFill>
            </a:endParaRPr>
          </a:p>
        </p:txBody>
      </p:sp>
      <p:sp>
        <p:nvSpPr>
          <p:cNvPr id="4" name="CuadroTexto 3"/>
          <p:cNvSpPr txBox="1"/>
          <p:nvPr/>
        </p:nvSpPr>
        <p:spPr>
          <a:xfrm>
            <a:off x="507138" y="1416987"/>
            <a:ext cx="11684862" cy="4362733"/>
          </a:xfrm>
          <a:prstGeom prst="rect">
            <a:avLst/>
          </a:prstGeom>
          <a:noFill/>
        </p:spPr>
        <p:txBody>
          <a:bodyPr wrap="square" rtlCol="0">
            <a:spAutoFit/>
          </a:bodyPr>
          <a:lstStyle/>
          <a:p>
            <a:pPr marR="40005">
              <a:lnSpc>
                <a:spcPct val="150000"/>
              </a:lnSpc>
              <a:spcBef>
                <a:spcPts val="95"/>
              </a:spcBef>
            </a:pPr>
            <a:r>
              <a:rPr lang="es-ES" dirty="0" smtClean="0">
                <a:latin typeface="Trebuchet MS"/>
                <a:cs typeface="Trebuchet MS"/>
              </a:rPr>
              <a:t>HITS@K simplemente nos dice cuantos ítems relevantes hay en las primeras K posiciones. </a:t>
            </a:r>
          </a:p>
          <a:p>
            <a:pPr marR="40005">
              <a:lnSpc>
                <a:spcPct val="150000"/>
              </a:lnSpc>
              <a:spcBef>
                <a:spcPts val="95"/>
              </a:spcBef>
            </a:pPr>
            <a:endParaRPr lang="es-ES" dirty="0">
              <a:latin typeface="Trebuchet MS"/>
            </a:endParaRPr>
          </a:p>
          <a:p>
            <a:pPr marR="40005">
              <a:lnSpc>
                <a:spcPct val="150000"/>
              </a:lnSpc>
              <a:spcBef>
                <a:spcPts val="95"/>
              </a:spcBef>
            </a:pPr>
            <a:r>
              <a:rPr lang="es-ES" dirty="0" smtClean="0">
                <a:latin typeface="Trebuchet MS"/>
              </a:rPr>
              <a:t>NO tiene en cuenta el orden en el que presentamos las recomendaciones.</a:t>
            </a:r>
          </a:p>
          <a:p>
            <a:pPr marR="40005">
              <a:lnSpc>
                <a:spcPct val="150000"/>
              </a:lnSpc>
              <a:spcBef>
                <a:spcPts val="95"/>
              </a:spcBef>
            </a:pPr>
            <a:r>
              <a:rPr lang="es-ES" dirty="0" smtClean="0">
                <a:latin typeface="Trebuchet MS"/>
              </a:rPr>
              <a:t>NO tiene en cuenta que tan relevante es cada ítem. </a:t>
            </a:r>
          </a:p>
          <a:p>
            <a:pPr marR="40005">
              <a:lnSpc>
                <a:spcPct val="150000"/>
              </a:lnSpc>
              <a:spcBef>
                <a:spcPts val="95"/>
              </a:spcBef>
            </a:pPr>
            <a:endParaRPr lang="es-ES" dirty="0">
              <a:latin typeface="Trebuchet MS"/>
            </a:endParaRPr>
          </a:p>
          <a:p>
            <a:pPr marR="40005">
              <a:lnSpc>
                <a:spcPct val="150000"/>
              </a:lnSpc>
              <a:spcBef>
                <a:spcPts val="95"/>
              </a:spcBef>
            </a:pPr>
            <a:r>
              <a:rPr lang="es-ES" dirty="0" smtClean="0">
                <a:latin typeface="Trebuchet MS"/>
              </a:rPr>
              <a:t>CTR = </a:t>
            </a:r>
            <a:r>
              <a:rPr lang="es-ES" dirty="0" err="1" smtClean="0">
                <a:latin typeface="Trebuchet MS"/>
              </a:rPr>
              <a:t>Click</a:t>
            </a:r>
            <a:r>
              <a:rPr lang="es-ES" dirty="0" smtClean="0">
                <a:latin typeface="Trebuchet MS"/>
              </a:rPr>
              <a:t> </a:t>
            </a:r>
            <a:r>
              <a:rPr lang="es-ES" dirty="0" err="1" smtClean="0">
                <a:latin typeface="Trebuchet MS"/>
              </a:rPr>
              <a:t>through</a:t>
            </a:r>
            <a:r>
              <a:rPr lang="es-ES" dirty="0" smtClean="0">
                <a:latin typeface="Trebuchet MS"/>
              </a:rPr>
              <a:t> </a:t>
            </a:r>
            <a:r>
              <a:rPr lang="es-ES" dirty="0" err="1" smtClean="0">
                <a:latin typeface="Trebuchet MS"/>
              </a:rPr>
              <a:t>rate</a:t>
            </a:r>
            <a:endParaRPr lang="es-ES" dirty="0">
              <a:latin typeface="Trebuchet MS"/>
            </a:endParaRPr>
          </a:p>
          <a:p>
            <a:pPr marR="40005">
              <a:lnSpc>
                <a:spcPct val="150000"/>
              </a:lnSpc>
              <a:spcBef>
                <a:spcPts val="95"/>
              </a:spcBef>
            </a:pPr>
            <a:r>
              <a:rPr lang="es-ES" dirty="0" smtClean="0">
                <a:latin typeface="Trebuchet MS"/>
              </a:rPr>
              <a:t>El CTR es una métrica muy utilizada, sobre todo como “métrica online” en sistemas de recomendación.</a:t>
            </a:r>
          </a:p>
          <a:p>
            <a:pPr marR="40005">
              <a:lnSpc>
                <a:spcPct val="150000"/>
              </a:lnSpc>
              <a:spcBef>
                <a:spcPts val="95"/>
              </a:spcBef>
            </a:pPr>
            <a:endParaRPr lang="es-ES" dirty="0">
              <a:latin typeface="Trebuchet MS"/>
            </a:endParaRPr>
          </a:p>
          <a:p>
            <a:pPr marR="40005">
              <a:lnSpc>
                <a:spcPct val="150000"/>
              </a:lnSpc>
              <a:spcBef>
                <a:spcPts val="95"/>
              </a:spcBef>
            </a:pPr>
            <a:r>
              <a:rPr lang="es-ES" dirty="0" smtClean="0">
                <a:latin typeface="Trebuchet MS"/>
              </a:rPr>
              <a:t>Necesitamos conocer cuantas veces se vio el ítem que recomendamos (impresiones) y cuantas veces se </a:t>
            </a:r>
            <a:r>
              <a:rPr lang="es-ES" dirty="0" err="1" smtClean="0">
                <a:latin typeface="Trebuchet MS"/>
              </a:rPr>
              <a:t>clickeo</a:t>
            </a:r>
            <a:r>
              <a:rPr lang="es-ES" dirty="0" smtClean="0">
                <a:latin typeface="Trebuchet MS"/>
              </a:rPr>
              <a:t>.</a:t>
            </a:r>
            <a:endParaRPr lang="es-ES" dirty="0" smtClean="0"/>
          </a:p>
          <a:p>
            <a:pPr marR="40005">
              <a:lnSpc>
                <a:spcPct val="150000"/>
              </a:lnSpc>
              <a:spcBef>
                <a:spcPts val="95"/>
              </a:spcBef>
            </a:pPr>
            <a:endParaRPr lang="es-ES" dirty="0" smtClean="0"/>
          </a:p>
        </p:txBody>
      </p:sp>
      <p:pic>
        <p:nvPicPr>
          <p:cNvPr id="2" name="Imagen 1"/>
          <p:cNvPicPr>
            <a:picLocks noChangeAspect="1"/>
          </p:cNvPicPr>
          <p:nvPr/>
        </p:nvPicPr>
        <p:blipFill>
          <a:blip r:embed="rId2"/>
          <a:stretch>
            <a:fillRect/>
          </a:stretch>
        </p:blipFill>
        <p:spPr>
          <a:xfrm>
            <a:off x="4317852" y="5339117"/>
            <a:ext cx="4047618" cy="1299570"/>
          </a:xfrm>
          <a:prstGeom prst="rect">
            <a:avLst/>
          </a:prstGeom>
        </p:spPr>
      </p:pic>
    </p:spTree>
    <p:extLst>
      <p:ext uri="{BB962C8B-B14F-4D97-AF65-F5344CB8AC3E}">
        <p14:creationId xmlns:p14="http://schemas.microsoft.com/office/powerpoint/2010/main" val="183433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747360" cy="646331"/>
          </a:xfrm>
          <a:prstGeom prst="rect">
            <a:avLst/>
          </a:prstGeom>
          <a:noFill/>
        </p:spPr>
        <p:txBody>
          <a:bodyPr wrap="none" rtlCol="0">
            <a:spAutoFit/>
          </a:bodyPr>
          <a:lstStyle/>
          <a:p>
            <a:r>
              <a:rPr lang="es-ES" sz="3600" dirty="0" smtClean="0">
                <a:solidFill>
                  <a:schemeClr val="accent5">
                    <a:lumMod val="60000"/>
                    <a:lumOff val="40000"/>
                  </a:schemeClr>
                </a:solidFill>
              </a:rPr>
              <a:t>Sistemas de Recomendación</a:t>
            </a:r>
            <a:endParaRPr lang="es-ES" dirty="0">
              <a:solidFill>
                <a:schemeClr val="accent5">
                  <a:lumMod val="60000"/>
                  <a:lumOff val="40000"/>
                </a:schemeClr>
              </a:solidFill>
            </a:endParaRPr>
          </a:p>
        </p:txBody>
      </p:sp>
      <p:sp>
        <p:nvSpPr>
          <p:cNvPr id="2" name="CuadroTexto 1"/>
          <p:cNvSpPr txBox="1"/>
          <p:nvPr/>
        </p:nvSpPr>
        <p:spPr>
          <a:xfrm>
            <a:off x="507138" y="1416987"/>
            <a:ext cx="11684862" cy="5847755"/>
          </a:xfrm>
          <a:prstGeom prst="rect">
            <a:avLst/>
          </a:prstGeom>
          <a:noFill/>
        </p:spPr>
        <p:txBody>
          <a:bodyPr wrap="square" rtlCol="0">
            <a:spAutoFit/>
          </a:bodyPr>
          <a:lstStyle/>
          <a:p>
            <a:pPr marL="12700" marR="2176780" algn="just">
              <a:lnSpc>
                <a:spcPct val="150000"/>
              </a:lnSpc>
              <a:spcBef>
                <a:spcPts val="95"/>
              </a:spcBef>
            </a:pPr>
            <a:r>
              <a:rPr lang="es-ES" dirty="0" smtClean="0"/>
              <a:t>Filtrado colaborativo y sistemas basados en contenidos no son las únicas estrategias que se utilizan para desarrollar los sistemas de recomendación.</a:t>
            </a:r>
          </a:p>
          <a:p>
            <a:pPr marL="12700" marR="2176780" algn="just">
              <a:lnSpc>
                <a:spcPct val="150000"/>
              </a:lnSpc>
              <a:spcBef>
                <a:spcPts val="95"/>
              </a:spcBef>
            </a:pPr>
            <a:endParaRPr lang="es-ES" dirty="0"/>
          </a:p>
          <a:p>
            <a:pPr marL="12700" marR="2176780" algn="just">
              <a:lnSpc>
                <a:spcPct val="150000"/>
              </a:lnSpc>
              <a:spcBef>
                <a:spcPts val="95"/>
              </a:spcBef>
            </a:pPr>
            <a:r>
              <a:rPr lang="es-ES" dirty="0" smtClean="0"/>
              <a:t>Muchas veces funciona mejor una simple consulta a una base de datos que un modelo de machine </a:t>
            </a:r>
            <a:r>
              <a:rPr lang="es-ES" dirty="0" err="1" smtClean="0"/>
              <a:t>learning</a:t>
            </a:r>
            <a:r>
              <a:rPr lang="es-ES" dirty="0" smtClean="0"/>
              <a:t> para generar recomendaciones.</a:t>
            </a:r>
          </a:p>
          <a:p>
            <a:pPr marL="12700" marR="2176780" algn="just">
              <a:lnSpc>
                <a:spcPct val="150000"/>
              </a:lnSpc>
              <a:spcBef>
                <a:spcPts val="95"/>
              </a:spcBef>
            </a:pPr>
            <a:endParaRPr lang="es-ES" dirty="0"/>
          </a:p>
          <a:p>
            <a:pPr marL="12700" marR="2176780" algn="just">
              <a:lnSpc>
                <a:spcPct val="150000"/>
              </a:lnSpc>
              <a:spcBef>
                <a:spcPts val="95"/>
              </a:spcBef>
            </a:pPr>
            <a:r>
              <a:rPr lang="es-ES" dirty="0" smtClean="0"/>
              <a:t>Siempre debemos empezar por la solución mas simple, evaluar el comportamiento de los usuarios y luego iterar.</a:t>
            </a:r>
          </a:p>
          <a:p>
            <a:pPr marL="12700" marR="2176780" algn="just">
              <a:lnSpc>
                <a:spcPct val="150000"/>
              </a:lnSpc>
              <a:spcBef>
                <a:spcPts val="95"/>
              </a:spcBef>
            </a:pPr>
            <a:endParaRPr lang="es-ES" dirty="0"/>
          </a:p>
          <a:p>
            <a:pPr marL="12700" marR="2176780" algn="just">
              <a:lnSpc>
                <a:spcPct val="150000"/>
              </a:lnSpc>
              <a:spcBef>
                <a:spcPts val="95"/>
              </a:spcBef>
            </a:pPr>
            <a:r>
              <a:rPr lang="es-ES" dirty="0" smtClean="0"/>
              <a:t>Recuerden la pregunta que venimos repitiendo hace mucho: “¿Vale la pena desarrollar un modelo de ML?</a:t>
            </a:r>
            <a:endParaRPr lang="es-ES" dirty="0"/>
          </a:p>
          <a:p>
            <a:pPr>
              <a:lnSpc>
                <a:spcPct val="200000"/>
              </a:lnSpc>
            </a:pPr>
            <a:endParaRPr lang="es-ES" dirty="0"/>
          </a:p>
          <a:p>
            <a:pPr>
              <a:lnSpc>
                <a:spcPct val="200000"/>
              </a:lnSpc>
            </a:pPr>
            <a:endParaRPr lang="es-ES" dirty="0" smtClean="0"/>
          </a:p>
        </p:txBody>
      </p:sp>
    </p:spTree>
    <p:extLst>
      <p:ext uri="{BB962C8B-B14F-4D97-AF65-F5344CB8AC3E}">
        <p14:creationId xmlns:p14="http://schemas.microsoft.com/office/powerpoint/2010/main" val="3725084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1667059"/>
          </a:xfrm>
          <a:prstGeom prst="rect">
            <a:avLst/>
          </a:prstGeom>
          <a:noFill/>
        </p:spPr>
        <p:txBody>
          <a:bodyPr wrap="square" rtlCol="0">
            <a:spAutoFit/>
          </a:bodyPr>
          <a:lstStyle/>
          <a:p>
            <a:pPr>
              <a:lnSpc>
                <a:spcPct val="200000"/>
              </a:lnSpc>
            </a:pPr>
            <a:r>
              <a:rPr lang="es-ES" dirty="0" smtClean="0"/>
              <a:t>Nos basamos en interacciones de los usuarios con ítems para producir recomendaciones.</a:t>
            </a:r>
            <a:endParaRPr lang="es-ES" dirty="0"/>
          </a:p>
          <a:p>
            <a:pPr>
              <a:lnSpc>
                <a:spcPct val="200000"/>
              </a:lnSpc>
            </a:pPr>
            <a:r>
              <a:rPr lang="es-ES" dirty="0" smtClean="0"/>
              <a:t>Utilizamos una matriz de interacciones.</a:t>
            </a: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3903521" y="2546548"/>
            <a:ext cx="4886518" cy="4060864"/>
          </a:xfrm>
          <a:prstGeom prst="rect">
            <a:avLst/>
          </a:prstGeom>
        </p:spPr>
      </p:pic>
    </p:spTree>
    <p:extLst>
      <p:ext uri="{BB962C8B-B14F-4D97-AF65-F5344CB8AC3E}">
        <p14:creationId xmlns:p14="http://schemas.microsoft.com/office/powerpoint/2010/main" val="3769885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3970318"/>
          </a:xfrm>
          <a:prstGeom prst="rect">
            <a:avLst/>
          </a:prstGeom>
          <a:noFill/>
        </p:spPr>
        <p:txBody>
          <a:bodyPr wrap="square" rtlCol="0">
            <a:spAutoFit/>
          </a:bodyPr>
          <a:lstStyle/>
          <a:p>
            <a:pPr>
              <a:lnSpc>
                <a:spcPct val="200000"/>
              </a:lnSpc>
            </a:pPr>
            <a:r>
              <a:rPr lang="es-ES" dirty="0" smtClean="0"/>
              <a:t>A partir de la matriz de interacciones vamos a buscar usuarios similares y/o ítems similares y generar recomendaciones en base a esto.</a:t>
            </a:r>
          </a:p>
          <a:p>
            <a:pPr>
              <a:lnSpc>
                <a:spcPct val="200000"/>
              </a:lnSpc>
            </a:pPr>
            <a:endParaRPr lang="es-ES" dirty="0"/>
          </a:p>
          <a:p>
            <a:pPr>
              <a:lnSpc>
                <a:spcPct val="200000"/>
              </a:lnSpc>
            </a:pPr>
            <a:r>
              <a:rPr lang="es-ES" dirty="0" smtClean="0"/>
              <a:t>Principal ventaja: No necesitamos tener información particular del usuario (ya sea genero, edad, gustos, preferencias, </a:t>
            </a:r>
            <a:r>
              <a:rPr lang="es-ES" dirty="0" err="1" smtClean="0"/>
              <a:t>etc</a:t>
            </a:r>
            <a:r>
              <a:rPr lang="es-ES" dirty="0" smtClean="0"/>
              <a:t>) ni de los ítems (categoría, precio, calidad, </a:t>
            </a:r>
            <a:r>
              <a:rPr lang="es-ES" dirty="0" err="1" smtClean="0"/>
              <a:t>etc</a:t>
            </a:r>
            <a:r>
              <a:rPr lang="es-ES" dirty="0" smtClean="0"/>
              <a:t>). Simplemente con las interacciones ya tenemos datos suficientes para armar un </a:t>
            </a:r>
            <a:r>
              <a:rPr lang="es-ES" dirty="0" err="1" smtClean="0"/>
              <a:t>recomendador</a:t>
            </a:r>
            <a:r>
              <a:rPr lang="es-ES" dirty="0" smtClean="0"/>
              <a:t>.</a:t>
            </a:r>
            <a:endParaRPr lang="es-ES" dirty="0"/>
          </a:p>
          <a:p>
            <a:pPr>
              <a:lnSpc>
                <a:spcPct val="200000"/>
              </a:lnSpc>
            </a:pPr>
            <a:endParaRPr lang="es-ES" dirty="0" smtClean="0"/>
          </a:p>
        </p:txBody>
      </p:sp>
    </p:spTree>
    <p:extLst>
      <p:ext uri="{BB962C8B-B14F-4D97-AF65-F5344CB8AC3E}">
        <p14:creationId xmlns:p14="http://schemas.microsoft.com/office/powerpoint/2010/main" val="222671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3416320"/>
          </a:xfrm>
          <a:prstGeom prst="rect">
            <a:avLst/>
          </a:prstGeom>
          <a:noFill/>
        </p:spPr>
        <p:txBody>
          <a:bodyPr wrap="square" rtlCol="0">
            <a:spAutoFit/>
          </a:bodyPr>
          <a:lstStyle/>
          <a:p>
            <a:pPr>
              <a:lnSpc>
                <a:spcPct val="200000"/>
              </a:lnSpc>
            </a:pPr>
            <a:r>
              <a:rPr lang="es-ES" dirty="0" smtClean="0"/>
              <a:t>A la matriz de interacciones la podemos completar con:</a:t>
            </a:r>
          </a:p>
          <a:p>
            <a:pPr>
              <a:lnSpc>
                <a:spcPct val="200000"/>
              </a:lnSpc>
            </a:pPr>
            <a:endParaRPr lang="es-ES" dirty="0"/>
          </a:p>
          <a:p>
            <a:pPr>
              <a:lnSpc>
                <a:spcPct val="200000"/>
              </a:lnSpc>
            </a:pPr>
            <a:r>
              <a:rPr lang="es-ES" dirty="0" smtClean="0"/>
              <a:t>-Ratings explícitos</a:t>
            </a:r>
          </a:p>
          <a:p>
            <a:pPr>
              <a:lnSpc>
                <a:spcPct val="200000"/>
              </a:lnSpc>
            </a:pPr>
            <a:endParaRPr lang="es-ES" dirty="0"/>
          </a:p>
          <a:p>
            <a:pPr>
              <a:lnSpc>
                <a:spcPct val="200000"/>
              </a:lnSpc>
            </a:pPr>
            <a:r>
              <a:rPr lang="es-ES" dirty="0" smtClean="0"/>
              <a:t>-Ratings implícitos</a:t>
            </a:r>
            <a:endParaRPr lang="es-ES" dirty="0"/>
          </a:p>
          <a:p>
            <a:pPr>
              <a:lnSpc>
                <a:spcPct val="200000"/>
              </a:lnSpc>
            </a:pPr>
            <a:endParaRPr lang="es-ES" dirty="0" smtClean="0"/>
          </a:p>
        </p:txBody>
      </p:sp>
      <p:pic>
        <p:nvPicPr>
          <p:cNvPr id="3" name="Imagen 2"/>
          <p:cNvPicPr>
            <a:picLocks noChangeAspect="1"/>
          </p:cNvPicPr>
          <p:nvPr/>
        </p:nvPicPr>
        <p:blipFill>
          <a:blip r:embed="rId2"/>
          <a:stretch>
            <a:fillRect/>
          </a:stretch>
        </p:blipFill>
        <p:spPr>
          <a:xfrm>
            <a:off x="3669603" y="2288768"/>
            <a:ext cx="7937810" cy="4171026"/>
          </a:xfrm>
          <a:prstGeom prst="rect">
            <a:avLst/>
          </a:prstGeom>
        </p:spPr>
      </p:pic>
    </p:spTree>
    <p:extLst>
      <p:ext uri="{BB962C8B-B14F-4D97-AF65-F5344CB8AC3E}">
        <p14:creationId xmlns:p14="http://schemas.microsoft.com/office/powerpoint/2010/main" val="308899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5570692"/>
          </a:xfrm>
          <a:prstGeom prst="rect">
            <a:avLst/>
          </a:prstGeom>
          <a:noFill/>
        </p:spPr>
        <p:txBody>
          <a:bodyPr wrap="square" rtlCol="0">
            <a:spAutoFit/>
          </a:bodyPr>
          <a:lstStyle/>
          <a:p>
            <a:pPr marR="40005">
              <a:lnSpc>
                <a:spcPct val="150000"/>
              </a:lnSpc>
              <a:spcBef>
                <a:spcPts val="95"/>
              </a:spcBef>
            </a:pPr>
            <a:r>
              <a:rPr lang="es-ES" dirty="0" smtClean="0"/>
              <a:t>Los </a:t>
            </a:r>
            <a:r>
              <a:rPr lang="es-ES" dirty="0"/>
              <a:t>ratings explícitos son aquellos que son proporcionados directamente por el usuario, como  puede ser una valoración o una reseña de un producto.</a:t>
            </a:r>
          </a:p>
          <a:p>
            <a:pPr marR="175895">
              <a:lnSpc>
                <a:spcPct val="150000"/>
              </a:lnSpc>
              <a:spcBef>
                <a:spcPts val="240"/>
              </a:spcBef>
            </a:pPr>
            <a:r>
              <a:rPr lang="es-ES" dirty="0"/>
              <a:t>Por otro lado, los ratings implícitos son aquellos que se pueden inferir a partir del  comportamiento del usuario, como por ejemplo el tiempo que ha dedicado a ver una película  o el número de veces que ha escuchado una canción.</a:t>
            </a:r>
          </a:p>
          <a:p>
            <a:pPr>
              <a:lnSpc>
                <a:spcPct val="150000"/>
              </a:lnSpc>
              <a:spcBef>
                <a:spcPts val="10"/>
              </a:spcBef>
            </a:pPr>
            <a:endParaRPr lang="es-ES" dirty="0"/>
          </a:p>
          <a:p>
            <a:pPr marR="5080">
              <a:lnSpc>
                <a:spcPct val="150000"/>
              </a:lnSpc>
              <a:spcBef>
                <a:spcPts val="5"/>
              </a:spcBef>
            </a:pPr>
            <a:r>
              <a:rPr lang="es-ES" dirty="0"/>
              <a:t>Los modelos de recomendación de machine </a:t>
            </a:r>
            <a:r>
              <a:rPr lang="es-ES" dirty="0" err="1"/>
              <a:t>learning</a:t>
            </a:r>
            <a:r>
              <a:rPr lang="es-ES" dirty="0"/>
              <a:t> a menudo utilizan tanto ratings  explícitos como implícitos para mejorar la precisión de sus recomendaciones. Por ejemplo, si  un usuario ha valorado explícitamente varios productos de manera muy positiva, es muy  probable que le gusten otros productos similares que no ha valorado explícitamente. Al  mismo tiempo, si un usuario ha dedicado mucho tiempo a ver una película, es probable que le  haya gustado, por lo que se podría utilizar esa información como un rating implícito positivo  para recomendarle otras películas similares.</a:t>
            </a:r>
          </a:p>
          <a:p>
            <a:pPr>
              <a:lnSpc>
                <a:spcPct val="200000"/>
              </a:lnSpc>
            </a:pPr>
            <a:endParaRPr lang="es-ES" dirty="0" smtClean="0"/>
          </a:p>
        </p:txBody>
      </p:sp>
    </p:spTree>
    <p:extLst>
      <p:ext uri="{BB962C8B-B14F-4D97-AF65-F5344CB8AC3E}">
        <p14:creationId xmlns:p14="http://schemas.microsoft.com/office/powerpoint/2010/main" val="173260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214615" cy="646331"/>
          </a:xfrm>
          <a:prstGeom prst="rect">
            <a:avLst/>
          </a:prstGeom>
          <a:noFill/>
        </p:spPr>
        <p:txBody>
          <a:bodyPr wrap="none" rtlCol="0">
            <a:spAutoFit/>
          </a:bodyPr>
          <a:lstStyle/>
          <a:p>
            <a:r>
              <a:rPr lang="es-ES" sz="3600" dirty="0" smtClean="0">
                <a:solidFill>
                  <a:schemeClr val="accent5">
                    <a:lumMod val="60000"/>
                    <a:lumOff val="40000"/>
                  </a:schemeClr>
                </a:solidFill>
              </a:rPr>
              <a:t>Filtro colaborativo</a:t>
            </a:r>
            <a:endParaRPr lang="es-ES" dirty="0">
              <a:solidFill>
                <a:schemeClr val="accent5">
                  <a:lumMod val="60000"/>
                  <a:lumOff val="40000"/>
                </a:schemeClr>
              </a:solidFill>
            </a:endParaRPr>
          </a:p>
        </p:txBody>
      </p:sp>
      <p:sp>
        <p:nvSpPr>
          <p:cNvPr id="2" name="CuadroTexto 1"/>
          <p:cNvSpPr txBox="1"/>
          <p:nvPr/>
        </p:nvSpPr>
        <p:spPr>
          <a:xfrm>
            <a:off x="507138" y="1416987"/>
            <a:ext cx="11684862" cy="6176050"/>
          </a:xfrm>
          <a:prstGeom prst="rect">
            <a:avLst/>
          </a:prstGeom>
          <a:noFill/>
        </p:spPr>
        <p:txBody>
          <a:bodyPr wrap="square" rtlCol="0">
            <a:spAutoFit/>
          </a:bodyPr>
          <a:lstStyle/>
          <a:p>
            <a:pPr marR="40005">
              <a:lnSpc>
                <a:spcPct val="150000"/>
              </a:lnSpc>
              <a:spcBef>
                <a:spcPts val="95"/>
              </a:spcBef>
            </a:pPr>
            <a:r>
              <a:rPr lang="es-ES" dirty="0" smtClean="0"/>
              <a:t>Pero… pensemos en un caso puntual, por ejemplo </a:t>
            </a:r>
            <a:r>
              <a:rPr lang="es-ES" dirty="0" err="1" smtClean="0"/>
              <a:t>Spotify</a:t>
            </a:r>
            <a:r>
              <a:rPr lang="es-ES" dirty="0" smtClean="0"/>
              <a:t>, cuantos ítems y usuarios únicos tiene?</a:t>
            </a:r>
          </a:p>
          <a:p>
            <a:pPr marR="40005">
              <a:lnSpc>
                <a:spcPct val="150000"/>
              </a:lnSpc>
              <a:spcBef>
                <a:spcPts val="95"/>
              </a:spcBef>
            </a:pPr>
            <a:r>
              <a:rPr lang="es-ES" dirty="0" smtClean="0"/>
              <a:t>+500,000,000 millones de usuarios y + 100.000.000 ítems</a:t>
            </a:r>
          </a:p>
          <a:p>
            <a:pPr marR="40005">
              <a:lnSpc>
                <a:spcPct val="150000"/>
              </a:lnSpc>
              <a:spcBef>
                <a:spcPts val="95"/>
              </a:spcBef>
            </a:pPr>
            <a:endParaRPr lang="es-ES" dirty="0"/>
          </a:p>
          <a:p>
            <a:pPr marR="40005">
              <a:lnSpc>
                <a:spcPct val="150000"/>
              </a:lnSpc>
              <a:spcBef>
                <a:spcPts val="95"/>
              </a:spcBef>
            </a:pPr>
            <a:r>
              <a:rPr lang="es-ES" dirty="0" smtClean="0"/>
              <a:t>Entonces… la matriz de interacciones va a ser </a:t>
            </a:r>
            <a:r>
              <a:rPr lang="es-ES" dirty="0" err="1" smtClean="0"/>
              <a:t>gigantesta</a:t>
            </a:r>
            <a:r>
              <a:rPr lang="es-ES" dirty="0" smtClean="0"/>
              <a:t>, estamos hablando de 5x10^16 valores.</a:t>
            </a:r>
          </a:p>
          <a:p>
            <a:pPr marR="40005">
              <a:lnSpc>
                <a:spcPct val="150000"/>
              </a:lnSpc>
              <a:spcBef>
                <a:spcPts val="95"/>
              </a:spcBef>
            </a:pPr>
            <a:endParaRPr lang="es-ES" dirty="0"/>
          </a:p>
          <a:p>
            <a:pPr marR="40005">
              <a:lnSpc>
                <a:spcPct val="150000"/>
              </a:lnSpc>
              <a:spcBef>
                <a:spcPts val="95"/>
              </a:spcBef>
            </a:pPr>
            <a:r>
              <a:rPr lang="es-ES" dirty="0" smtClean="0"/>
              <a:t>Lo bueno, es que generalmente tenemos miles o millones de usuarios contra miles o millones de ítems, y los usuarios interactúan con un porcentaje muy bajo de los ítems. </a:t>
            </a:r>
          </a:p>
          <a:p>
            <a:pPr marR="40005">
              <a:lnSpc>
                <a:spcPct val="150000"/>
              </a:lnSpc>
              <a:spcBef>
                <a:spcPts val="95"/>
              </a:spcBef>
            </a:pPr>
            <a:endParaRPr lang="es-ES" dirty="0"/>
          </a:p>
          <a:p>
            <a:pPr marR="40005">
              <a:lnSpc>
                <a:spcPct val="150000"/>
              </a:lnSpc>
              <a:spcBef>
                <a:spcPts val="95"/>
              </a:spcBef>
            </a:pPr>
            <a:r>
              <a:rPr lang="es-ES" dirty="0" smtClean="0"/>
              <a:t>Por lo que podemos trabajar con matrices </a:t>
            </a:r>
            <a:r>
              <a:rPr lang="es-ES" dirty="0" err="1" smtClean="0"/>
              <a:t>esparsas</a:t>
            </a:r>
            <a:r>
              <a:rPr lang="es-ES" dirty="0" smtClean="0"/>
              <a:t>, pero siempre el paso mas importante es definir que información vamos a utilizar para completar la matriz. </a:t>
            </a:r>
          </a:p>
          <a:p>
            <a:pPr marR="40005">
              <a:lnSpc>
                <a:spcPct val="150000"/>
              </a:lnSpc>
              <a:spcBef>
                <a:spcPts val="95"/>
              </a:spcBef>
            </a:pPr>
            <a:endParaRPr lang="es-ES" dirty="0"/>
          </a:p>
          <a:p>
            <a:pPr marR="40005">
              <a:lnSpc>
                <a:spcPct val="150000"/>
              </a:lnSpc>
              <a:spcBef>
                <a:spcPts val="95"/>
              </a:spcBef>
            </a:pPr>
            <a:r>
              <a:rPr lang="es-ES" dirty="0" smtClean="0"/>
              <a:t>¿Qué criterios adoptarían para </a:t>
            </a:r>
            <a:r>
              <a:rPr lang="es-ES" dirty="0" err="1" smtClean="0"/>
              <a:t>Spotify</a:t>
            </a:r>
            <a:r>
              <a:rPr lang="es-ES" dirty="0" smtClean="0"/>
              <a:t>?</a:t>
            </a:r>
            <a:endParaRPr lang="es-ES" dirty="0"/>
          </a:p>
          <a:p>
            <a:pPr marR="40005">
              <a:lnSpc>
                <a:spcPct val="150000"/>
              </a:lnSpc>
              <a:spcBef>
                <a:spcPts val="95"/>
              </a:spcBef>
            </a:pPr>
            <a:endParaRPr lang="es-ES" dirty="0"/>
          </a:p>
          <a:p>
            <a:pPr>
              <a:lnSpc>
                <a:spcPct val="200000"/>
              </a:lnSpc>
            </a:pPr>
            <a:endParaRPr lang="es-ES" dirty="0" smtClean="0"/>
          </a:p>
        </p:txBody>
      </p:sp>
    </p:spTree>
    <p:extLst>
      <p:ext uri="{BB962C8B-B14F-4D97-AF65-F5344CB8AC3E}">
        <p14:creationId xmlns:p14="http://schemas.microsoft.com/office/powerpoint/2010/main" val="1885868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992</TotalTime>
  <Words>1788</Words>
  <Application>Microsoft Office PowerPoint</Application>
  <PresentationFormat>Panorámica</PresentationFormat>
  <Paragraphs>186</Paragraphs>
  <Slides>35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Century Gothic</vt:lpstr>
      <vt:lpstr>Trebuchet MS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JAUREGUY MARTIN</dc:creator>
  <cp:lastModifiedBy>JAUREGUY MARTIN</cp:lastModifiedBy>
  <cp:revision>60</cp:revision>
  <dcterms:created xsi:type="dcterms:W3CDTF">2024-05-16T03:35:12Z</dcterms:created>
  <dcterms:modified xsi:type="dcterms:W3CDTF">2024-06-27T21:13:42Z</dcterms:modified>
</cp:coreProperties>
</file>