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3" r:id="rId13"/>
    <p:sldId id="325" r:id="rId14"/>
    <p:sldId id="326" r:id="rId15"/>
    <p:sldId id="327" r:id="rId16"/>
    <p:sldId id="328" r:id="rId17"/>
    <p:sldId id="337" r:id="rId18"/>
    <p:sldId id="329" r:id="rId19"/>
    <p:sldId id="331" r:id="rId20"/>
    <p:sldId id="332" r:id="rId21"/>
    <p:sldId id="333" r:id="rId22"/>
    <p:sldId id="334" r:id="rId23"/>
    <p:sldId id="335" r:id="rId24"/>
    <p:sldId id="336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1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7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8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537B87-D707-44C8-867C-4A5F16A9587E}" type="datetimeFigureOut">
              <a:rPr lang="es-ES" smtClean="0"/>
              <a:t>11/07/2024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80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recurrentes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16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Hasta ahora vimos que las </a:t>
            </a:r>
            <a:r>
              <a:rPr lang="es-ES" dirty="0" err="1" smtClean="0"/>
              <a:t>CNNs</a:t>
            </a:r>
            <a:r>
              <a:rPr lang="es-ES" dirty="0" smtClean="0"/>
              <a:t> son buenas para reconocer patrones (lo ejemplificamos con imágenes pero también aplica a otros tipos de datos no estructurados).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Otra arquitectura popular es RNN: Redes neuronales recurrentes.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</a:t>
            </a:r>
            <a:r>
              <a:rPr lang="es-ES" dirty="0" err="1" smtClean="0"/>
              <a:t>RNNs</a:t>
            </a:r>
            <a:r>
              <a:rPr lang="es-ES" dirty="0" smtClean="0"/>
              <a:t> son muy buenas cuando trabajamos con secuencias.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Por ejemplo: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-Texto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-Series de tiempo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04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61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Hasta ahora vimos muchos conceptos como: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Funcion</a:t>
            </a:r>
            <a:r>
              <a:rPr lang="es-ES" dirty="0" smtClean="0"/>
              <a:t> de activación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Funcion</a:t>
            </a:r>
            <a:r>
              <a:rPr lang="es-ES" dirty="0" smtClean="0"/>
              <a:t> de costo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Epochs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-Optimizador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-Input </a:t>
            </a:r>
            <a:r>
              <a:rPr lang="es-ES" dirty="0" err="1" smtClean="0"/>
              <a:t>layers</a:t>
            </a:r>
            <a:r>
              <a:rPr lang="es-ES" dirty="0" smtClean="0"/>
              <a:t>, output </a:t>
            </a:r>
            <a:r>
              <a:rPr lang="es-ES" dirty="0" err="1" smtClean="0"/>
              <a:t>layers</a:t>
            </a:r>
            <a:r>
              <a:rPr lang="es-ES" dirty="0" smtClean="0"/>
              <a:t>, </a:t>
            </a:r>
            <a:r>
              <a:rPr lang="es-ES" dirty="0" err="1" smtClean="0"/>
              <a:t>hidden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-Etc..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Pero… como podemos prevenir el </a:t>
            </a:r>
            <a:r>
              <a:rPr lang="es-ES" dirty="0" err="1" smtClean="0"/>
              <a:t>overfitting</a:t>
            </a:r>
            <a:r>
              <a:rPr lang="es-ES" dirty="0" smtClean="0"/>
              <a:t>?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9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61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Hasta ahora vimos muchos conceptos como: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Funcion</a:t>
            </a:r>
            <a:r>
              <a:rPr lang="es-ES" dirty="0" smtClean="0"/>
              <a:t> de activación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Funcion</a:t>
            </a:r>
            <a:r>
              <a:rPr lang="es-ES" dirty="0" smtClean="0"/>
              <a:t> de costo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Epochs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-Optimizador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-Input </a:t>
            </a:r>
            <a:r>
              <a:rPr lang="es-ES" dirty="0" err="1" smtClean="0"/>
              <a:t>layers</a:t>
            </a:r>
            <a:r>
              <a:rPr lang="es-ES" dirty="0" smtClean="0"/>
              <a:t>, output </a:t>
            </a:r>
            <a:r>
              <a:rPr lang="es-ES" dirty="0" err="1" smtClean="0"/>
              <a:t>layers</a:t>
            </a:r>
            <a:r>
              <a:rPr lang="es-ES" dirty="0" smtClean="0"/>
              <a:t>, </a:t>
            </a:r>
            <a:r>
              <a:rPr lang="es-ES" dirty="0" err="1" smtClean="0"/>
              <a:t>hidden</a:t>
            </a:r>
            <a:r>
              <a:rPr lang="es-ES" dirty="0" smtClean="0"/>
              <a:t> </a:t>
            </a:r>
            <a:r>
              <a:rPr lang="es-ES" dirty="0" err="1" smtClean="0"/>
              <a:t>layers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-Etc..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Pero… como podemos prevenir el </a:t>
            </a:r>
            <a:r>
              <a:rPr lang="es-ES" dirty="0" err="1" smtClean="0"/>
              <a:t>overfitting</a:t>
            </a:r>
            <a:r>
              <a:rPr lang="es-ES" dirty="0" smtClean="0"/>
              <a:t>?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326" y="1558433"/>
            <a:ext cx="5691145" cy="44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técnicas de regularización, buscan hacer pequeñas modificaciones a los modelos de machine </a:t>
            </a:r>
            <a:r>
              <a:rPr lang="es-ES" dirty="0" err="1" smtClean="0"/>
              <a:t>learning</a:t>
            </a:r>
            <a:r>
              <a:rPr lang="es-ES" dirty="0" smtClean="0"/>
              <a:t> para que sean capaces de generalizar.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Algunas técnicas son: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Dropout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</a:t>
            </a:r>
            <a:r>
              <a:rPr lang="es-ES" dirty="0" err="1" smtClean="0"/>
              <a:t>Early</a:t>
            </a:r>
            <a:r>
              <a:rPr lang="es-ES" dirty="0" smtClean="0"/>
              <a:t> </a:t>
            </a:r>
            <a:r>
              <a:rPr lang="es-ES" dirty="0" err="1" smtClean="0"/>
              <a:t>Stopping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-Data </a:t>
            </a:r>
            <a:r>
              <a:rPr lang="es-ES" dirty="0" err="1" smtClean="0"/>
              <a:t>augmentation</a:t>
            </a: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Es importante aclarar que se mantienen aplicados todos los conceptos vistos en los demás modelos.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7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Regularización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Dropout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3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Es una de las técnicas mas utilizadas en Deep </a:t>
            </a:r>
            <a:r>
              <a:rPr lang="es-ES" dirty="0" err="1" smtClean="0"/>
              <a:t>Learning</a:t>
            </a:r>
            <a:r>
              <a:rPr lang="es-ES" dirty="0" smtClean="0"/>
              <a:t>.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En cada iteración (durante el entrenamiento), se seleccionan N nodos de forma aleatoria y se los anula.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23" y="3481551"/>
            <a:ext cx="8191899" cy="29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73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Regularización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Dropout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De esta manera, cada iteración (</a:t>
            </a:r>
            <a:r>
              <a:rPr lang="es-ES" dirty="0" err="1" smtClean="0"/>
              <a:t>epoch</a:t>
            </a:r>
            <a:r>
              <a:rPr lang="es-ES" dirty="0" smtClean="0"/>
              <a:t>) tiene un set de nodos distinto. Pero… surgen nuevas preguntas: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¿Cuántos nodos anulamos por iteración? -&gt; es un </a:t>
            </a:r>
            <a:r>
              <a:rPr lang="es-ES" dirty="0" err="1" smtClean="0"/>
              <a:t>hiperparametro</a:t>
            </a:r>
            <a:r>
              <a:rPr lang="es-ES" dirty="0" smtClean="0"/>
              <a:t>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23" y="3481551"/>
            <a:ext cx="8191899" cy="293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7096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Regularización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Early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stopping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21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Es otra técnica muy popular de regularización (ya la hemos aplicado en otros algoritmos durante el curso).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Para aplicar </a:t>
            </a:r>
            <a:r>
              <a:rPr lang="es-ES" dirty="0" err="1" smtClean="0"/>
              <a:t>early</a:t>
            </a:r>
            <a:r>
              <a:rPr lang="es-ES" dirty="0" smtClean="0"/>
              <a:t> </a:t>
            </a:r>
            <a:r>
              <a:rPr lang="es-ES" dirty="0" err="1" smtClean="0"/>
              <a:t>stopping</a:t>
            </a:r>
            <a:r>
              <a:rPr lang="es-ES" dirty="0" smtClean="0"/>
              <a:t>, primero debemos reservar y separar en training y test. Luego, en cada iteración se actualizan los parámetros del modelo y se evalúa la función de costo (en ambos sets).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524" y="3623180"/>
            <a:ext cx="4144559" cy="30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46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Regularización – Data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augmentation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3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 forma mas simple de evitar el </a:t>
            </a:r>
            <a:r>
              <a:rPr lang="es-ES" dirty="0" err="1" smtClean="0"/>
              <a:t>overfitting</a:t>
            </a:r>
            <a:r>
              <a:rPr lang="es-ES" dirty="0" smtClean="0"/>
              <a:t> es aumentando el tamaño del </a:t>
            </a:r>
            <a:r>
              <a:rPr lang="es-ES" dirty="0" err="1" smtClean="0"/>
              <a:t>dataset</a:t>
            </a:r>
            <a:r>
              <a:rPr lang="es-ES" dirty="0" smtClean="0"/>
              <a:t> de entrenamiento.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En algunos casos, esto puede ser muy costoso (contexto de negocio). Pero en otros, podemos aumentar la cantidad de datos utilizando técnicas simples!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Imaginemos que estamos trabajando con imágenes.. (vimos un ejemplo con el </a:t>
            </a:r>
            <a:r>
              <a:rPr lang="es-ES" dirty="0" err="1" smtClean="0"/>
              <a:t>dataset</a:t>
            </a:r>
            <a:r>
              <a:rPr lang="es-ES" dirty="0" smtClean="0"/>
              <a:t> MNIST).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706" y="3960141"/>
            <a:ext cx="7783725" cy="219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441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Repaso – Utilidad de las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28" y="1558847"/>
            <a:ext cx="1133633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3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876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clasificacion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207805"/>
            <a:ext cx="1065043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207805"/>
            <a:ext cx="10583752" cy="540142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02105" y="561474"/>
            <a:ext cx="876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clasificacion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80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recurrentes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Cuando trabajamos con </a:t>
            </a:r>
            <a:r>
              <a:rPr lang="es-ES" dirty="0" err="1" smtClean="0"/>
              <a:t>CNNs</a:t>
            </a:r>
            <a:r>
              <a:rPr lang="es-ES" dirty="0" smtClean="0"/>
              <a:t>, cada input era independiente. Pero.. ¿Qué pasa si tenemos inputs en donde cada elemento depende del anterior (secuencia)?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Por ejemplo un texto, donde cada palabra puede variar su significado en distintos contextos, o el precio de una acción.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SOLUCION: </a:t>
            </a:r>
            <a:r>
              <a:rPr lang="es-ES" dirty="0" err="1" smtClean="0"/>
              <a:t>RNNs</a:t>
            </a:r>
            <a:r>
              <a:rPr lang="es-ES" dirty="0" smtClean="0"/>
              <a:t>!!</a:t>
            </a:r>
            <a:r>
              <a:rPr lang="es-ES" dirty="0"/>
              <a:t> </a:t>
            </a:r>
            <a:r>
              <a:rPr lang="es-ES" dirty="0" smtClean="0"/>
              <a:t>Son redes que existen desde hace muchos años… (desde los 80s).</a:t>
            </a:r>
          </a:p>
        </p:txBody>
      </p:sp>
    </p:spTree>
    <p:extLst>
      <p:ext uri="{BB962C8B-B14F-4D97-AF65-F5344CB8AC3E}">
        <p14:creationId xmlns:p14="http://schemas.microsoft.com/office/powerpoint/2010/main" val="38863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416987"/>
            <a:ext cx="10643528" cy="516079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2105" y="561474"/>
            <a:ext cx="876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clasificacion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207805"/>
            <a:ext cx="9993120" cy="534427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2105" y="561474"/>
            <a:ext cx="876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clasificacion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38" y="1207805"/>
            <a:ext cx="11288700" cy="54966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02105" y="561474"/>
            <a:ext cx="876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 -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clasificacion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2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21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Arquitecturas populares - segmentación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99" y="1325789"/>
            <a:ext cx="9639753" cy="52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Fine-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tuning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45" y="1207805"/>
            <a:ext cx="8585703" cy="549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8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 vs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Feed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-forward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3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Por </a:t>
            </a:r>
            <a:r>
              <a:rPr lang="es-ES" dirty="0" err="1" smtClean="0"/>
              <a:t>feed</a:t>
            </a:r>
            <a:r>
              <a:rPr lang="es-ES" dirty="0" smtClean="0"/>
              <a:t>-forward nos referimos a redes neuronales donde los datos fluyen en una dirección: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Arranca por las capas de entrada y sigue por las capas ocultas y finalmente llega a la salida. </a:t>
            </a: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En una red </a:t>
            </a:r>
            <a:r>
              <a:rPr lang="es-ES" dirty="0" err="1" smtClean="0"/>
              <a:t>feed</a:t>
            </a:r>
            <a:r>
              <a:rPr lang="es-ES" dirty="0" smtClean="0"/>
              <a:t>-forward la información fluye directo hacia la salida. Nunca pasa 2 veces por un mismo nodo.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45" y="3200400"/>
            <a:ext cx="5744898" cy="33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 vs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Feed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-forward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Una red </a:t>
            </a:r>
            <a:r>
              <a:rPr lang="es-ES" dirty="0" err="1" smtClean="0"/>
              <a:t>feed</a:t>
            </a:r>
            <a:r>
              <a:rPr lang="es-ES" dirty="0"/>
              <a:t> </a:t>
            </a:r>
            <a:r>
              <a:rPr lang="es-ES" dirty="0" smtClean="0"/>
              <a:t>forward NO tiene memoria, es decir, no es capaz de saber que paso antes. Por eso mismo, no son muy buenas para trabajar con secuencias de datos.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45" y="3200400"/>
            <a:ext cx="5744898" cy="33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875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 vs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Feed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-forward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</a:t>
            </a:r>
            <a:r>
              <a:rPr lang="es-ES" dirty="0" err="1" smtClean="0"/>
              <a:t>RNNs</a:t>
            </a:r>
            <a:r>
              <a:rPr lang="es-ES" dirty="0" smtClean="0"/>
              <a:t> tienen un “</a:t>
            </a:r>
            <a:r>
              <a:rPr lang="es-ES" dirty="0" err="1" smtClean="0"/>
              <a:t>loop</a:t>
            </a:r>
            <a:r>
              <a:rPr lang="es-ES" dirty="0" smtClean="0"/>
              <a:t>” como se puede ver en la imagen. De esta forma, para tomar una decisión se basan en la información actual y en lo que aprendió de las entradas anteriores.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53" y="2738010"/>
            <a:ext cx="7741032" cy="3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58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En una RNN la salida (predicción) para un input determinado, depende del resultado del elemento anterior.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Una vez que se produce la salida para un elemento, esta salida se copia y se vuelve a meter como entrada a la RNN junto a la nueva entrada.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De esta forma, para tomar una decisión una RNN se fija en el dato actual y el resultado anterior.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Podemos decir que los nodos de una RNN tiene 2 entradas: la actual y el resultado anterior.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66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71" y="1816993"/>
            <a:ext cx="10357689" cy="39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2333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PROBLEMA: Las </a:t>
            </a:r>
            <a:r>
              <a:rPr lang="es-ES" dirty="0" err="1" smtClean="0"/>
              <a:t>RNNs</a:t>
            </a:r>
            <a:r>
              <a:rPr lang="es-ES" dirty="0" smtClean="0"/>
              <a:t> no son muy buenas con largas secuencias (un texto, audio, video, </a:t>
            </a:r>
            <a:r>
              <a:rPr lang="es-ES" dirty="0" err="1" smtClean="0"/>
              <a:t>etc</a:t>
            </a:r>
            <a:r>
              <a:rPr lang="es-ES" dirty="0" smtClean="0"/>
              <a:t> largo).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Si tenemos una larga secuencia, el peso que tienen los primeros elementos es mucho menor al que tienen los elementos del final de la secuencia.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761" y="3750959"/>
            <a:ext cx="4623800" cy="28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14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RNN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344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SOLUCION: Como las RNN comunes tienen el problema mencionado anteriormente, se suelen usar unidades LSTM (</a:t>
            </a:r>
            <a:r>
              <a:rPr lang="es-ES" dirty="0" err="1" smtClean="0"/>
              <a:t>long</a:t>
            </a:r>
            <a:r>
              <a:rPr lang="es-ES" dirty="0" smtClean="0"/>
              <a:t>-short </a:t>
            </a:r>
            <a:r>
              <a:rPr lang="es-ES" dirty="0" err="1" smtClean="0"/>
              <a:t>term</a:t>
            </a:r>
            <a:r>
              <a:rPr lang="es-ES" dirty="0" smtClean="0"/>
              <a:t> </a:t>
            </a:r>
            <a:r>
              <a:rPr lang="es-ES" dirty="0" err="1" smtClean="0"/>
              <a:t>memory</a:t>
            </a:r>
            <a:r>
              <a:rPr lang="es-ES" dirty="0" smtClean="0"/>
              <a:t>).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LSTM es un tipo de RNN que tiene una celda de memoria que puede mantener información por largos periodos de tiempo. Esto hace que sea mas útil a la hora de resolver problemas con largas secuencias como inputs.</a:t>
            </a:r>
          </a:p>
        </p:txBody>
      </p:sp>
    </p:spTree>
    <p:extLst>
      <p:ext uri="{BB962C8B-B14F-4D97-AF65-F5344CB8AC3E}">
        <p14:creationId xmlns:p14="http://schemas.microsoft.com/office/powerpoint/2010/main" val="19648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1097</TotalTime>
  <Words>842</Words>
  <Application>Microsoft Office PowerPoint</Application>
  <PresentationFormat>Panorámica</PresentationFormat>
  <Paragraphs>91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JAUREGUY MARTIN</dc:creator>
  <cp:lastModifiedBy>JAUREGUY MARTIN</cp:lastModifiedBy>
  <cp:revision>75</cp:revision>
  <dcterms:created xsi:type="dcterms:W3CDTF">2024-05-16T03:35:12Z</dcterms:created>
  <dcterms:modified xsi:type="dcterms:W3CDTF">2024-07-11T16:19:54Z</dcterms:modified>
</cp:coreProperties>
</file>