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  <p:sldId id="317" r:id="rId3"/>
    <p:sldId id="318" r:id="rId4"/>
    <p:sldId id="319" r:id="rId5"/>
    <p:sldId id="320" r:id="rId6"/>
    <p:sldId id="321" r:id="rId7"/>
    <p:sldId id="312" r:id="rId8"/>
    <p:sldId id="322" r:id="rId9"/>
    <p:sldId id="323" r:id="rId10"/>
    <p:sldId id="314" r:id="rId11"/>
    <p:sldId id="315" r:id="rId12"/>
    <p:sldId id="324" r:id="rId13"/>
    <p:sldId id="325" r:id="rId14"/>
    <p:sldId id="326" r:id="rId15"/>
    <p:sldId id="327" r:id="rId16"/>
    <p:sldId id="328" r:id="rId17"/>
    <p:sldId id="313" r:id="rId18"/>
    <p:sldId id="329" r:id="rId19"/>
    <p:sldId id="330" r:id="rId20"/>
    <p:sldId id="331" r:id="rId21"/>
    <p:sldId id="333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45" r:id="rId34"/>
    <p:sldId id="346" r:id="rId3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7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00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108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571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1885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877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060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828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83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78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845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50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44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20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74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69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7B87-D707-44C8-867C-4A5F16A9587E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3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537B87-D707-44C8-867C-4A5F16A9587E}" type="datetimeFigureOut">
              <a:rPr lang="es-ES" smtClean="0"/>
              <a:t>03/07/2024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31A8-92EA-4D62-8DB7-F425B71123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0630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02105" y="561474"/>
            <a:ext cx="6266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- Repaso</a:t>
            </a:r>
            <a:endParaRPr lang="es-E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73" y="1207805"/>
            <a:ext cx="9454818" cy="545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1011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– Gradiente descendente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95" y="1402238"/>
            <a:ext cx="11098073" cy="51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9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02105" y="561474"/>
            <a:ext cx="1011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– Gradiente descendente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5" y="1364318"/>
            <a:ext cx="10716385" cy="505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1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02105" y="561474"/>
            <a:ext cx="1011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– Gradiente descendente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48" y="1207805"/>
            <a:ext cx="8194542" cy="52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02105" y="561474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Teorema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1" y="1612003"/>
            <a:ext cx="11209142" cy="467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1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02105" y="561474"/>
            <a:ext cx="926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Como entrenar el perceptron multicapa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025" y="1207805"/>
            <a:ext cx="9592775" cy="544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9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02105" y="561474"/>
            <a:ext cx="926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Como entrenar el perceptron multicapa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5" y="1362309"/>
            <a:ext cx="10849121" cy="518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02105" y="561474"/>
            <a:ext cx="8246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Variantes del método del gradiente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23" y="1606954"/>
            <a:ext cx="8888047" cy="46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9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6056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– Adam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5142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El ADAM (</a:t>
            </a:r>
            <a:r>
              <a:rPr lang="es-ES" dirty="0" err="1" smtClean="0"/>
              <a:t>Adaptive</a:t>
            </a:r>
            <a:r>
              <a:rPr lang="es-ES" dirty="0" smtClean="0"/>
              <a:t> </a:t>
            </a:r>
            <a:r>
              <a:rPr lang="es-ES" dirty="0" err="1" smtClean="0"/>
              <a:t>Moment</a:t>
            </a:r>
            <a:r>
              <a:rPr lang="es-ES" dirty="0" smtClean="0"/>
              <a:t> </a:t>
            </a:r>
            <a:r>
              <a:rPr lang="es-ES" dirty="0" err="1" smtClean="0"/>
              <a:t>Estimation</a:t>
            </a:r>
            <a:r>
              <a:rPr lang="es-ES" dirty="0" smtClean="0"/>
              <a:t>) es un algoritmo de optimización utilizado principalmente en el entrenamiento de redes neuronales. 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Características:</a:t>
            </a:r>
            <a:endParaRPr lang="es-ES" dirty="0" smtClean="0"/>
          </a:p>
          <a:p>
            <a:pPr marL="342900" marR="124460" indent="-342900" algn="just">
              <a:lnSpc>
                <a:spcPct val="200000"/>
              </a:lnSpc>
              <a:spcBef>
                <a:spcPts val="95"/>
              </a:spcBef>
              <a:buAutoNum type="arabicPeriod"/>
              <a:tabLst>
                <a:tab pos="11354435" algn="l"/>
              </a:tabLst>
            </a:pPr>
            <a:r>
              <a:rPr lang="es-ES" dirty="0" smtClean="0"/>
              <a:t>Adaptación de la tasa de aprendizaje: Adam ajusta el </a:t>
            </a:r>
            <a:r>
              <a:rPr lang="es-ES" dirty="0" err="1" smtClean="0"/>
              <a:t>learning</a:t>
            </a:r>
            <a:r>
              <a:rPr lang="es-ES" dirty="0" smtClean="0"/>
              <a:t> </a:t>
            </a:r>
            <a:r>
              <a:rPr lang="es-ES" dirty="0" err="1" smtClean="0"/>
              <a:t>rate</a:t>
            </a:r>
            <a:r>
              <a:rPr lang="es-ES" dirty="0" smtClean="0"/>
              <a:t> para cada parámetro de forma individual. </a:t>
            </a:r>
          </a:p>
          <a:p>
            <a:pPr marL="342900" marR="124460" indent="-342900" algn="just">
              <a:lnSpc>
                <a:spcPct val="200000"/>
              </a:lnSpc>
              <a:spcBef>
                <a:spcPts val="95"/>
              </a:spcBef>
              <a:buAutoNum type="arabicPeriod"/>
              <a:tabLst>
                <a:tab pos="11354435" algn="l"/>
              </a:tabLst>
            </a:pPr>
            <a:r>
              <a:rPr lang="es-ES" dirty="0" smtClean="0"/>
              <a:t>Momento </a:t>
            </a:r>
            <a:r>
              <a:rPr lang="es-ES" dirty="0"/>
              <a:t>de primer orden: Calcula la media móvil de los gradientes.</a:t>
            </a:r>
          </a:p>
          <a:p>
            <a:pPr marL="342900" marR="124460" indent="-342900" algn="just">
              <a:lnSpc>
                <a:spcPct val="200000"/>
              </a:lnSpc>
              <a:spcBef>
                <a:spcPts val="95"/>
              </a:spcBef>
              <a:buFontTx/>
              <a:buAutoNum type="arabicPeriod"/>
              <a:tabLst>
                <a:tab pos="11354435" algn="l"/>
              </a:tabLst>
            </a:pPr>
            <a:r>
              <a:rPr lang="es-ES" dirty="0"/>
              <a:t>Momento de segundo orden: Calcula la media móvil del cuadrado de los gradientes. </a:t>
            </a:r>
          </a:p>
          <a:p>
            <a:pPr marL="342900" marR="124460" indent="-342900" algn="just">
              <a:lnSpc>
                <a:spcPct val="200000"/>
              </a:lnSpc>
              <a:spcBef>
                <a:spcPts val="95"/>
              </a:spcBef>
              <a:buFontTx/>
              <a:buAutoNum type="arabicPeriod"/>
              <a:tabLst>
                <a:tab pos="11354435" algn="l"/>
              </a:tabLst>
            </a:pPr>
            <a:r>
              <a:rPr lang="es-ES" dirty="0" smtClean="0"/>
              <a:t>Corrección </a:t>
            </a:r>
            <a:r>
              <a:rPr lang="es-ES" dirty="0"/>
              <a:t>de sesgo: los momentos se inicializan en cero, por lo que se incluye una etapa de corrección de sesgo para contrarrestar esa inicialización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047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951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CNN - Redes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neuronales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Convolucionales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400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Las redes neuronales </a:t>
            </a:r>
            <a:r>
              <a:rPr lang="es-ES" dirty="0" err="1" smtClean="0"/>
              <a:t>convolucionales</a:t>
            </a:r>
            <a:r>
              <a:rPr lang="es-ES" dirty="0" smtClean="0"/>
              <a:t> son un tipo de red neuronal como lo que vimos la clase pasada, pero con una arquitectura distinta y otro tipo de operaciones.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Suelen utilizarse </a:t>
            </a:r>
            <a:r>
              <a:rPr lang="es-ES" dirty="0" err="1" smtClean="0"/>
              <a:t>principalmentepara</a:t>
            </a:r>
            <a:r>
              <a:rPr lang="es-ES" dirty="0" smtClean="0"/>
              <a:t> </a:t>
            </a:r>
            <a:r>
              <a:rPr lang="es-ES" dirty="0" err="1" smtClean="0"/>
              <a:t>computer</a:t>
            </a:r>
            <a:r>
              <a:rPr lang="es-ES" dirty="0" smtClean="0"/>
              <a:t> visión (imágenes), pero también sirven para tareas de NLP y sonido.  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La clase pasada utilizamos una red neuronal “</a:t>
            </a:r>
            <a:r>
              <a:rPr lang="es-ES" dirty="0" err="1" smtClean="0"/>
              <a:t>feed</a:t>
            </a:r>
            <a:r>
              <a:rPr lang="es-ES" dirty="0" smtClean="0"/>
              <a:t> forward” que tenia capas del tipo Dense (en </a:t>
            </a:r>
            <a:r>
              <a:rPr lang="es-ES" dirty="0" err="1" smtClean="0"/>
              <a:t>tensorflow</a:t>
            </a:r>
            <a:r>
              <a:rPr lang="es-ES" dirty="0" smtClean="0"/>
              <a:t>), es decir, que estaban conectadas de forma completa (</a:t>
            </a:r>
            <a:r>
              <a:rPr lang="es-ES" dirty="0" err="1" smtClean="0"/>
              <a:t>fully</a:t>
            </a:r>
            <a:r>
              <a:rPr lang="es-ES" dirty="0" smtClean="0"/>
              <a:t> </a:t>
            </a:r>
            <a:r>
              <a:rPr lang="es-ES" dirty="0" err="1" smtClean="0"/>
              <a:t>connected</a:t>
            </a:r>
            <a:r>
              <a:rPr lang="es-ES" dirty="0" smtClean="0"/>
              <a:t>).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36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951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CNN - Redes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neuronales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Convolucionales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111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En el caso de una imagen, discutimos acerca de su estructura (matrices de pixeles en alguna escala, por ejemplo, RGB). Por ende, podemos aplanarla y tener un vector que pueda ingresar a la red: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966" y="2739231"/>
            <a:ext cx="4473389" cy="371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6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02105" y="561474"/>
            <a:ext cx="1017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– Funciones de activación</a:t>
            </a:r>
            <a:endParaRPr lang="es-E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5" y="1387502"/>
            <a:ext cx="10660665" cy="50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6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951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CNN - Redes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neuronales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Convolucionales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722374" y="1776047"/>
            <a:ext cx="6268066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Esto puede llegar a funcionar bien en imágenes simples, como las de MNIST que son en blanco  negro (1 canal) de 28x28 </a:t>
            </a:r>
            <a:r>
              <a:rPr lang="es-ES" dirty="0" err="1" smtClean="0"/>
              <a:t>px</a:t>
            </a:r>
            <a:r>
              <a:rPr lang="es-ES" dirty="0" smtClean="0"/>
              <a:t>. (Veremos en la parte practica).</a:t>
            </a:r>
            <a:endParaRPr lang="es-ES" dirty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Para imágenes mas complejas, en general este tipo de redes neuronales no va a dar buenos resultados..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¿Se imaginan porque?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57" y="1926198"/>
            <a:ext cx="5051045" cy="431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6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2953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Repaso RGB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56" y="1382454"/>
            <a:ext cx="9105033" cy="522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951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CNN - Redes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neuronales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Convolucionales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07138" y="1416987"/>
            <a:ext cx="11684862" cy="457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Las redes neuronales </a:t>
            </a:r>
            <a:r>
              <a:rPr lang="es-ES" dirty="0" err="1" smtClean="0"/>
              <a:t>convolucionales</a:t>
            </a:r>
            <a:r>
              <a:rPr lang="es-ES" dirty="0" smtClean="0"/>
              <a:t> utilizan otro tipo de operaciones y son capaces de identificar patrones en imágenes (o texto, sonido, </a:t>
            </a:r>
            <a:r>
              <a:rPr lang="es-ES" dirty="0" err="1" smtClean="0"/>
              <a:t>etc</a:t>
            </a:r>
            <a:r>
              <a:rPr lang="es-ES" dirty="0" smtClean="0"/>
              <a:t>).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Esto quiere decir que una CNN es capaz de identificar por ejemplo un ojo en una imagen, sin importar si el ojo se encuentra abajo a la izquierda o arriba a la derecha. 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Piensen en imágenes muy grandes, la cantidad de pixeles que tenemos… y si es a color, multiplicado x3… Lo que logramos con las </a:t>
            </a:r>
            <a:r>
              <a:rPr lang="es-ES" dirty="0" err="1" smtClean="0"/>
              <a:t>CNNs</a:t>
            </a:r>
            <a:r>
              <a:rPr lang="es-ES" dirty="0" smtClean="0"/>
              <a:t> es reducir esos inputs para que sean mas fáciles de procesar.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874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951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CNN - Redes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neuronales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Convolucionales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9" y="1906971"/>
            <a:ext cx="11906224" cy="425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7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951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CNN - Redes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neuronales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Convolucionales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9" y="1906971"/>
            <a:ext cx="11906224" cy="425785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788661" y="2064773"/>
            <a:ext cx="1750952" cy="3299915"/>
          </a:xfrm>
          <a:custGeom>
            <a:avLst/>
            <a:gdLst/>
            <a:ahLst/>
            <a:cxnLst/>
            <a:rect l="l" t="t" r="r" b="b"/>
            <a:pathLst>
              <a:path w="2506979" h="4572000">
                <a:moveTo>
                  <a:pt x="2472658" y="1212047"/>
                </a:moveTo>
                <a:lnTo>
                  <a:pt x="2472658" y="1090979"/>
                </a:lnTo>
                <a:lnTo>
                  <a:pt x="2480182" y="1083455"/>
                </a:lnTo>
                <a:lnTo>
                  <a:pt x="2499334" y="1083455"/>
                </a:lnTo>
                <a:lnTo>
                  <a:pt x="2506858" y="1090979"/>
                </a:lnTo>
                <a:lnTo>
                  <a:pt x="2506858" y="1212047"/>
                </a:lnTo>
                <a:lnTo>
                  <a:pt x="2499334" y="1219571"/>
                </a:lnTo>
                <a:lnTo>
                  <a:pt x="2480182" y="1219571"/>
                </a:lnTo>
                <a:lnTo>
                  <a:pt x="2472658" y="1212047"/>
                </a:lnTo>
                <a:close/>
              </a:path>
              <a:path w="2506979" h="4572000">
                <a:moveTo>
                  <a:pt x="0" y="1042415"/>
                </a:moveTo>
                <a:lnTo>
                  <a:pt x="0" y="921347"/>
                </a:lnTo>
                <a:lnTo>
                  <a:pt x="7524" y="913823"/>
                </a:lnTo>
                <a:lnTo>
                  <a:pt x="26675" y="913823"/>
                </a:lnTo>
                <a:lnTo>
                  <a:pt x="34199" y="921347"/>
                </a:lnTo>
                <a:lnTo>
                  <a:pt x="34199" y="1042415"/>
                </a:lnTo>
                <a:lnTo>
                  <a:pt x="26675" y="1049939"/>
                </a:lnTo>
                <a:lnTo>
                  <a:pt x="7524" y="1049939"/>
                </a:lnTo>
                <a:lnTo>
                  <a:pt x="0" y="1042415"/>
                </a:lnTo>
                <a:close/>
              </a:path>
              <a:path w="2506979" h="4572000">
                <a:moveTo>
                  <a:pt x="0" y="1313279"/>
                </a:moveTo>
                <a:lnTo>
                  <a:pt x="0" y="1192211"/>
                </a:lnTo>
                <a:lnTo>
                  <a:pt x="7524" y="1184687"/>
                </a:lnTo>
                <a:lnTo>
                  <a:pt x="26675" y="1184687"/>
                </a:lnTo>
                <a:lnTo>
                  <a:pt x="34199" y="1192211"/>
                </a:lnTo>
                <a:lnTo>
                  <a:pt x="34199" y="1313279"/>
                </a:lnTo>
                <a:lnTo>
                  <a:pt x="26675" y="1320803"/>
                </a:lnTo>
                <a:lnTo>
                  <a:pt x="7524" y="1320803"/>
                </a:lnTo>
                <a:lnTo>
                  <a:pt x="0" y="1313279"/>
                </a:lnTo>
                <a:close/>
              </a:path>
              <a:path w="2506979" h="4572000">
                <a:moveTo>
                  <a:pt x="2472658" y="1482911"/>
                </a:moveTo>
                <a:lnTo>
                  <a:pt x="2472658" y="1361843"/>
                </a:lnTo>
                <a:lnTo>
                  <a:pt x="2480182" y="1354319"/>
                </a:lnTo>
                <a:lnTo>
                  <a:pt x="2499334" y="1354319"/>
                </a:lnTo>
                <a:lnTo>
                  <a:pt x="2506858" y="1361843"/>
                </a:lnTo>
                <a:lnTo>
                  <a:pt x="2506858" y="1482911"/>
                </a:lnTo>
                <a:lnTo>
                  <a:pt x="2499334" y="1490435"/>
                </a:lnTo>
                <a:lnTo>
                  <a:pt x="2480182" y="1490435"/>
                </a:lnTo>
                <a:lnTo>
                  <a:pt x="2472658" y="1482911"/>
                </a:lnTo>
                <a:close/>
              </a:path>
              <a:path w="2506979" h="4572000">
                <a:moveTo>
                  <a:pt x="0" y="770867"/>
                </a:moveTo>
                <a:lnTo>
                  <a:pt x="0" y="649799"/>
                </a:lnTo>
                <a:lnTo>
                  <a:pt x="7524" y="642275"/>
                </a:lnTo>
                <a:lnTo>
                  <a:pt x="26675" y="642275"/>
                </a:lnTo>
                <a:lnTo>
                  <a:pt x="34199" y="649799"/>
                </a:lnTo>
                <a:lnTo>
                  <a:pt x="34199" y="770867"/>
                </a:lnTo>
                <a:lnTo>
                  <a:pt x="26675" y="778391"/>
                </a:lnTo>
                <a:lnTo>
                  <a:pt x="7524" y="778391"/>
                </a:lnTo>
                <a:lnTo>
                  <a:pt x="0" y="770867"/>
                </a:lnTo>
                <a:close/>
              </a:path>
              <a:path w="2506979" h="4572000">
                <a:moveTo>
                  <a:pt x="2472658" y="940499"/>
                </a:moveTo>
                <a:lnTo>
                  <a:pt x="2472658" y="819431"/>
                </a:lnTo>
                <a:lnTo>
                  <a:pt x="2480182" y="811907"/>
                </a:lnTo>
                <a:lnTo>
                  <a:pt x="2499334" y="811907"/>
                </a:lnTo>
                <a:lnTo>
                  <a:pt x="2506858" y="819431"/>
                </a:lnTo>
                <a:lnTo>
                  <a:pt x="2506858" y="940499"/>
                </a:lnTo>
                <a:lnTo>
                  <a:pt x="2499334" y="948023"/>
                </a:lnTo>
                <a:lnTo>
                  <a:pt x="2480182" y="948023"/>
                </a:lnTo>
                <a:lnTo>
                  <a:pt x="2472658" y="940499"/>
                </a:lnTo>
                <a:close/>
              </a:path>
              <a:path w="2506979" h="4572000">
                <a:moveTo>
                  <a:pt x="0" y="2127238"/>
                </a:moveTo>
                <a:lnTo>
                  <a:pt x="0" y="2006170"/>
                </a:lnTo>
                <a:lnTo>
                  <a:pt x="7524" y="1998646"/>
                </a:lnTo>
                <a:lnTo>
                  <a:pt x="26675" y="1998646"/>
                </a:lnTo>
                <a:lnTo>
                  <a:pt x="34199" y="2006170"/>
                </a:lnTo>
                <a:lnTo>
                  <a:pt x="34199" y="2127238"/>
                </a:lnTo>
                <a:lnTo>
                  <a:pt x="26675" y="2134762"/>
                </a:lnTo>
                <a:lnTo>
                  <a:pt x="7524" y="2134762"/>
                </a:lnTo>
                <a:lnTo>
                  <a:pt x="0" y="2127238"/>
                </a:lnTo>
                <a:close/>
              </a:path>
              <a:path w="2506979" h="4572000">
                <a:moveTo>
                  <a:pt x="2472658" y="669635"/>
                </a:moveTo>
                <a:lnTo>
                  <a:pt x="2472658" y="548567"/>
                </a:lnTo>
                <a:lnTo>
                  <a:pt x="2480182" y="541043"/>
                </a:lnTo>
                <a:lnTo>
                  <a:pt x="2499334" y="541043"/>
                </a:lnTo>
                <a:lnTo>
                  <a:pt x="2506858" y="548567"/>
                </a:lnTo>
                <a:lnTo>
                  <a:pt x="2506858" y="669635"/>
                </a:lnTo>
                <a:lnTo>
                  <a:pt x="2499334" y="677159"/>
                </a:lnTo>
                <a:lnTo>
                  <a:pt x="2480182" y="677159"/>
                </a:lnTo>
                <a:lnTo>
                  <a:pt x="2472658" y="669635"/>
                </a:lnTo>
                <a:close/>
              </a:path>
              <a:path w="2506979" h="4572000">
                <a:moveTo>
                  <a:pt x="2472658" y="2026006"/>
                </a:moveTo>
                <a:lnTo>
                  <a:pt x="2472658" y="1904938"/>
                </a:lnTo>
                <a:lnTo>
                  <a:pt x="2480182" y="1897414"/>
                </a:lnTo>
                <a:lnTo>
                  <a:pt x="2499334" y="1897414"/>
                </a:lnTo>
                <a:lnTo>
                  <a:pt x="2506858" y="1904938"/>
                </a:lnTo>
                <a:lnTo>
                  <a:pt x="2506858" y="2026006"/>
                </a:lnTo>
                <a:lnTo>
                  <a:pt x="2499334" y="2033530"/>
                </a:lnTo>
                <a:lnTo>
                  <a:pt x="2480182" y="2033530"/>
                </a:lnTo>
                <a:lnTo>
                  <a:pt x="2472658" y="2026006"/>
                </a:lnTo>
                <a:close/>
              </a:path>
              <a:path w="2506979" h="4572000">
                <a:moveTo>
                  <a:pt x="2472658" y="1754458"/>
                </a:moveTo>
                <a:lnTo>
                  <a:pt x="2472658" y="1633391"/>
                </a:lnTo>
                <a:lnTo>
                  <a:pt x="2480182" y="1625867"/>
                </a:lnTo>
                <a:lnTo>
                  <a:pt x="2499334" y="1625867"/>
                </a:lnTo>
                <a:lnTo>
                  <a:pt x="2506858" y="1633391"/>
                </a:lnTo>
                <a:lnTo>
                  <a:pt x="2506858" y="1754458"/>
                </a:lnTo>
                <a:lnTo>
                  <a:pt x="2499334" y="1761983"/>
                </a:lnTo>
                <a:lnTo>
                  <a:pt x="2480182" y="1761983"/>
                </a:lnTo>
                <a:lnTo>
                  <a:pt x="2472658" y="1754458"/>
                </a:lnTo>
                <a:close/>
              </a:path>
              <a:path w="2506979" h="4572000">
                <a:moveTo>
                  <a:pt x="0" y="1856374"/>
                </a:moveTo>
                <a:lnTo>
                  <a:pt x="0" y="1735307"/>
                </a:lnTo>
                <a:lnTo>
                  <a:pt x="7524" y="1727783"/>
                </a:lnTo>
                <a:lnTo>
                  <a:pt x="26675" y="1727783"/>
                </a:lnTo>
                <a:lnTo>
                  <a:pt x="34199" y="1735307"/>
                </a:lnTo>
                <a:lnTo>
                  <a:pt x="34199" y="1855690"/>
                </a:lnTo>
                <a:lnTo>
                  <a:pt x="26675" y="1863898"/>
                </a:lnTo>
                <a:lnTo>
                  <a:pt x="7524" y="1863898"/>
                </a:lnTo>
                <a:lnTo>
                  <a:pt x="0" y="1856374"/>
                </a:lnTo>
                <a:close/>
              </a:path>
              <a:path w="2506979" h="4572000">
                <a:moveTo>
                  <a:pt x="0" y="1584827"/>
                </a:moveTo>
                <a:lnTo>
                  <a:pt x="0" y="1463759"/>
                </a:lnTo>
                <a:lnTo>
                  <a:pt x="7524" y="1456235"/>
                </a:lnTo>
                <a:lnTo>
                  <a:pt x="26675" y="1456235"/>
                </a:lnTo>
                <a:lnTo>
                  <a:pt x="34199" y="1463759"/>
                </a:lnTo>
                <a:lnTo>
                  <a:pt x="34199" y="1584827"/>
                </a:lnTo>
                <a:lnTo>
                  <a:pt x="26675" y="1592351"/>
                </a:lnTo>
                <a:lnTo>
                  <a:pt x="7524" y="1592351"/>
                </a:lnTo>
                <a:lnTo>
                  <a:pt x="0" y="1584827"/>
                </a:lnTo>
                <a:close/>
              </a:path>
              <a:path w="2506979" h="4572000">
                <a:moveTo>
                  <a:pt x="2084146" y="26675"/>
                </a:moveTo>
                <a:lnTo>
                  <a:pt x="2084146" y="7523"/>
                </a:lnTo>
                <a:lnTo>
                  <a:pt x="2092354" y="0"/>
                </a:lnTo>
                <a:lnTo>
                  <a:pt x="2212738" y="0"/>
                </a:lnTo>
                <a:lnTo>
                  <a:pt x="2220262" y="7523"/>
                </a:lnTo>
                <a:lnTo>
                  <a:pt x="2220262" y="26675"/>
                </a:lnTo>
                <a:lnTo>
                  <a:pt x="2212738" y="34199"/>
                </a:lnTo>
                <a:lnTo>
                  <a:pt x="2091670" y="34199"/>
                </a:lnTo>
                <a:lnTo>
                  <a:pt x="2084146" y="26675"/>
                </a:lnTo>
                <a:close/>
              </a:path>
              <a:path w="2506979" h="4572000">
                <a:moveTo>
                  <a:pt x="1270871" y="26675"/>
                </a:moveTo>
                <a:lnTo>
                  <a:pt x="1270871" y="7523"/>
                </a:lnTo>
                <a:lnTo>
                  <a:pt x="1278395" y="0"/>
                </a:lnTo>
                <a:lnTo>
                  <a:pt x="1398779" y="0"/>
                </a:lnTo>
                <a:lnTo>
                  <a:pt x="1406987" y="7523"/>
                </a:lnTo>
                <a:lnTo>
                  <a:pt x="1406987" y="26675"/>
                </a:lnTo>
                <a:lnTo>
                  <a:pt x="1399463" y="34199"/>
                </a:lnTo>
                <a:lnTo>
                  <a:pt x="1278395" y="34199"/>
                </a:lnTo>
                <a:lnTo>
                  <a:pt x="1270871" y="26675"/>
                </a:lnTo>
                <a:close/>
              </a:path>
              <a:path w="2506979" h="4572000">
                <a:moveTo>
                  <a:pt x="0" y="500003"/>
                </a:moveTo>
                <a:lnTo>
                  <a:pt x="0" y="378935"/>
                </a:lnTo>
                <a:lnTo>
                  <a:pt x="7524" y="371411"/>
                </a:lnTo>
                <a:lnTo>
                  <a:pt x="26675" y="371411"/>
                </a:lnTo>
                <a:lnTo>
                  <a:pt x="34199" y="378935"/>
                </a:lnTo>
                <a:lnTo>
                  <a:pt x="34199" y="499319"/>
                </a:lnTo>
                <a:lnTo>
                  <a:pt x="26675" y="507527"/>
                </a:lnTo>
                <a:lnTo>
                  <a:pt x="7524" y="507527"/>
                </a:lnTo>
                <a:lnTo>
                  <a:pt x="0" y="500003"/>
                </a:lnTo>
                <a:close/>
              </a:path>
              <a:path w="2506979" h="4572000">
                <a:moveTo>
                  <a:pt x="999323" y="26675"/>
                </a:moveTo>
                <a:lnTo>
                  <a:pt x="999323" y="7523"/>
                </a:lnTo>
                <a:lnTo>
                  <a:pt x="1006847" y="0"/>
                </a:lnTo>
                <a:lnTo>
                  <a:pt x="1127231" y="0"/>
                </a:lnTo>
                <a:lnTo>
                  <a:pt x="1135439" y="7523"/>
                </a:lnTo>
                <a:lnTo>
                  <a:pt x="1135439" y="26675"/>
                </a:lnTo>
                <a:lnTo>
                  <a:pt x="1127915" y="34199"/>
                </a:lnTo>
                <a:lnTo>
                  <a:pt x="1006847" y="34199"/>
                </a:lnTo>
                <a:lnTo>
                  <a:pt x="999323" y="26675"/>
                </a:lnTo>
                <a:close/>
              </a:path>
              <a:path w="2506979" h="4572000">
                <a:moveTo>
                  <a:pt x="1813283" y="26675"/>
                </a:moveTo>
                <a:lnTo>
                  <a:pt x="1813283" y="7523"/>
                </a:lnTo>
                <a:lnTo>
                  <a:pt x="1820806" y="0"/>
                </a:lnTo>
                <a:lnTo>
                  <a:pt x="1941191" y="0"/>
                </a:lnTo>
                <a:lnTo>
                  <a:pt x="1948714" y="7523"/>
                </a:lnTo>
                <a:lnTo>
                  <a:pt x="1948714" y="26675"/>
                </a:lnTo>
                <a:lnTo>
                  <a:pt x="1941191" y="34199"/>
                </a:lnTo>
                <a:lnTo>
                  <a:pt x="1820806" y="34199"/>
                </a:lnTo>
                <a:lnTo>
                  <a:pt x="1813283" y="26675"/>
                </a:lnTo>
                <a:close/>
              </a:path>
              <a:path w="2506979" h="4572000">
                <a:moveTo>
                  <a:pt x="2472658" y="2296870"/>
                </a:moveTo>
                <a:lnTo>
                  <a:pt x="2472658" y="2175802"/>
                </a:lnTo>
                <a:lnTo>
                  <a:pt x="2480182" y="2168278"/>
                </a:lnTo>
                <a:lnTo>
                  <a:pt x="2499334" y="2168278"/>
                </a:lnTo>
                <a:lnTo>
                  <a:pt x="2506858" y="2175802"/>
                </a:lnTo>
                <a:lnTo>
                  <a:pt x="2506858" y="2296870"/>
                </a:lnTo>
                <a:lnTo>
                  <a:pt x="2499334" y="2304394"/>
                </a:lnTo>
                <a:lnTo>
                  <a:pt x="2480182" y="2304394"/>
                </a:lnTo>
                <a:lnTo>
                  <a:pt x="2472658" y="2296870"/>
                </a:lnTo>
                <a:close/>
              </a:path>
              <a:path w="2506979" h="4572000">
                <a:moveTo>
                  <a:pt x="727775" y="26675"/>
                </a:moveTo>
                <a:lnTo>
                  <a:pt x="727775" y="7523"/>
                </a:lnTo>
                <a:lnTo>
                  <a:pt x="735983" y="0"/>
                </a:lnTo>
                <a:lnTo>
                  <a:pt x="856367" y="0"/>
                </a:lnTo>
                <a:lnTo>
                  <a:pt x="863891" y="7523"/>
                </a:lnTo>
                <a:lnTo>
                  <a:pt x="863891" y="26675"/>
                </a:lnTo>
                <a:lnTo>
                  <a:pt x="856367" y="34199"/>
                </a:lnTo>
                <a:lnTo>
                  <a:pt x="735299" y="34199"/>
                </a:lnTo>
                <a:lnTo>
                  <a:pt x="727775" y="26675"/>
                </a:lnTo>
                <a:close/>
              </a:path>
              <a:path w="2506979" h="4572000">
                <a:moveTo>
                  <a:pt x="1541735" y="26675"/>
                </a:moveTo>
                <a:lnTo>
                  <a:pt x="1541735" y="7523"/>
                </a:lnTo>
                <a:lnTo>
                  <a:pt x="1549259" y="0"/>
                </a:lnTo>
                <a:lnTo>
                  <a:pt x="1670327" y="0"/>
                </a:lnTo>
                <a:lnTo>
                  <a:pt x="1677851" y="7523"/>
                </a:lnTo>
                <a:lnTo>
                  <a:pt x="1677851" y="26675"/>
                </a:lnTo>
                <a:lnTo>
                  <a:pt x="1670327" y="34199"/>
                </a:lnTo>
                <a:lnTo>
                  <a:pt x="1549259" y="34199"/>
                </a:lnTo>
                <a:lnTo>
                  <a:pt x="1541735" y="26675"/>
                </a:lnTo>
                <a:close/>
              </a:path>
              <a:path w="2506979" h="4572000">
                <a:moveTo>
                  <a:pt x="2472658" y="398087"/>
                </a:moveTo>
                <a:lnTo>
                  <a:pt x="2472658" y="277703"/>
                </a:lnTo>
                <a:lnTo>
                  <a:pt x="2480182" y="269495"/>
                </a:lnTo>
                <a:lnTo>
                  <a:pt x="2499334" y="269495"/>
                </a:lnTo>
                <a:lnTo>
                  <a:pt x="2506858" y="277019"/>
                </a:lnTo>
                <a:lnTo>
                  <a:pt x="2506858" y="398087"/>
                </a:lnTo>
                <a:lnTo>
                  <a:pt x="2499334" y="405611"/>
                </a:lnTo>
                <a:lnTo>
                  <a:pt x="2480182" y="405611"/>
                </a:lnTo>
                <a:lnTo>
                  <a:pt x="2472658" y="398087"/>
                </a:lnTo>
                <a:close/>
              </a:path>
              <a:path w="2506979" h="4572000">
                <a:moveTo>
                  <a:pt x="8891" y="226403"/>
                </a:moveTo>
                <a:lnTo>
                  <a:pt x="8891" y="216143"/>
                </a:lnTo>
                <a:lnTo>
                  <a:pt x="9575" y="214775"/>
                </a:lnTo>
                <a:lnTo>
                  <a:pt x="17506" y="189018"/>
                </a:lnTo>
                <a:lnTo>
                  <a:pt x="40548" y="140326"/>
                </a:lnTo>
                <a:lnTo>
                  <a:pt x="66604" y="111064"/>
                </a:lnTo>
                <a:lnTo>
                  <a:pt x="73198" y="111395"/>
                </a:lnTo>
                <a:lnTo>
                  <a:pt x="79344" y="114227"/>
                </a:lnTo>
                <a:lnTo>
                  <a:pt x="83822" y="119218"/>
                </a:lnTo>
                <a:lnTo>
                  <a:pt x="85927" y="125428"/>
                </a:lnTo>
                <a:lnTo>
                  <a:pt x="85596" y="132022"/>
                </a:lnTo>
                <a:lnTo>
                  <a:pt x="82764" y="138167"/>
                </a:lnTo>
                <a:lnTo>
                  <a:pt x="69532" y="158164"/>
                </a:lnTo>
                <a:lnTo>
                  <a:pt x="58482" y="179122"/>
                </a:lnTo>
                <a:lnTo>
                  <a:pt x="49483" y="200978"/>
                </a:lnTo>
                <a:lnTo>
                  <a:pt x="42408" y="223667"/>
                </a:lnTo>
                <a:lnTo>
                  <a:pt x="39586" y="230005"/>
                </a:lnTo>
                <a:lnTo>
                  <a:pt x="34712" y="234355"/>
                </a:lnTo>
                <a:lnTo>
                  <a:pt x="28556" y="236268"/>
                </a:lnTo>
                <a:lnTo>
                  <a:pt x="21887" y="235295"/>
                </a:lnTo>
                <a:lnTo>
                  <a:pt x="14363" y="233243"/>
                </a:lnTo>
                <a:lnTo>
                  <a:pt x="8891" y="226403"/>
                </a:lnTo>
                <a:close/>
              </a:path>
              <a:path w="2506979" h="4572000">
                <a:moveTo>
                  <a:pt x="2347486" y="64295"/>
                </a:moveTo>
                <a:lnTo>
                  <a:pt x="2347486" y="56087"/>
                </a:lnTo>
                <a:lnTo>
                  <a:pt x="2348170" y="52667"/>
                </a:lnTo>
                <a:lnTo>
                  <a:pt x="2350222" y="49931"/>
                </a:lnTo>
                <a:lnTo>
                  <a:pt x="2355117" y="44940"/>
                </a:lnTo>
                <a:lnTo>
                  <a:pt x="2361166" y="42322"/>
                </a:lnTo>
                <a:lnTo>
                  <a:pt x="2367728" y="42140"/>
                </a:lnTo>
                <a:lnTo>
                  <a:pt x="2374162" y="44459"/>
                </a:lnTo>
                <a:lnTo>
                  <a:pt x="2416485" y="77804"/>
                </a:lnTo>
                <a:lnTo>
                  <a:pt x="2452138" y="118331"/>
                </a:lnTo>
                <a:lnTo>
                  <a:pt x="2455302" y="131071"/>
                </a:lnTo>
                <a:lnTo>
                  <a:pt x="2453196" y="137280"/>
                </a:lnTo>
                <a:lnTo>
                  <a:pt x="2448718" y="142271"/>
                </a:lnTo>
                <a:lnTo>
                  <a:pt x="2442573" y="144997"/>
                </a:lnTo>
                <a:lnTo>
                  <a:pt x="2435979" y="145093"/>
                </a:lnTo>
                <a:lnTo>
                  <a:pt x="2429769" y="142752"/>
                </a:lnTo>
                <a:lnTo>
                  <a:pt x="2424778" y="138167"/>
                </a:lnTo>
                <a:lnTo>
                  <a:pt x="2409655" y="119838"/>
                </a:lnTo>
                <a:lnTo>
                  <a:pt x="2393058" y="102856"/>
                </a:lnTo>
                <a:lnTo>
                  <a:pt x="2375049" y="87284"/>
                </a:lnTo>
                <a:lnTo>
                  <a:pt x="2355694" y="73187"/>
                </a:lnTo>
                <a:lnTo>
                  <a:pt x="2350222" y="69767"/>
                </a:lnTo>
                <a:lnTo>
                  <a:pt x="2347486" y="64295"/>
                </a:lnTo>
                <a:close/>
              </a:path>
              <a:path w="2506979" h="4572000">
                <a:moveTo>
                  <a:pt x="456911" y="26675"/>
                </a:moveTo>
                <a:lnTo>
                  <a:pt x="456911" y="7523"/>
                </a:lnTo>
                <a:lnTo>
                  <a:pt x="464435" y="0"/>
                </a:lnTo>
                <a:lnTo>
                  <a:pt x="584819" y="0"/>
                </a:lnTo>
                <a:lnTo>
                  <a:pt x="593027" y="7523"/>
                </a:lnTo>
                <a:lnTo>
                  <a:pt x="593027" y="26675"/>
                </a:lnTo>
                <a:lnTo>
                  <a:pt x="585503" y="34199"/>
                </a:lnTo>
                <a:lnTo>
                  <a:pt x="464435" y="34199"/>
                </a:lnTo>
                <a:lnTo>
                  <a:pt x="456911" y="26675"/>
                </a:lnTo>
                <a:close/>
              </a:path>
              <a:path w="2506979" h="4572000">
                <a:moveTo>
                  <a:pt x="187415" y="33515"/>
                </a:moveTo>
                <a:lnTo>
                  <a:pt x="187415" y="22571"/>
                </a:lnTo>
                <a:lnTo>
                  <a:pt x="191519" y="15731"/>
                </a:lnTo>
                <a:lnTo>
                  <a:pt x="199043" y="13679"/>
                </a:lnTo>
                <a:lnTo>
                  <a:pt x="220429" y="7791"/>
                </a:lnTo>
                <a:lnTo>
                  <a:pt x="242392" y="3505"/>
                </a:lnTo>
                <a:lnTo>
                  <a:pt x="264739" y="886"/>
                </a:lnTo>
                <a:lnTo>
                  <a:pt x="287277" y="0"/>
                </a:lnTo>
                <a:lnTo>
                  <a:pt x="313955" y="0"/>
                </a:lnTo>
                <a:lnTo>
                  <a:pt x="321479" y="7523"/>
                </a:lnTo>
                <a:lnTo>
                  <a:pt x="321479" y="26675"/>
                </a:lnTo>
                <a:lnTo>
                  <a:pt x="313955" y="34199"/>
                </a:lnTo>
                <a:lnTo>
                  <a:pt x="287277" y="34199"/>
                </a:lnTo>
                <a:lnTo>
                  <a:pt x="267401" y="34969"/>
                </a:lnTo>
                <a:lnTo>
                  <a:pt x="247778" y="37277"/>
                </a:lnTo>
                <a:lnTo>
                  <a:pt x="228413" y="41125"/>
                </a:lnTo>
                <a:lnTo>
                  <a:pt x="209303" y="46511"/>
                </a:lnTo>
                <a:lnTo>
                  <a:pt x="202624" y="47206"/>
                </a:lnTo>
                <a:lnTo>
                  <a:pt x="196393" y="45400"/>
                </a:lnTo>
                <a:lnTo>
                  <a:pt x="191316" y="41413"/>
                </a:lnTo>
                <a:lnTo>
                  <a:pt x="188099" y="35567"/>
                </a:lnTo>
                <a:lnTo>
                  <a:pt x="187415" y="33515"/>
                </a:lnTo>
                <a:close/>
              </a:path>
              <a:path w="2506979" h="4572000">
                <a:moveTo>
                  <a:pt x="1914514" y="4567065"/>
                </a:moveTo>
                <a:lnTo>
                  <a:pt x="1914514" y="4547913"/>
                </a:lnTo>
                <a:lnTo>
                  <a:pt x="1922038" y="4540389"/>
                </a:lnTo>
                <a:lnTo>
                  <a:pt x="2043106" y="4540389"/>
                </a:lnTo>
                <a:lnTo>
                  <a:pt x="2050630" y="4547913"/>
                </a:lnTo>
                <a:lnTo>
                  <a:pt x="2050630" y="4567065"/>
                </a:lnTo>
                <a:lnTo>
                  <a:pt x="2045696" y="4572000"/>
                </a:lnTo>
                <a:lnTo>
                  <a:pt x="1919449" y="4572000"/>
                </a:lnTo>
                <a:lnTo>
                  <a:pt x="1914514" y="4567065"/>
                </a:lnTo>
                <a:close/>
              </a:path>
              <a:path w="2506979" h="4572000">
                <a:moveTo>
                  <a:pt x="51299" y="4448733"/>
                </a:moveTo>
                <a:lnTo>
                  <a:pt x="51299" y="4440525"/>
                </a:lnTo>
                <a:lnTo>
                  <a:pt x="53351" y="4435053"/>
                </a:lnTo>
                <a:lnTo>
                  <a:pt x="58139" y="4431633"/>
                </a:lnTo>
                <a:lnTo>
                  <a:pt x="64285" y="4428908"/>
                </a:lnTo>
                <a:lnTo>
                  <a:pt x="70879" y="4428812"/>
                </a:lnTo>
                <a:lnTo>
                  <a:pt x="77088" y="4431152"/>
                </a:lnTo>
                <a:lnTo>
                  <a:pt x="82079" y="4435737"/>
                </a:lnTo>
                <a:lnTo>
                  <a:pt x="97202" y="4454451"/>
                </a:lnTo>
                <a:lnTo>
                  <a:pt x="113800" y="4471561"/>
                </a:lnTo>
                <a:lnTo>
                  <a:pt x="131808" y="4487005"/>
                </a:lnTo>
                <a:lnTo>
                  <a:pt x="151163" y="4500717"/>
                </a:lnTo>
                <a:lnTo>
                  <a:pt x="156154" y="4505612"/>
                </a:lnTo>
                <a:lnTo>
                  <a:pt x="158773" y="4511661"/>
                </a:lnTo>
                <a:lnTo>
                  <a:pt x="158955" y="4518223"/>
                </a:lnTo>
                <a:lnTo>
                  <a:pt x="156635" y="4524657"/>
                </a:lnTo>
                <a:lnTo>
                  <a:pt x="152125" y="4529637"/>
                </a:lnTo>
                <a:lnTo>
                  <a:pt x="146204" y="4532181"/>
                </a:lnTo>
                <a:lnTo>
                  <a:pt x="139514" y="4532160"/>
                </a:lnTo>
                <a:lnTo>
                  <a:pt x="90373" y="4496100"/>
                </a:lnTo>
                <a:lnTo>
                  <a:pt x="54719" y="4455573"/>
                </a:lnTo>
                <a:lnTo>
                  <a:pt x="52668" y="4452153"/>
                </a:lnTo>
                <a:lnTo>
                  <a:pt x="51299" y="4448733"/>
                </a:lnTo>
                <a:close/>
              </a:path>
              <a:path w="2506979" h="4572000">
                <a:moveTo>
                  <a:pt x="2421358" y="4452153"/>
                </a:moveTo>
                <a:lnTo>
                  <a:pt x="2421358" y="4443261"/>
                </a:lnTo>
                <a:lnTo>
                  <a:pt x="2422042" y="4439841"/>
                </a:lnTo>
                <a:lnTo>
                  <a:pt x="2424778" y="4437105"/>
                </a:lnTo>
                <a:lnTo>
                  <a:pt x="2438009" y="4417108"/>
                </a:lnTo>
                <a:lnTo>
                  <a:pt x="2449060" y="4396150"/>
                </a:lnTo>
                <a:lnTo>
                  <a:pt x="2458059" y="4374294"/>
                </a:lnTo>
                <a:lnTo>
                  <a:pt x="2465134" y="4351605"/>
                </a:lnTo>
                <a:lnTo>
                  <a:pt x="2467956" y="4345641"/>
                </a:lnTo>
                <a:lnTo>
                  <a:pt x="2472829" y="4341345"/>
                </a:lnTo>
                <a:lnTo>
                  <a:pt x="2478985" y="4339101"/>
                </a:lnTo>
                <a:lnTo>
                  <a:pt x="2485654" y="4339293"/>
                </a:lnTo>
                <a:lnTo>
                  <a:pt x="2491618" y="4342114"/>
                </a:lnTo>
                <a:lnTo>
                  <a:pt x="2495914" y="4346988"/>
                </a:lnTo>
                <a:lnTo>
                  <a:pt x="2498159" y="4353144"/>
                </a:lnTo>
                <a:lnTo>
                  <a:pt x="2497966" y="4359813"/>
                </a:lnTo>
                <a:lnTo>
                  <a:pt x="2479669" y="4410429"/>
                </a:lnTo>
                <a:lnTo>
                  <a:pt x="2452138" y="4456941"/>
                </a:lnTo>
                <a:lnTo>
                  <a:pt x="2440938" y="4463524"/>
                </a:lnTo>
                <a:lnTo>
                  <a:pt x="2434344" y="4463193"/>
                </a:lnTo>
                <a:lnTo>
                  <a:pt x="2428198" y="4460361"/>
                </a:lnTo>
                <a:lnTo>
                  <a:pt x="2424094" y="4456941"/>
                </a:lnTo>
                <a:lnTo>
                  <a:pt x="2421358" y="4452153"/>
                </a:lnTo>
                <a:close/>
              </a:path>
              <a:path w="2506979" h="4572000">
                <a:moveTo>
                  <a:pt x="558143" y="4567065"/>
                </a:moveTo>
                <a:lnTo>
                  <a:pt x="558143" y="4547913"/>
                </a:lnTo>
                <a:lnTo>
                  <a:pt x="565667" y="4540389"/>
                </a:lnTo>
                <a:lnTo>
                  <a:pt x="686735" y="4540389"/>
                </a:lnTo>
                <a:lnTo>
                  <a:pt x="694259" y="4547913"/>
                </a:lnTo>
                <a:lnTo>
                  <a:pt x="694259" y="4567065"/>
                </a:lnTo>
                <a:lnTo>
                  <a:pt x="689324" y="4572000"/>
                </a:lnTo>
                <a:lnTo>
                  <a:pt x="563078" y="4572000"/>
                </a:lnTo>
                <a:lnTo>
                  <a:pt x="558143" y="4567065"/>
                </a:lnTo>
                <a:close/>
              </a:path>
              <a:path w="2506979" h="4572000">
                <a:moveTo>
                  <a:pt x="286595" y="4567065"/>
                </a:moveTo>
                <a:lnTo>
                  <a:pt x="286595" y="4547913"/>
                </a:lnTo>
                <a:lnTo>
                  <a:pt x="294119" y="4540389"/>
                </a:lnTo>
                <a:lnTo>
                  <a:pt x="415187" y="4540389"/>
                </a:lnTo>
                <a:lnTo>
                  <a:pt x="422711" y="4547913"/>
                </a:lnTo>
                <a:lnTo>
                  <a:pt x="422711" y="4567065"/>
                </a:lnTo>
                <a:lnTo>
                  <a:pt x="417776" y="4572000"/>
                </a:lnTo>
                <a:lnTo>
                  <a:pt x="291530" y="4572000"/>
                </a:lnTo>
                <a:lnTo>
                  <a:pt x="286595" y="4567065"/>
                </a:lnTo>
                <a:close/>
              </a:path>
              <a:path w="2506979" h="4572000">
                <a:moveTo>
                  <a:pt x="2472658" y="4195653"/>
                </a:moveTo>
                <a:lnTo>
                  <a:pt x="2472658" y="4074585"/>
                </a:lnTo>
                <a:lnTo>
                  <a:pt x="2480182" y="4067061"/>
                </a:lnTo>
                <a:lnTo>
                  <a:pt x="2499334" y="4067061"/>
                </a:lnTo>
                <a:lnTo>
                  <a:pt x="2506858" y="4074585"/>
                </a:lnTo>
                <a:lnTo>
                  <a:pt x="2506858" y="4195653"/>
                </a:lnTo>
                <a:lnTo>
                  <a:pt x="2499334" y="4203177"/>
                </a:lnTo>
                <a:lnTo>
                  <a:pt x="2480182" y="4203177"/>
                </a:lnTo>
                <a:lnTo>
                  <a:pt x="2472658" y="4195653"/>
                </a:lnTo>
                <a:close/>
              </a:path>
              <a:path w="2506979" h="4572000">
                <a:moveTo>
                  <a:pt x="0" y="4297569"/>
                </a:moveTo>
                <a:lnTo>
                  <a:pt x="0" y="4176501"/>
                </a:lnTo>
                <a:lnTo>
                  <a:pt x="7524" y="4168977"/>
                </a:lnTo>
                <a:lnTo>
                  <a:pt x="26675" y="4168977"/>
                </a:lnTo>
                <a:lnTo>
                  <a:pt x="34199" y="4176501"/>
                </a:lnTo>
                <a:lnTo>
                  <a:pt x="34199" y="4297569"/>
                </a:lnTo>
                <a:lnTo>
                  <a:pt x="26675" y="4305093"/>
                </a:lnTo>
                <a:lnTo>
                  <a:pt x="7524" y="4305093"/>
                </a:lnTo>
                <a:lnTo>
                  <a:pt x="0" y="4297569"/>
                </a:lnTo>
                <a:close/>
              </a:path>
              <a:path w="2506979" h="4572000">
                <a:moveTo>
                  <a:pt x="1372103" y="4567065"/>
                </a:moveTo>
                <a:lnTo>
                  <a:pt x="1372103" y="4547913"/>
                </a:lnTo>
                <a:lnTo>
                  <a:pt x="1379627" y="4540389"/>
                </a:lnTo>
                <a:lnTo>
                  <a:pt x="1500695" y="4540389"/>
                </a:lnTo>
                <a:lnTo>
                  <a:pt x="1508219" y="4547913"/>
                </a:lnTo>
                <a:lnTo>
                  <a:pt x="1508219" y="4567065"/>
                </a:lnTo>
                <a:lnTo>
                  <a:pt x="1502835" y="4572000"/>
                </a:lnTo>
                <a:lnTo>
                  <a:pt x="1377038" y="4572000"/>
                </a:lnTo>
                <a:lnTo>
                  <a:pt x="1372103" y="4567065"/>
                </a:lnTo>
                <a:close/>
              </a:path>
              <a:path w="2506979" h="4572000">
                <a:moveTo>
                  <a:pt x="1642967" y="4567065"/>
                </a:moveTo>
                <a:lnTo>
                  <a:pt x="1642967" y="4547913"/>
                </a:lnTo>
                <a:lnTo>
                  <a:pt x="1650491" y="4540389"/>
                </a:lnTo>
                <a:lnTo>
                  <a:pt x="1771559" y="4540389"/>
                </a:lnTo>
                <a:lnTo>
                  <a:pt x="1779083" y="4547913"/>
                </a:lnTo>
                <a:lnTo>
                  <a:pt x="1779083" y="4567065"/>
                </a:lnTo>
                <a:lnTo>
                  <a:pt x="1774148" y="4572000"/>
                </a:lnTo>
                <a:lnTo>
                  <a:pt x="1647901" y="4572000"/>
                </a:lnTo>
                <a:lnTo>
                  <a:pt x="1642967" y="4567065"/>
                </a:lnTo>
                <a:close/>
              </a:path>
              <a:path w="2506979" h="4572000">
                <a:moveTo>
                  <a:pt x="2186062" y="4567749"/>
                </a:moveTo>
                <a:lnTo>
                  <a:pt x="2186062" y="4548597"/>
                </a:lnTo>
                <a:lnTo>
                  <a:pt x="2193586" y="4541073"/>
                </a:lnTo>
                <a:lnTo>
                  <a:pt x="2220262" y="4541073"/>
                </a:lnTo>
                <a:lnTo>
                  <a:pt x="2240141" y="4540304"/>
                </a:lnTo>
                <a:lnTo>
                  <a:pt x="2259763" y="4537995"/>
                </a:lnTo>
                <a:lnTo>
                  <a:pt x="2279129" y="4534148"/>
                </a:lnTo>
                <a:lnTo>
                  <a:pt x="2298238" y="4528761"/>
                </a:lnTo>
                <a:lnTo>
                  <a:pt x="2304918" y="4528066"/>
                </a:lnTo>
                <a:lnTo>
                  <a:pt x="2311149" y="4529873"/>
                </a:lnTo>
                <a:lnTo>
                  <a:pt x="2316225" y="4533859"/>
                </a:lnTo>
                <a:lnTo>
                  <a:pt x="2319442" y="4539705"/>
                </a:lnTo>
                <a:lnTo>
                  <a:pt x="2320137" y="4546385"/>
                </a:lnTo>
                <a:lnTo>
                  <a:pt x="2318331" y="4552615"/>
                </a:lnTo>
                <a:lnTo>
                  <a:pt x="2264893" y="4571425"/>
                </a:lnTo>
                <a:lnTo>
                  <a:pt x="2260105" y="4572000"/>
                </a:lnTo>
                <a:lnTo>
                  <a:pt x="2190313" y="4572000"/>
                </a:lnTo>
                <a:lnTo>
                  <a:pt x="2186062" y="4567749"/>
                </a:lnTo>
                <a:close/>
              </a:path>
              <a:path w="2506979" h="4572000">
                <a:moveTo>
                  <a:pt x="0" y="4026022"/>
                </a:moveTo>
                <a:lnTo>
                  <a:pt x="0" y="3904953"/>
                </a:lnTo>
                <a:lnTo>
                  <a:pt x="7524" y="3897429"/>
                </a:lnTo>
                <a:lnTo>
                  <a:pt x="26675" y="3897429"/>
                </a:lnTo>
                <a:lnTo>
                  <a:pt x="34199" y="3904953"/>
                </a:lnTo>
                <a:lnTo>
                  <a:pt x="34199" y="4026021"/>
                </a:lnTo>
                <a:lnTo>
                  <a:pt x="26675" y="4033545"/>
                </a:lnTo>
                <a:lnTo>
                  <a:pt x="7524" y="4033545"/>
                </a:lnTo>
                <a:lnTo>
                  <a:pt x="0" y="4026022"/>
                </a:lnTo>
                <a:close/>
              </a:path>
              <a:path w="2506979" h="4572000">
                <a:moveTo>
                  <a:pt x="829007" y="4567065"/>
                </a:moveTo>
                <a:lnTo>
                  <a:pt x="829007" y="4547913"/>
                </a:lnTo>
                <a:lnTo>
                  <a:pt x="836531" y="4540389"/>
                </a:lnTo>
                <a:lnTo>
                  <a:pt x="957599" y="4540389"/>
                </a:lnTo>
                <a:lnTo>
                  <a:pt x="965123" y="4547913"/>
                </a:lnTo>
                <a:lnTo>
                  <a:pt x="965123" y="4567065"/>
                </a:lnTo>
                <a:lnTo>
                  <a:pt x="960188" y="4572000"/>
                </a:lnTo>
                <a:lnTo>
                  <a:pt x="833942" y="4572000"/>
                </a:lnTo>
                <a:lnTo>
                  <a:pt x="829007" y="4567065"/>
                </a:lnTo>
                <a:close/>
              </a:path>
              <a:path w="2506979" h="4572000">
                <a:moveTo>
                  <a:pt x="1100555" y="4567065"/>
                </a:moveTo>
                <a:lnTo>
                  <a:pt x="1100555" y="4547913"/>
                </a:lnTo>
                <a:lnTo>
                  <a:pt x="1108079" y="4540389"/>
                </a:lnTo>
                <a:lnTo>
                  <a:pt x="1229147" y="4540389"/>
                </a:lnTo>
                <a:lnTo>
                  <a:pt x="1236671" y="4547913"/>
                </a:lnTo>
                <a:lnTo>
                  <a:pt x="1236671" y="4567065"/>
                </a:lnTo>
                <a:lnTo>
                  <a:pt x="1231736" y="4572000"/>
                </a:lnTo>
                <a:lnTo>
                  <a:pt x="1105490" y="4572000"/>
                </a:lnTo>
                <a:lnTo>
                  <a:pt x="1100555" y="4567065"/>
                </a:lnTo>
                <a:close/>
              </a:path>
              <a:path w="2506979" h="4572000">
                <a:moveTo>
                  <a:pt x="0" y="3212746"/>
                </a:moveTo>
                <a:lnTo>
                  <a:pt x="0" y="3091678"/>
                </a:lnTo>
                <a:lnTo>
                  <a:pt x="7524" y="3084154"/>
                </a:lnTo>
                <a:lnTo>
                  <a:pt x="26675" y="3084154"/>
                </a:lnTo>
                <a:lnTo>
                  <a:pt x="34199" y="3091678"/>
                </a:lnTo>
                <a:lnTo>
                  <a:pt x="34199" y="3212062"/>
                </a:lnTo>
                <a:lnTo>
                  <a:pt x="26675" y="3220270"/>
                </a:lnTo>
                <a:lnTo>
                  <a:pt x="7524" y="3220270"/>
                </a:lnTo>
                <a:lnTo>
                  <a:pt x="0" y="3212746"/>
                </a:lnTo>
                <a:close/>
              </a:path>
              <a:path w="2506979" h="4572000">
                <a:moveTo>
                  <a:pt x="0" y="2941198"/>
                </a:moveTo>
                <a:lnTo>
                  <a:pt x="0" y="2820130"/>
                </a:lnTo>
                <a:lnTo>
                  <a:pt x="7524" y="2812606"/>
                </a:lnTo>
                <a:lnTo>
                  <a:pt x="26675" y="2812606"/>
                </a:lnTo>
                <a:lnTo>
                  <a:pt x="34199" y="2820130"/>
                </a:lnTo>
                <a:lnTo>
                  <a:pt x="34199" y="2941198"/>
                </a:lnTo>
                <a:lnTo>
                  <a:pt x="26675" y="2948722"/>
                </a:lnTo>
                <a:lnTo>
                  <a:pt x="7524" y="2948722"/>
                </a:lnTo>
                <a:lnTo>
                  <a:pt x="0" y="2941198"/>
                </a:lnTo>
                <a:close/>
              </a:path>
              <a:path w="2506979" h="4572000">
                <a:moveTo>
                  <a:pt x="2472658" y="3110830"/>
                </a:moveTo>
                <a:lnTo>
                  <a:pt x="2472658" y="2989762"/>
                </a:lnTo>
                <a:lnTo>
                  <a:pt x="2480182" y="2982238"/>
                </a:lnTo>
                <a:lnTo>
                  <a:pt x="2499334" y="2982238"/>
                </a:lnTo>
                <a:lnTo>
                  <a:pt x="2506858" y="2989762"/>
                </a:lnTo>
                <a:lnTo>
                  <a:pt x="2506858" y="3110830"/>
                </a:lnTo>
                <a:lnTo>
                  <a:pt x="2499334" y="3118354"/>
                </a:lnTo>
                <a:lnTo>
                  <a:pt x="2480182" y="3118354"/>
                </a:lnTo>
                <a:lnTo>
                  <a:pt x="2472658" y="3110830"/>
                </a:lnTo>
                <a:close/>
              </a:path>
              <a:path w="2506979" h="4572000">
                <a:moveTo>
                  <a:pt x="2472658" y="3924789"/>
                </a:moveTo>
                <a:lnTo>
                  <a:pt x="2472658" y="3803721"/>
                </a:lnTo>
                <a:lnTo>
                  <a:pt x="2480182" y="3796197"/>
                </a:lnTo>
                <a:lnTo>
                  <a:pt x="2499334" y="3796197"/>
                </a:lnTo>
                <a:lnTo>
                  <a:pt x="2506858" y="3803721"/>
                </a:lnTo>
                <a:lnTo>
                  <a:pt x="2506858" y="3924790"/>
                </a:lnTo>
                <a:lnTo>
                  <a:pt x="2499334" y="3932313"/>
                </a:lnTo>
                <a:lnTo>
                  <a:pt x="2480182" y="3932313"/>
                </a:lnTo>
                <a:lnTo>
                  <a:pt x="2472658" y="3924789"/>
                </a:lnTo>
                <a:close/>
              </a:path>
              <a:path w="2506979" h="4572000">
                <a:moveTo>
                  <a:pt x="0" y="2669650"/>
                </a:moveTo>
                <a:lnTo>
                  <a:pt x="0" y="2548582"/>
                </a:lnTo>
                <a:lnTo>
                  <a:pt x="7524" y="2541058"/>
                </a:lnTo>
                <a:lnTo>
                  <a:pt x="26675" y="2541058"/>
                </a:lnTo>
                <a:lnTo>
                  <a:pt x="34199" y="2548582"/>
                </a:lnTo>
                <a:lnTo>
                  <a:pt x="34199" y="2669650"/>
                </a:lnTo>
                <a:lnTo>
                  <a:pt x="26675" y="2677174"/>
                </a:lnTo>
                <a:lnTo>
                  <a:pt x="7524" y="2677174"/>
                </a:lnTo>
                <a:lnTo>
                  <a:pt x="0" y="2669650"/>
                </a:lnTo>
                <a:close/>
              </a:path>
              <a:path w="2506979" h="4572000">
                <a:moveTo>
                  <a:pt x="2472658" y="2568418"/>
                </a:moveTo>
                <a:lnTo>
                  <a:pt x="2472658" y="2447350"/>
                </a:lnTo>
                <a:lnTo>
                  <a:pt x="2480182" y="2439826"/>
                </a:lnTo>
                <a:lnTo>
                  <a:pt x="2499334" y="2439826"/>
                </a:lnTo>
                <a:lnTo>
                  <a:pt x="2506858" y="2447350"/>
                </a:lnTo>
                <a:lnTo>
                  <a:pt x="2506858" y="2568418"/>
                </a:lnTo>
                <a:lnTo>
                  <a:pt x="2499334" y="2575942"/>
                </a:lnTo>
                <a:lnTo>
                  <a:pt x="2480182" y="2575942"/>
                </a:lnTo>
                <a:lnTo>
                  <a:pt x="2472658" y="2568418"/>
                </a:lnTo>
                <a:close/>
              </a:path>
              <a:path w="2506979" h="4572000">
                <a:moveTo>
                  <a:pt x="2472658" y="2839282"/>
                </a:moveTo>
                <a:lnTo>
                  <a:pt x="2472658" y="2718214"/>
                </a:lnTo>
                <a:lnTo>
                  <a:pt x="2480182" y="2710690"/>
                </a:lnTo>
                <a:lnTo>
                  <a:pt x="2499334" y="2710690"/>
                </a:lnTo>
                <a:lnTo>
                  <a:pt x="2506858" y="2718214"/>
                </a:lnTo>
                <a:lnTo>
                  <a:pt x="2506858" y="2839282"/>
                </a:lnTo>
                <a:lnTo>
                  <a:pt x="2499334" y="2846806"/>
                </a:lnTo>
                <a:lnTo>
                  <a:pt x="2480182" y="2846806"/>
                </a:lnTo>
                <a:lnTo>
                  <a:pt x="2472658" y="2839282"/>
                </a:lnTo>
                <a:close/>
              </a:path>
              <a:path w="2506979" h="4572000">
                <a:moveTo>
                  <a:pt x="2472658" y="3653241"/>
                </a:moveTo>
                <a:lnTo>
                  <a:pt x="2472658" y="3532173"/>
                </a:lnTo>
                <a:lnTo>
                  <a:pt x="2480182" y="3524649"/>
                </a:lnTo>
                <a:lnTo>
                  <a:pt x="2499334" y="3524649"/>
                </a:lnTo>
                <a:lnTo>
                  <a:pt x="2506858" y="3532173"/>
                </a:lnTo>
                <a:lnTo>
                  <a:pt x="2506858" y="3653242"/>
                </a:lnTo>
                <a:lnTo>
                  <a:pt x="2499334" y="3660766"/>
                </a:lnTo>
                <a:lnTo>
                  <a:pt x="2480182" y="3660766"/>
                </a:lnTo>
                <a:lnTo>
                  <a:pt x="2472658" y="3653241"/>
                </a:lnTo>
                <a:close/>
              </a:path>
              <a:path w="2506979" h="4572000">
                <a:moveTo>
                  <a:pt x="0" y="3755157"/>
                </a:moveTo>
                <a:lnTo>
                  <a:pt x="0" y="3634089"/>
                </a:lnTo>
                <a:lnTo>
                  <a:pt x="7524" y="3626565"/>
                </a:lnTo>
                <a:lnTo>
                  <a:pt x="26675" y="3626565"/>
                </a:lnTo>
                <a:lnTo>
                  <a:pt x="34199" y="3634089"/>
                </a:lnTo>
                <a:lnTo>
                  <a:pt x="34199" y="3755157"/>
                </a:lnTo>
                <a:lnTo>
                  <a:pt x="26675" y="3762681"/>
                </a:lnTo>
                <a:lnTo>
                  <a:pt x="7524" y="3762681"/>
                </a:lnTo>
                <a:lnTo>
                  <a:pt x="0" y="3755157"/>
                </a:lnTo>
                <a:close/>
              </a:path>
              <a:path w="2506979" h="4572000">
                <a:moveTo>
                  <a:pt x="2472658" y="3382378"/>
                </a:moveTo>
                <a:lnTo>
                  <a:pt x="2472658" y="3261310"/>
                </a:lnTo>
                <a:lnTo>
                  <a:pt x="2480182" y="3253786"/>
                </a:lnTo>
                <a:lnTo>
                  <a:pt x="2499334" y="3253786"/>
                </a:lnTo>
                <a:lnTo>
                  <a:pt x="2506858" y="3261310"/>
                </a:lnTo>
                <a:lnTo>
                  <a:pt x="2506858" y="3382378"/>
                </a:lnTo>
                <a:lnTo>
                  <a:pt x="2499334" y="3389902"/>
                </a:lnTo>
                <a:lnTo>
                  <a:pt x="2480182" y="3389902"/>
                </a:lnTo>
                <a:lnTo>
                  <a:pt x="2472658" y="3382378"/>
                </a:lnTo>
                <a:close/>
              </a:path>
              <a:path w="2506979" h="4572000">
                <a:moveTo>
                  <a:pt x="0" y="3483609"/>
                </a:moveTo>
                <a:lnTo>
                  <a:pt x="0" y="3362542"/>
                </a:lnTo>
                <a:lnTo>
                  <a:pt x="7524" y="3355018"/>
                </a:lnTo>
                <a:lnTo>
                  <a:pt x="26675" y="3355018"/>
                </a:lnTo>
                <a:lnTo>
                  <a:pt x="34199" y="3362542"/>
                </a:lnTo>
                <a:lnTo>
                  <a:pt x="34199" y="3483609"/>
                </a:lnTo>
                <a:lnTo>
                  <a:pt x="26675" y="3491133"/>
                </a:lnTo>
                <a:lnTo>
                  <a:pt x="7524" y="3491133"/>
                </a:lnTo>
                <a:lnTo>
                  <a:pt x="0" y="3483609"/>
                </a:lnTo>
                <a:close/>
              </a:path>
              <a:path w="2506979" h="4572000">
                <a:moveTo>
                  <a:pt x="0" y="2398786"/>
                </a:moveTo>
                <a:lnTo>
                  <a:pt x="0" y="2277718"/>
                </a:lnTo>
                <a:lnTo>
                  <a:pt x="7524" y="2270194"/>
                </a:lnTo>
                <a:lnTo>
                  <a:pt x="26675" y="2270194"/>
                </a:lnTo>
                <a:lnTo>
                  <a:pt x="34199" y="2277718"/>
                </a:lnTo>
                <a:lnTo>
                  <a:pt x="34199" y="2398786"/>
                </a:lnTo>
                <a:lnTo>
                  <a:pt x="26675" y="2406310"/>
                </a:lnTo>
                <a:lnTo>
                  <a:pt x="7524" y="2406310"/>
                </a:lnTo>
                <a:lnTo>
                  <a:pt x="0" y="2398786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CuadroTexto 1"/>
          <p:cNvSpPr txBox="1"/>
          <p:nvPr/>
        </p:nvSpPr>
        <p:spPr>
          <a:xfrm>
            <a:off x="2944429" y="1458738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/>
              <a:t>Vamos a comenzar por la primera parte: </a:t>
            </a:r>
            <a:r>
              <a:rPr lang="es-ES" b="1" dirty="0" err="1" smtClean="0"/>
              <a:t>convolución</a:t>
            </a:r>
            <a:r>
              <a:rPr lang="es-ES" b="1" dirty="0" smtClean="0"/>
              <a:t>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44181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416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CNN –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Conv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layer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7138" y="1416987"/>
            <a:ext cx="11684862" cy="55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La convolucion es la primera capa en una CNN. Busca extraer </a:t>
            </a:r>
            <a:r>
              <a:rPr lang="es-ES" dirty="0" err="1" smtClean="0"/>
              <a:t>features</a:t>
            </a:r>
            <a:r>
              <a:rPr lang="es-ES" dirty="0" smtClean="0"/>
              <a:t> del input mediante un filtro. 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882" y="2304149"/>
            <a:ext cx="9799939" cy="40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8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416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CNN –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Conv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layer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7138" y="1416987"/>
            <a:ext cx="11684862" cy="55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Haciendo </a:t>
            </a:r>
            <a:r>
              <a:rPr lang="es-ES" dirty="0" err="1" smtClean="0"/>
              <a:t>convoluciones</a:t>
            </a:r>
            <a:r>
              <a:rPr lang="es-ES" dirty="0" smtClean="0"/>
              <a:t> con distintos filtros, podemos obtener distintos resultados sobre una imagen. 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74" y="1976051"/>
            <a:ext cx="5235495" cy="466071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94" y="2185233"/>
            <a:ext cx="5661580" cy="383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416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CNN –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Conv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layer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err="1" smtClean="0"/>
              <a:t>Padding</a:t>
            </a:r>
            <a:r>
              <a:rPr lang="es-ES" dirty="0" smtClean="0"/>
              <a:t>: Antes de hacer una convolucion, podemos agregar un “</a:t>
            </a:r>
            <a:r>
              <a:rPr lang="es-ES" dirty="0" err="1" smtClean="0"/>
              <a:t>padding</a:t>
            </a:r>
            <a:r>
              <a:rPr lang="es-ES" dirty="0" smtClean="0"/>
              <a:t>” a la imagen. Un </a:t>
            </a:r>
            <a:r>
              <a:rPr lang="es-ES" dirty="0" err="1" smtClean="0"/>
              <a:t>padding</a:t>
            </a:r>
            <a:r>
              <a:rPr lang="es-ES" dirty="0" smtClean="0"/>
              <a:t> es un relleno que se agrega en los bordes de la siguiente manera: 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5" y="2826498"/>
            <a:ext cx="10748935" cy="373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416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CNN –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Conv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layer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err="1" smtClean="0"/>
              <a:t>Stride</a:t>
            </a:r>
            <a:r>
              <a:rPr lang="es-ES" dirty="0" smtClean="0"/>
              <a:t>: El termino </a:t>
            </a:r>
            <a:r>
              <a:rPr lang="es-ES" dirty="0" err="1" smtClean="0"/>
              <a:t>stride</a:t>
            </a:r>
            <a:r>
              <a:rPr lang="es-ES" dirty="0" smtClean="0"/>
              <a:t> se utiliza en </a:t>
            </a:r>
            <a:r>
              <a:rPr lang="es-ES" dirty="0" err="1" smtClean="0"/>
              <a:t>CNNs</a:t>
            </a:r>
            <a:r>
              <a:rPr lang="es-ES" dirty="0" smtClean="0"/>
              <a:t> para definir de a cuantos pixeles se va a ir moviendo el filtro de convolucion. En los ejemplos anteriores, el </a:t>
            </a:r>
            <a:r>
              <a:rPr lang="es-ES" dirty="0" err="1" smtClean="0"/>
              <a:t>stride</a:t>
            </a:r>
            <a:r>
              <a:rPr lang="es-ES" dirty="0" smtClean="0"/>
              <a:t> era = 1. (Por defecto suele ser </a:t>
            </a:r>
            <a:r>
              <a:rPr lang="es-ES" dirty="0" err="1" smtClean="0"/>
              <a:t>asi</a:t>
            </a:r>
            <a:r>
              <a:rPr lang="es-ES" dirty="0" smtClean="0"/>
              <a:t>). Con </a:t>
            </a:r>
            <a:r>
              <a:rPr lang="es-ES" dirty="0" err="1" smtClean="0"/>
              <a:t>stride</a:t>
            </a:r>
            <a:r>
              <a:rPr lang="es-ES" dirty="0" smtClean="0"/>
              <a:t> = 2: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441" y="2826498"/>
            <a:ext cx="7642256" cy="381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416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CNN –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Conv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layer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7138" y="1416987"/>
            <a:ext cx="11684862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Filtros: Ya vimos que se utilizan en la etapa de convolucion.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En las redes </a:t>
            </a:r>
            <a:r>
              <a:rPr lang="es-ES" dirty="0" err="1" smtClean="0"/>
              <a:t>convolucionales</a:t>
            </a:r>
            <a:r>
              <a:rPr lang="es-ES" dirty="0" smtClean="0"/>
              <a:t>, los valores que van dentro de cada uno de esos filtros, se aprenden (también se pueden inicializar o especificar).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El tamaño de los filtros es un </a:t>
            </a:r>
            <a:r>
              <a:rPr lang="es-ES" dirty="0" err="1" smtClean="0"/>
              <a:t>hiperparametro</a:t>
            </a:r>
            <a:r>
              <a:rPr lang="es-ES" dirty="0" smtClean="0"/>
              <a:t> (tenemos que definirlo nosotros). RESTRICCION!</a:t>
            </a:r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endParaRPr lang="es-ES" dirty="0" smtClean="0"/>
          </a:p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Ya vimos que la </a:t>
            </a:r>
            <a:r>
              <a:rPr lang="es-ES" dirty="0" err="1" smtClean="0"/>
              <a:t>dimensionalidad</a:t>
            </a:r>
            <a:r>
              <a:rPr lang="es-ES" dirty="0" smtClean="0"/>
              <a:t> es un tema importante, como podemos calcularla?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52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02105" y="561474"/>
            <a:ext cx="1017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– Funciones de activación</a:t>
            </a:r>
            <a:endParaRPr lang="es-E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5" y="1460090"/>
            <a:ext cx="10527496" cy="501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416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CNN –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Conv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layer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470" y="1384785"/>
            <a:ext cx="9612407" cy="517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4169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CNN –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Conv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layer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07138" y="1416987"/>
            <a:ext cx="1168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err="1" smtClean="0"/>
              <a:t>ReLu</a:t>
            </a:r>
            <a:r>
              <a:rPr lang="es-ES" dirty="0" smtClean="0"/>
              <a:t>: En </a:t>
            </a:r>
            <a:r>
              <a:rPr lang="es-ES" dirty="0" err="1" smtClean="0"/>
              <a:t>CNNs</a:t>
            </a:r>
            <a:r>
              <a:rPr lang="es-ES" dirty="0" smtClean="0"/>
              <a:t> se suele utilizar RELU como función de activación. La función se aplica a cada valor de la siguiente manera: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97" y="2617316"/>
            <a:ext cx="8980588" cy="408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2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4610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CNN –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Pooling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layer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92" y="1340539"/>
            <a:ext cx="10911581" cy="528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2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4610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CNN –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Pooling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layer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07138" y="1416987"/>
            <a:ext cx="11684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24460" algn="just">
              <a:lnSpc>
                <a:spcPct val="200000"/>
              </a:lnSpc>
              <a:spcBef>
                <a:spcPts val="95"/>
              </a:spcBef>
              <a:tabLst>
                <a:tab pos="11354435" algn="l"/>
              </a:tabLst>
            </a:pPr>
            <a:r>
              <a:rPr lang="es-ES" dirty="0" smtClean="0"/>
              <a:t>Luego de aplicar una convolucion, la capa de </a:t>
            </a:r>
            <a:r>
              <a:rPr lang="es-ES" dirty="0" err="1" smtClean="0"/>
              <a:t>pooling</a:t>
            </a:r>
            <a:r>
              <a:rPr lang="es-ES" dirty="0" smtClean="0"/>
              <a:t> reduce aun mas el tamaño de la matriz resultante. Una </a:t>
            </a:r>
            <a:r>
              <a:rPr lang="es-ES" dirty="0" err="1" smtClean="0"/>
              <a:t>pooling</a:t>
            </a:r>
            <a:r>
              <a:rPr lang="es-ES" dirty="0" smtClean="0"/>
              <a:t> </a:t>
            </a:r>
            <a:r>
              <a:rPr lang="es-ES" dirty="0" err="1" smtClean="0"/>
              <a:t>layer</a:t>
            </a:r>
            <a:r>
              <a:rPr lang="es-ES" dirty="0" smtClean="0"/>
              <a:t> puede realizar la operación: Max </a:t>
            </a:r>
            <a:r>
              <a:rPr lang="es-ES" dirty="0" err="1" smtClean="0"/>
              <a:t>pooling</a:t>
            </a:r>
            <a:r>
              <a:rPr lang="es-ES" dirty="0" smtClean="0"/>
              <a:t>, </a:t>
            </a:r>
            <a:r>
              <a:rPr lang="es-ES" dirty="0" err="1" smtClean="0"/>
              <a:t>Avg</a:t>
            </a:r>
            <a:r>
              <a:rPr lang="es-ES" dirty="0" smtClean="0"/>
              <a:t> </a:t>
            </a:r>
            <a:r>
              <a:rPr lang="es-ES" dirty="0" err="1" smtClean="0"/>
              <a:t>pooling</a:t>
            </a:r>
            <a:r>
              <a:rPr lang="es-ES" dirty="0"/>
              <a:t> </a:t>
            </a:r>
            <a:r>
              <a:rPr lang="es-ES" dirty="0" smtClean="0"/>
              <a:t>o sum </a:t>
            </a:r>
            <a:r>
              <a:rPr lang="es-ES" dirty="0" err="1" smtClean="0"/>
              <a:t>pooling</a:t>
            </a:r>
            <a:r>
              <a:rPr lang="es-ES" dirty="0" smtClean="0"/>
              <a:t>. Asumiendo un </a:t>
            </a:r>
            <a:r>
              <a:rPr lang="es-ES" dirty="0" err="1" smtClean="0"/>
              <a:t>stride</a:t>
            </a:r>
            <a:r>
              <a:rPr lang="es-ES" dirty="0" smtClean="0"/>
              <a:t> = 2, entonces:</a:t>
            </a: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50" y="3171313"/>
            <a:ext cx="7497525" cy="341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9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5331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CNN –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Fully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s-ES" sz="36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connected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25" y="1355288"/>
            <a:ext cx="11540778" cy="525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6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02105" y="561474"/>
            <a:ext cx="1017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– Funciones de activación</a:t>
            </a:r>
            <a:endParaRPr lang="es-E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5" y="1207805"/>
            <a:ext cx="10423384" cy="543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02105" y="561474"/>
            <a:ext cx="10177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– Funciones de activación</a:t>
            </a:r>
            <a:endParaRPr lang="es-E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333" y="1353351"/>
            <a:ext cx="6135329" cy="51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02105" y="561474"/>
            <a:ext cx="6364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– Training</a:t>
            </a:r>
            <a:endParaRPr lang="es-ES" sz="36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635" y="1207805"/>
            <a:ext cx="8398487" cy="549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2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6266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-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Repaso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15" y="1416987"/>
            <a:ext cx="9267108" cy="515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6287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-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Training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20" y="1414282"/>
            <a:ext cx="9186007" cy="519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02105" y="561474"/>
            <a:ext cx="6287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Redes neuronales - </a:t>
            </a:r>
            <a:r>
              <a:rPr lang="es-ES" sz="36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Training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5" y="1495044"/>
            <a:ext cx="10524656" cy="50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1065</TotalTime>
  <Words>793</Words>
  <Application>Microsoft Office PowerPoint</Application>
  <PresentationFormat>Panorámica</PresentationFormat>
  <Paragraphs>68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JAUREGUY MARTIN</dc:creator>
  <cp:lastModifiedBy>JAUREGUY MARTIN</cp:lastModifiedBy>
  <cp:revision>71</cp:revision>
  <dcterms:created xsi:type="dcterms:W3CDTF">2024-05-16T03:35:12Z</dcterms:created>
  <dcterms:modified xsi:type="dcterms:W3CDTF">2024-07-04T00:58:20Z</dcterms:modified>
</cp:coreProperties>
</file>