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7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8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37B87-D707-44C8-867C-4A5F16A9587E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xgboost.readthedocs.io/en/latest/parameter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Ensambles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338" y="1858295"/>
            <a:ext cx="52095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Hasta ahora vieron modelos independientes que son entrenados y realizan predicciones por separado, pero que pasa si utilizamos varios modelos en simultaneo para hacer nuestras predicciones?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Esto es lo que viene a proponer la técnica de ensambles. Utilizar el output de diferentes modelos para hacer una estimación.</a:t>
            </a:r>
            <a:endParaRPr lang="es-ES" sz="2000" dirty="0"/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1920" y="1514607"/>
            <a:ext cx="5639577" cy="46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02105" y="561474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918" y="1207805"/>
            <a:ext cx="6543600" cy="525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02105" y="1401095"/>
            <a:ext cx="10627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lang="es-ES" sz="2000" spc="-35" dirty="0" err="1" smtClean="0">
                <a:cs typeface="Trebuchet MS"/>
              </a:rPr>
              <a:t>Adaboost</a:t>
            </a:r>
            <a:r>
              <a:rPr lang="es-ES" sz="2000" spc="-35" dirty="0" smtClean="0">
                <a:cs typeface="Trebuchet MS"/>
              </a:rPr>
              <a:t> es una de las técnicas mas populares de </a:t>
            </a:r>
            <a:r>
              <a:rPr lang="es-ES" sz="2000" spc="-35" dirty="0" err="1" smtClean="0">
                <a:cs typeface="Trebuchet MS"/>
              </a:rPr>
              <a:t>boosting</a:t>
            </a:r>
            <a:r>
              <a:rPr lang="es-ES" sz="2000" spc="-35" dirty="0" smtClean="0">
                <a:cs typeface="Trebuchet MS"/>
              </a:rPr>
              <a:t>. Este algoritmo, mediante un entrenamiento iterativo de clasificadores débiles, le va dando mayor importancia a los datos mal clasificados anteriormente.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6" y="3008670"/>
            <a:ext cx="4627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Para explicar un poco el funcionamiento de </a:t>
            </a:r>
            <a:r>
              <a:rPr lang="es-ES" dirty="0" err="1" smtClean="0"/>
              <a:t>AdaBoost</a:t>
            </a:r>
            <a:r>
              <a:rPr lang="es-ES" dirty="0" smtClean="0"/>
              <a:t>, consideremos el siguiente problema de clasificación binaria con 10 ejemplos de entrenamiento, 5 positivos y 5 negativos. </a:t>
            </a:r>
            <a:endParaRPr lang="es-ES" dirty="0"/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3424" y="2610048"/>
            <a:ext cx="4505897" cy="39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4627144" cy="344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76530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El </a:t>
            </a:r>
            <a:r>
              <a:rPr lang="es-ES" dirty="0"/>
              <a:t>primer clasificador débil, es una recta vertical (Un  árbol de decisión con un solo nodo).</a:t>
            </a: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lang="es-ES" dirty="0"/>
          </a:p>
          <a:p>
            <a:pPr marR="5080" algn="just">
              <a:lnSpc>
                <a:spcPct val="116399"/>
              </a:lnSpc>
            </a:pPr>
            <a:r>
              <a:rPr lang="es-ES" dirty="0"/>
              <a:t>A la derecha de la recta, consideramos que todos los  ejemplos son negativos, mientras que a la izquierda  son positivos.</a:t>
            </a: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es-ES" dirty="0"/>
          </a:p>
          <a:p>
            <a:pPr algn="just">
              <a:lnSpc>
                <a:spcPct val="100000"/>
              </a:lnSpc>
            </a:pPr>
            <a:r>
              <a:rPr lang="es-ES" dirty="0"/>
              <a:t>La recta clasifica mal a tres positivos.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5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4627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 smtClean="0"/>
              <a:t>Aca</a:t>
            </a:r>
            <a:r>
              <a:rPr lang="es-ES" dirty="0" smtClean="0"/>
              <a:t> vemos como los tres ejemplos mal clasificados aparecen con un tamaño mayor que el resto de los ejemplos.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Esto significa que dichos casos tendrán una mayor importancia al momento de seleccionar el clasificador débil de la segunda iteración.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2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4627144" cy="2119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El </a:t>
            </a:r>
            <a:r>
              <a:rPr lang="es-ES" dirty="0"/>
              <a:t>clasificador débil, es otra recta vertical colocada más  hacia la derecha.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s-ES" dirty="0"/>
          </a:p>
          <a:p>
            <a:pPr marL="12700" marR="107950">
              <a:lnSpc>
                <a:spcPct val="116399"/>
              </a:lnSpc>
            </a:pPr>
            <a:r>
              <a:rPr lang="es-ES" dirty="0"/>
              <a:t>Este segundo clasificador se equivoca también en tres  ejemplos (negativos).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21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4627144" cy="229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07950">
              <a:lnSpc>
                <a:spcPct val="116399"/>
              </a:lnSpc>
            </a:pPr>
            <a:r>
              <a:rPr lang="es-ES" dirty="0" smtClean="0"/>
              <a:t>Acá </a:t>
            </a:r>
            <a:r>
              <a:rPr lang="es-ES" dirty="0"/>
              <a:t>vemos que para la tercera iteración los ejemplos  negativos mal clasificados tienen ahora el mayor  tamaño, es decir, tendrán mayor importancia en la  siguiente iteración.</a:t>
            </a:r>
          </a:p>
          <a:p>
            <a:pPr marL="12700" marR="107950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03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4627144" cy="38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5811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En </a:t>
            </a:r>
            <a:r>
              <a:rPr lang="es-ES" dirty="0"/>
              <a:t>la tercera iteración el clasificador débil resultante  es una recta horizontal, como se puede observar en  el cuadro de la derecha.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s-ES" dirty="0"/>
          </a:p>
          <a:p>
            <a:pPr marL="12700" marR="5080" algn="just">
              <a:lnSpc>
                <a:spcPct val="116399"/>
              </a:lnSpc>
            </a:pPr>
            <a:r>
              <a:rPr lang="es-ES" dirty="0"/>
              <a:t>Este clasificador se equivoca en la clasificación de un  ejemplo negativo y dos positivos, que de igual forma  aparecen encerrados en un círculo.</a:t>
            </a:r>
          </a:p>
          <a:p>
            <a:pPr marL="12700" marR="107950">
              <a:lnSpc>
                <a:spcPct val="116399"/>
              </a:lnSpc>
            </a:pPr>
            <a:endParaRPr lang="es-ES" dirty="0"/>
          </a:p>
          <a:p>
            <a:pPr marL="12700" marR="107950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1411" y="2056862"/>
            <a:ext cx="4505897" cy="39686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02105" y="561474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Adaboost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Adaptative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5274230" cy="520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Finalmente</a:t>
            </a:r>
            <a:r>
              <a:rPr lang="es-ES" dirty="0"/>
              <a:t>, vemos el clasificador "fuerte" que resulta  de </a:t>
            </a:r>
            <a:r>
              <a:rPr lang="es-ES" dirty="0" smtClean="0"/>
              <a:t>crear </a:t>
            </a:r>
            <a:r>
              <a:rPr lang="es-ES" dirty="0"/>
              <a:t>un ensamble con tres clasificadores débiles.  </a:t>
            </a:r>
            <a:r>
              <a:rPr lang="es-ES" dirty="0"/>
              <a:t>La forma en que utilizamos estos tres clasificadores  débiles es mediante una decisión por mayoría.</a:t>
            </a: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lang="es-ES" dirty="0" smtClean="0"/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r>
              <a:rPr lang="es-ES" dirty="0" smtClean="0"/>
              <a:t>Cuando vamos a clasificar un nuevo ejemplo, le preguntamos a cada uno de nuestros tres clasificadores débiles su opinión. Si la mayoría opina que el nuevo ejemplo es positivo, la decisión del clasificador fuerte será que es un ejemplo positivo. </a:t>
            </a:r>
            <a:endParaRPr lang="es-ES" dirty="0"/>
          </a:p>
          <a:p>
            <a:pPr marL="12700" marR="5080" algn="just">
              <a:lnSpc>
                <a:spcPct val="116399"/>
              </a:lnSpc>
            </a:pPr>
            <a:endParaRPr lang="es-ES" dirty="0" smtClean="0"/>
          </a:p>
          <a:p>
            <a:pPr marL="12700" marR="5080" algn="just">
              <a:lnSpc>
                <a:spcPct val="116399"/>
              </a:lnSpc>
            </a:pPr>
            <a:endParaRPr lang="es-ES" dirty="0" smtClean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54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02105" y="561474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XGBoost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10967108" cy="459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err="1" smtClean="0"/>
              <a:t>XGBoost</a:t>
            </a:r>
            <a:r>
              <a:rPr lang="es-ES" dirty="0" smtClean="0"/>
              <a:t> es un modelo que actualmente domina el aprendizaje </a:t>
            </a:r>
            <a:r>
              <a:rPr lang="es-ES" dirty="0" err="1" smtClean="0"/>
              <a:t>automatico</a:t>
            </a:r>
            <a:r>
              <a:rPr lang="es-ES" dirty="0" smtClean="0"/>
              <a:t>, famoso por ganar muchas competencias de Machine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endParaRPr lang="es-ES" dirty="0"/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Utiliza un enfoque de </a:t>
            </a:r>
            <a:r>
              <a:rPr lang="es-ES" dirty="0" err="1" smtClean="0"/>
              <a:t>boosting</a:t>
            </a:r>
            <a:r>
              <a:rPr lang="es-ES" dirty="0" smtClean="0"/>
              <a:t>, donde nuevos modelos se van creando de manera secuencia, pero además utiliza el algoritmo del “descenso por gradiente” que veremos mas adelante (junto a redes neuronales). </a:t>
            </a:r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endParaRPr lang="es-ES" dirty="0"/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Tiene muy buena performance y funciona bien para datos estructurados. La idea es que el algoritmo aprende de forma lenta. </a:t>
            </a:r>
            <a:endParaRPr lang="es-ES" dirty="0"/>
          </a:p>
          <a:p>
            <a:pPr marL="12700" marR="5080" algn="just">
              <a:lnSpc>
                <a:spcPct val="116399"/>
              </a:lnSpc>
            </a:pPr>
            <a:endParaRPr lang="es-ES" dirty="0" smtClean="0"/>
          </a:p>
          <a:p>
            <a:pPr marL="12700" marR="5080" algn="just">
              <a:lnSpc>
                <a:spcPct val="116399"/>
              </a:lnSpc>
            </a:pPr>
            <a:endParaRPr lang="es-ES" dirty="0" smtClean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97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02105" y="561474"/>
            <a:ext cx="2074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XGBoost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02105" y="2056862"/>
            <a:ext cx="10967108" cy="530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En </a:t>
            </a:r>
            <a:r>
              <a:rPr lang="es-ES" dirty="0" err="1" smtClean="0"/>
              <a:t>XGBoost</a:t>
            </a:r>
            <a:r>
              <a:rPr lang="es-ES" dirty="0" smtClean="0"/>
              <a:t> se suelen modificar 7 hiperparametros</a:t>
            </a:r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r>
              <a:rPr lang="es-ES" dirty="0" smtClean="0"/>
              <a:t>Para mas </a:t>
            </a:r>
            <a:r>
              <a:rPr lang="es-ES" dirty="0" err="1" smtClean="0"/>
              <a:t>info</a:t>
            </a:r>
            <a:r>
              <a:rPr lang="es-ES" dirty="0" smtClean="0"/>
              <a:t>: (</a:t>
            </a:r>
            <a:r>
              <a:rPr lang="es-ES" dirty="0" smtClean="0">
                <a:hlinkClick r:id="rId2"/>
              </a:rPr>
              <a:t>https://xgboost.readthedocs.io/en/latest/parameter.html</a:t>
            </a:r>
            <a:r>
              <a:rPr lang="es-ES" dirty="0" smtClean="0"/>
              <a:t>) </a:t>
            </a:r>
          </a:p>
          <a:p>
            <a:pPr marL="12700" marR="135255" algn="just">
              <a:lnSpc>
                <a:spcPct val="116399"/>
              </a:lnSpc>
              <a:spcBef>
                <a:spcPts val="100"/>
              </a:spcBef>
            </a:pPr>
            <a:endParaRPr lang="es-ES" dirty="0"/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err="1" smtClean="0">
                <a:solidFill>
                  <a:srgbClr val="FF0000"/>
                </a:solidFill>
              </a:rPr>
              <a:t>Nrounds</a:t>
            </a:r>
            <a:r>
              <a:rPr lang="es-ES" b="1" dirty="0" smtClean="0">
                <a:solidFill>
                  <a:srgbClr val="FF0000"/>
                </a:solidFill>
              </a:rPr>
              <a:t>: </a:t>
            </a:r>
            <a:r>
              <a:rPr lang="es-ES" dirty="0" smtClean="0"/>
              <a:t>numero de arboles</a:t>
            </a:r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Max_depth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dirty="0" smtClean="0"/>
              <a:t> profundidad máxima de los arboles</a:t>
            </a:r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Eta: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endParaRPr lang="es-ES" dirty="0" smtClean="0"/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smtClean="0">
                <a:solidFill>
                  <a:srgbClr val="FFFF00"/>
                </a:solidFill>
              </a:rPr>
              <a:t>Gamma:</a:t>
            </a:r>
            <a:r>
              <a:rPr lang="es-ES" dirty="0" smtClean="0"/>
              <a:t> </a:t>
            </a:r>
            <a:r>
              <a:rPr lang="es-ES" dirty="0" err="1" smtClean="0"/>
              <a:t>minima</a:t>
            </a:r>
            <a:r>
              <a:rPr lang="es-ES" dirty="0" smtClean="0"/>
              <a:t> reducción del error para generar un corte</a:t>
            </a:r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Colsample_bytree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dirty="0" smtClean="0"/>
              <a:t> variables a muestrear y considerar en cada árbol</a:t>
            </a:r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FF00"/>
                </a:solidFill>
              </a:rPr>
              <a:t>Min_child_weight</a:t>
            </a:r>
            <a:r>
              <a:rPr lang="es-ES" b="1" dirty="0">
                <a:solidFill>
                  <a:srgbClr val="FFFF00"/>
                </a:solidFill>
              </a:rPr>
              <a:t>:</a:t>
            </a:r>
            <a:r>
              <a:rPr lang="es-ES" dirty="0" smtClean="0"/>
              <a:t> </a:t>
            </a:r>
            <a:r>
              <a:rPr lang="es-ES" dirty="0" err="1" smtClean="0"/>
              <a:t>minima</a:t>
            </a:r>
            <a:r>
              <a:rPr lang="es-ES" dirty="0" smtClean="0"/>
              <a:t> cantidad de observaciones en los hijos para considerar un corte</a:t>
            </a:r>
          </a:p>
          <a:p>
            <a:pPr marL="298450" marR="135255" indent="-285750" algn="just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rgbClr val="FF0000"/>
                </a:solidFill>
              </a:rPr>
              <a:t>Subsample</a:t>
            </a:r>
            <a:r>
              <a:rPr lang="es-ES" b="1" dirty="0">
                <a:solidFill>
                  <a:srgbClr val="FF0000"/>
                </a:solidFill>
              </a:rPr>
              <a:t>:</a:t>
            </a:r>
            <a:r>
              <a:rPr lang="es-ES" dirty="0" smtClean="0"/>
              <a:t> muestreo de observaciones a considerar en cada árbol. </a:t>
            </a:r>
            <a:endParaRPr lang="es-ES" dirty="0"/>
          </a:p>
          <a:p>
            <a:pPr marL="12700" marR="5080" algn="just">
              <a:lnSpc>
                <a:spcPct val="116399"/>
              </a:lnSpc>
            </a:pPr>
            <a:endParaRPr lang="es-ES" dirty="0" smtClean="0"/>
          </a:p>
          <a:p>
            <a:pPr marL="12700" marR="5080" algn="just">
              <a:lnSpc>
                <a:spcPct val="116399"/>
              </a:lnSpc>
            </a:pPr>
            <a:r>
              <a:rPr lang="es-ES" dirty="0" smtClean="0"/>
              <a:t>En rojo los hiperparametros que producen </a:t>
            </a:r>
            <a:r>
              <a:rPr lang="es-ES" dirty="0" err="1" smtClean="0"/>
              <a:t>overfitting</a:t>
            </a:r>
            <a:r>
              <a:rPr lang="es-ES" dirty="0" smtClean="0"/>
              <a:t> a medida que son mayores, mientras que los azules cuanto mas bajos son, tienden a producir </a:t>
            </a:r>
            <a:r>
              <a:rPr lang="es-ES" dirty="0" err="1" smtClean="0"/>
              <a:t>overfitting</a:t>
            </a:r>
            <a:r>
              <a:rPr lang="es-ES" dirty="0" smtClean="0"/>
              <a:t>. </a:t>
            </a:r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57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Ensambles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4337" y="1666566"/>
            <a:ext cx="115661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El objetivo es tener diferentes modelos entrenados para obtener un consenso a partir de sus predicciones.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Parte de la premisa de que no hace falta un solo modelo muy complejo, sino que se pueden obtener resultados buenos a partir de varios modelos sencillos.</a:t>
            </a:r>
          </a:p>
          <a:p>
            <a:pPr algn="just"/>
            <a:endParaRPr lang="es-ES" sz="2000" dirty="0"/>
          </a:p>
          <a:p>
            <a:pPr algn="just"/>
            <a:endParaRPr lang="es-ES" sz="2000" dirty="0" smtClean="0"/>
          </a:p>
          <a:p>
            <a:pPr algn="just"/>
            <a:r>
              <a:rPr lang="es-ES" sz="2000" dirty="0" smtClean="0"/>
              <a:t>Pero…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Si todos los modelos son parecidos entre si, entonces, ¿tendría sentido hacer esto?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Para que los modelos sean diferentes podemos: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1- Entrenarlos con distintos conjuntos de datos</a:t>
            </a:r>
          </a:p>
          <a:p>
            <a:pPr algn="just"/>
            <a:r>
              <a:rPr lang="es-ES" sz="2000" dirty="0" smtClean="0"/>
              <a:t>2- Usar técnicas de modelado diferentes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761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802105" y="561474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Stacking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501147" y="1879881"/>
            <a:ext cx="6268065" cy="459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07950" algn="just">
              <a:lnSpc>
                <a:spcPct val="116399"/>
              </a:lnSpc>
            </a:pPr>
            <a:r>
              <a:rPr lang="es-ES" dirty="0" smtClean="0"/>
              <a:t>Otra forma de hacer ensambles de modelos es utilizando la técnica de </a:t>
            </a:r>
            <a:r>
              <a:rPr lang="es-ES" dirty="0" err="1" smtClean="0"/>
              <a:t>stacking</a:t>
            </a:r>
            <a:r>
              <a:rPr lang="es-ES" dirty="0" smtClean="0"/>
              <a:t>. </a:t>
            </a:r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marL="12700" marR="107950" algn="just">
              <a:lnSpc>
                <a:spcPct val="116399"/>
              </a:lnSpc>
            </a:pPr>
            <a:r>
              <a:rPr lang="es-ES" dirty="0" smtClean="0"/>
              <a:t>Cuando hacemos </a:t>
            </a:r>
            <a:r>
              <a:rPr lang="es-ES" dirty="0" err="1" smtClean="0"/>
              <a:t>stacking</a:t>
            </a:r>
            <a:r>
              <a:rPr lang="es-ES" dirty="0" smtClean="0"/>
              <a:t>, la idea es entrenar distintos modelos (pueden ser todos distintos). Cada uno de estos modelos genera sus propias predicciones.</a:t>
            </a:r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marL="12700" marR="107950" algn="just">
              <a:lnSpc>
                <a:spcPct val="116399"/>
              </a:lnSpc>
            </a:pPr>
            <a:r>
              <a:rPr lang="es-ES" dirty="0" smtClean="0"/>
              <a:t>Una vez que tenemos las predicciones de todos los modelos, utilizamos un “final </a:t>
            </a:r>
            <a:r>
              <a:rPr lang="es-ES" dirty="0" err="1" smtClean="0"/>
              <a:t>estimator</a:t>
            </a:r>
            <a:r>
              <a:rPr lang="es-ES" dirty="0" smtClean="0"/>
              <a:t>” que tomara como </a:t>
            </a:r>
            <a:r>
              <a:rPr lang="es-ES" dirty="0" err="1" smtClean="0"/>
              <a:t>features</a:t>
            </a:r>
            <a:r>
              <a:rPr lang="es-ES" dirty="0" smtClean="0"/>
              <a:t> (X) las predicciones de todos los modelos anteriores.</a:t>
            </a:r>
            <a:endParaRPr lang="es-ES" dirty="0"/>
          </a:p>
          <a:p>
            <a:pPr marL="12700" marR="107950" algn="just">
              <a:lnSpc>
                <a:spcPct val="116399"/>
              </a:lnSpc>
            </a:pPr>
            <a:endParaRPr lang="es-ES" dirty="0"/>
          </a:p>
          <a:p>
            <a:pPr algn="just"/>
            <a:endParaRPr lang="es-E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436" y="1548581"/>
            <a:ext cx="4993171" cy="4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1919" y="1538770"/>
            <a:ext cx="5639577" cy="46480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4338" y="1858295"/>
            <a:ext cx="52095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Esta técnica posee 4 etapas:</a:t>
            </a:r>
          </a:p>
          <a:p>
            <a:pPr algn="just"/>
            <a:endParaRPr lang="es-ES" sz="2000" dirty="0"/>
          </a:p>
          <a:p>
            <a:pPr marL="457200" indent="-457200" algn="just">
              <a:buAutoNum type="arabicPeriod"/>
            </a:pPr>
            <a:r>
              <a:rPr lang="es-ES" sz="2000" dirty="0" smtClean="0"/>
              <a:t>Se comienza dividiendo el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de training en diferentes </a:t>
            </a:r>
            <a:r>
              <a:rPr lang="es-ES" sz="2000" dirty="0" err="1" smtClean="0"/>
              <a:t>subsamples</a:t>
            </a:r>
            <a:r>
              <a:rPr lang="es-ES" sz="20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s-ES" sz="2000" dirty="0" smtClean="0"/>
              <a:t>Estos sub </a:t>
            </a:r>
            <a:r>
              <a:rPr lang="es-ES" sz="2000" dirty="0" err="1" smtClean="0"/>
              <a:t>samples</a:t>
            </a:r>
            <a:r>
              <a:rPr lang="es-ES" sz="2000" dirty="0" smtClean="0"/>
              <a:t> son el input para entrenar a los modelos seleccionados</a:t>
            </a:r>
          </a:p>
          <a:p>
            <a:pPr marL="457200" indent="-457200" algn="just">
              <a:buAutoNum type="arabicPeriod"/>
            </a:pPr>
            <a:r>
              <a:rPr lang="es-ES" sz="2000" dirty="0" smtClean="0"/>
              <a:t>Cada modelo realiza sus predicciones</a:t>
            </a:r>
          </a:p>
          <a:p>
            <a:pPr marL="457200" indent="-457200" algn="just">
              <a:buAutoNum type="arabicPeriod"/>
            </a:pPr>
            <a:r>
              <a:rPr lang="es-ES" sz="2000" dirty="0" smtClean="0"/>
              <a:t>Se realiza la votación (la clase mayoritaria es el resultado del modelo)</a:t>
            </a:r>
          </a:p>
          <a:p>
            <a:pPr marL="457200" indent="-457200" algn="just">
              <a:buAutoNum type="arabicPeriod"/>
            </a:pPr>
            <a:endParaRPr lang="es-ES" sz="2000" dirty="0"/>
          </a:p>
          <a:p>
            <a:pPr algn="just"/>
            <a:r>
              <a:rPr lang="es-ES" sz="2000" dirty="0" smtClean="0"/>
              <a:t>La mas popular es </a:t>
            </a:r>
            <a:r>
              <a:rPr lang="es-ES" sz="2000" dirty="0" err="1" smtClean="0"/>
              <a:t>Random</a:t>
            </a:r>
            <a:r>
              <a:rPr lang="es-ES" sz="2000" dirty="0" smtClean="0"/>
              <a:t> </a:t>
            </a:r>
            <a:r>
              <a:rPr lang="es-ES" sz="2000" dirty="0" err="1" smtClean="0"/>
              <a:t>Forest</a:t>
            </a:r>
            <a:r>
              <a:rPr lang="es-ES" sz="2000" dirty="0" smtClean="0"/>
              <a:t>.</a:t>
            </a:r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927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Bagging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(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Bootstrapping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+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Aggregate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)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5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1919" y="1538770"/>
            <a:ext cx="5639577" cy="464806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4338" y="1858295"/>
            <a:ext cx="52095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Cuando utilizamos arboles de decisión, sabemos que aumentar la profundidad del árbol (hiperparametro) produce un efecto de </a:t>
            </a:r>
            <a:r>
              <a:rPr lang="es-ES" sz="2000" dirty="0" err="1" smtClean="0"/>
              <a:t>overfitting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 smtClean="0"/>
              <a:t>Esto sucede ya que los arboles tienden a “memorizar” los datos de entrenamiento. Acá es donde surge </a:t>
            </a:r>
            <a:r>
              <a:rPr lang="es-ES" sz="2000" dirty="0" err="1" smtClean="0"/>
              <a:t>Random</a:t>
            </a:r>
            <a:r>
              <a:rPr lang="es-ES" sz="2000" dirty="0" smtClean="0"/>
              <a:t> </a:t>
            </a:r>
            <a:r>
              <a:rPr lang="es-ES" sz="2000" dirty="0" err="1" smtClean="0"/>
              <a:t>Forest</a:t>
            </a:r>
            <a:r>
              <a:rPr lang="es-ES" sz="2000" dirty="0" smtClean="0"/>
              <a:t> como una mejora ya que combina la simplicidad de los arboles, con flexibilidad. Esto resulta en un modelo que funciona mejor a la hora de predecir sobre datos nuevos.</a:t>
            </a:r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9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4338" y="1858295"/>
            <a:ext cx="113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Paso 1) Creamos un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a partir de </a:t>
            </a:r>
            <a:r>
              <a:rPr lang="es-ES" sz="2000" dirty="0" err="1" smtClean="0"/>
              <a:t>bootstrapping</a:t>
            </a:r>
            <a:r>
              <a:rPr lang="es-ES" sz="2000" dirty="0" smtClean="0"/>
              <a:t>. Se seleccionan filas de manera aleatoria con reposición. </a:t>
            </a:r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338" y="3216671"/>
            <a:ext cx="4722849" cy="2570211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5527464" y="3854393"/>
            <a:ext cx="1138807" cy="938833"/>
          </a:xfrm>
          <a:custGeom>
            <a:avLst/>
            <a:gdLst/>
            <a:ahLst/>
            <a:cxnLst/>
            <a:rect l="l" t="t" r="r" b="b"/>
            <a:pathLst>
              <a:path w="2428875" h="1294765">
                <a:moveTo>
                  <a:pt x="0" y="1294655"/>
                </a:moveTo>
                <a:lnTo>
                  <a:pt x="0" y="969993"/>
                </a:lnTo>
                <a:lnTo>
                  <a:pt x="417802" y="647993"/>
                </a:lnTo>
                <a:lnTo>
                  <a:pt x="0" y="324661"/>
                </a:lnTo>
                <a:lnTo>
                  <a:pt x="0" y="0"/>
                </a:lnTo>
                <a:lnTo>
                  <a:pt x="836935" y="646662"/>
                </a:lnTo>
                <a:lnTo>
                  <a:pt x="0" y="1294655"/>
                </a:lnTo>
                <a:close/>
              </a:path>
              <a:path w="2428875" h="1294765">
                <a:moveTo>
                  <a:pt x="795687" y="1294655"/>
                </a:moveTo>
                <a:lnTo>
                  <a:pt x="795687" y="969993"/>
                </a:lnTo>
                <a:lnTo>
                  <a:pt x="1213490" y="647993"/>
                </a:lnTo>
                <a:lnTo>
                  <a:pt x="795687" y="324661"/>
                </a:lnTo>
                <a:lnTo>
                  <a:pt x="795687" y="0"/>
                </a:lnTo>
                <a:lnTo>
                  <a:pt x="1632623" y="646662"/>
                </a:lnTo>
                <a:lnTo>
                  <a:pt x="795687" y="1294655"/>
                </a:lnTo>
                <a:close/>
              </a:path>
              <a:path w="2428875" h="1294765">
                <a:moveTo>
                  <a:pt x="1591375" y="1294655"/>
                </a:moveTo>
                <a:lnTo>
                  <a:pt x="1591375" y="969993"/>
                </a:lnTo>
                <a:lnTo>
                  <a:pt x="2009177" y="647993"/>
                </a:lnTo>
                <a:lnTo>
                  <a:pt x="1591375" y="324661"/>
                </a:lnTo>
                <a:lnTo>
                  <a:pt x="1591375" y="0"/>
                </a:lnTo>
                <a:lnTo>
                  <a:pt x="2428310" y="646662"/>
                </a:lnTo>
                <a:lnTo>
                  <a:pt x="1591375" y="1294655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05" y="3173948"/>
            <a:ext cx="4943043" cy="26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4338" y="1858295"/>
            <a:ext cx="11300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Paso 3) Volvemos de nuevo al paso 1), creamos un nuevo </a:t>
            </a:r>
            <a:r>
              <a:rPr lang="es-ES" sz="2000" dirty="0" err="1" smtClean="0"/>
              <a:t>dataset</a:t>
            </a:r>
            <a:r>
              <a:rPr lang="es-ES" sz="2000" dirty="0" smtClean="0"/>
              <a:t> utilizando </a:t>
            </a:r>
            <a:r>
              <a:rPr lang="es-ES" sz="2000" dirty="0" err="1" smtClean="0"/>
              <a:t>bootstrapping</a:t>
            </a:r>
            <a:r>
              <a:rPr lang="es-ES" sz="2000" dirty="0" smtClean="0"/>
              <a:t> y luego un nuevo árbol (paso 2). La idea es entrenar muchos (cientos) de arboles distintos. </a:t>
            </a:r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023" y="3524448"/>
            <a:ext cx="10238746" cy="25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24338" y="1858295"/>
            <a:ext cx="11300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/>
              <a:t>Ahora, para generar predicciones sobre nuevos datos, se utilizan todos los arboles. Al final de todo, se hace una votación. </a:t>
            </a:r>
            <a:endParaRPr lang="es-ES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917" y="2860298"/>
            <a:ext cx="6297560" cy="34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02105" y="1401095"/>
            <a:ext cx="11300630" cy="487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lang="es-ES" sz="2000" spc="-35" dirty="0">
                <a:cs typeface="Trebuchet MS"/>
              </a:rPr>
              <a:t>V</a:t>
            </a:r>
            <a:r>
              <a:rPr lang="es-ES" sz="2000" spc="-35" dirty="0" smtClean="0">
                <a:cs typeface="Trebuchet MS"/>
              </a:rPr>
              <a:t>entajas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25" dirty="0" smtClean="0">
                <a:cs typeface="Trebuchet MS"/>
              </a:rPr>
              <a:t>:</a:t>
            </a:r>
            <a:endParaRPr lang="es-ES" sz="2000" dirty="0" smtClean="0">
              <a:cs typeface="Trebuchet MS"/>
            </a:endParaRP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-20" dirty="0" smtClean="0">
                <a:cs typeface="Trebuchet MS"/>
              </a:rPr>
              <a:t>funciona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5" dirty="0" smtClean="0">
                <a:cs typeface="Trebuchet MS"/>
              </a:rPr>
              <a:t>bien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85" dirty="0" smtClean="0">
                <a:cs typeface="Trebuchet MS"/>
              </a:rPr>
              <a:t>-aún-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35" dirty="0" smtClean="0">
                <a:cs typeface="Trebuchet MS"/>
              </a:rPr>
              <a:t>sin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60" dirty="0" smtClean="0">
                <a:cs typeface="Trebuchet MS"/>
              </a:rPr>
              <a:t>optimización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0" dirty="0" smtClean="0">
                <a:cs typeface="Trebuchet MS"/>
              </a:rPr>
              <a:t>hiperparámetros</a:t>
            </a:r>
            <a:endParaRPr lang="es-ES" sz="2000" dirty="0" smtClean="0">
              <a:cs typeface="Trebuchet MS"/>
            </a:endParaRP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-20" dirty="0" smtClean="0">
                <a:cs typeface="Trebuchet MS"/>
              </a:rPr>
              <a:t>funciona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5" dirty="0" smtClean="0">
                <a:cs typeface="Trebuchet MS"/>
              </a:rPr>
              <a:t>bien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5" dirty="0" smtClean="0">
                <a:cs typeface="Trebuchet MS"/>
              </a:rPr>
              <a:t>para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10" dirty="0" smtClean="0">
                <a:cs typeface="Trebuchet MS"/>
              </a:rPr>
              <a:t>problemas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50" dirty="0" smtClean="0">
                <a:cs typeface="Trebuchet MS"/>
              </a:rPr>
              <a:t>clasificación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60" dirty="0" smtClean="0">
                <a:cs typeface="Trebuchet MS"/>
              </a:rPr>
              <a:t>y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30" dirty="0" smtClean="0">
                <a:cs typeface="Trebuchet MS"/>
              </a:rPr>
              <a:t>también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regresión</a:t>
            </a:r>
            <a:endParaRPr lang="es-ES" sz="2000" dirty="0" smtClean="0">
              <a:cs typeface="Trebuchet MS"/>
            </a:endParaRP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-90" dirty="0" smtClean="0">
                <a:cs typeface="Trebuchet MS"/>
              </a:rPr>
              <a:t>al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85" dirty="0" smtClean="0">
                <a:cs typeface="Trebuchet MS"/>
              </a:rPr>
              <a:t>utilizar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45" dirty="0" smtClean="0">
                <a:cs typeface="Trebuchet MS"/>
              </a:rPr>
              <a:t>múltiples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5" dirty="0" smtClean="0">
                <a:cs typeface="Trebuchet MS"/>
              </a:rPr>
              <a:t>árboles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75" dirty="0" smtClean="0">
                <a:cs typeface="Trebuchet MS"/>
              </a:rPr>
              <a:t>se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30" dirty="0" smtClean="0">
                <a:cs typeface="Trebuchet MS"/>
              </a:rPr>
              <a:t>reduce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0" dirty="0" smtClean="0">
                <a:cs typeface="Trebuchet MS"/>
              </a:rPr>
              <a:t>considerablemente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125" dirty="0" smtClean="0">
                <a:cs typeface="Trebuchet MS"/>
              </a:rPr>
              <a:t>el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25" dirty="0" smtClean="0">
                <a:cs typeface="Trebuchet MS"/>
              </a:rPr>
              <a:t>riesgo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40" dirty="0" err="1" smtClean="0">
                <a:cs typeface="Trebuchet MS"/>
              </a:rPr>
              <a:t>overfiting</a:t>
            </a:r>
            <a:endParaRPr lang="es-ES" sz="2000" dirty="0" smtClean="0">
              <a:cs typeface="Trebuchet MS"/>
            </a:endParaRPr>
          </a:p>
          <a:p>
            <a:pPr marL="981075" marR="674370" indent="-342900" algn="just">
              <a:lnSpc>
                <a:spcPct val="116399"/>
              </a:lnSpc>
              <a:buFont typeface="Arial" panose="020B0604020202020204" pitchFamily="34" charset="0"/>
              <a:buChar char="•"/>
            </a:pPr>
            <a:r>
              <a:rPr lang="es-ES" sz="2000" spc="75" dirty="0" smtClean="0">
                <a:cs typeface="Trebuchet MS"/>
              </a:rPr>
              <a:t>se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35" dirty="0" smtClean="0">
                <a:cs typeface="Trebuchet MS"/>
              </a:rPr>
              <a:t>mantiene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30" dirty="0" smtClean="0">
                <a:cs typeface="Trebuchet MS"/>
              </a:rPr>
              <a:t>estable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15" dirty="0" smtClean="0">
                <a:cs typeface="Trebuchet MS"/>
              </a:rPr>
              <a:t>con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50" dirty="0" smtClean="0">
                <a:cs typeface="Trebuchet MS"/>
              </a:rPr>
              <a:t>nuevas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25" dirty="0" smtClean="0">
                <a:cs typeface="Trebuchet MS"/>
              </a:rPr>
              <a:t>muestras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20" dirty="0" smtClean="0">
                <a:cs typeface="Trebuchet MS"/>
              </a:rPr>
              <a:t>puesto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15" dirty="0" smtClean="0">
                <a:cs typeface="Trebuchet MS"/>
              </a:rPr>
              <a:t>que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90" dirty="0" smtClean="0">
                <a:cs typeface="Trebuchet MS"/>
              </a:rPr>
              <a:t>al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85" dirty="0" smtClean="0">
                <a:cs typeface="Trebuchet MS"/>
              </a:rPr>
              <a:t>utilizar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0" dirty="0" smtClean="0">
                <a:cs typeface="Trebuchet MS"/>
              </a:rPr>
              <a:t>cientos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5" dirty="0" smtClean="0">
                <a:cs typeface="Trebuchet MS"/>
              </a:rPr>
              <a:t>árboles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55" dirty="0" smtClean="0">
                <a:cs typeface="Trebuchet MS"/>
              </a:rPr>
              <a:t>sigue </a:t>
            </a:r>
            <a:r>
              <a:rPr lang="es-ES" sz="2000" spc="-860" dirty="0" smtClean="0">
                <a:cs typeface="Trebuchet MS"/>
              </a:rPr>
              <a:t> </a:t>
            </a:r>
            <a:r>
              <a:rPr lang="es-ES" sz="2000" spc="65" dirty="0" smtClean="0">
                <a:cs typeface="Trebuchet MS"/>
              </a:rPr>
              <a:t>p</a:t>
            </a:r>
            <a:r>
              <a:rPr lang="es-ES" sz="2000" spc="-110" dirty="0" smtClean="0">
                <a:cs typeface="Trebuchet MS"/>
              </a:rPr>
              <a:t>r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65" dirty="0" smtClean="0">
                <a:cs typeface="Trebuchet MS"/>
              </a:rPr>
              <a:t>v</a:t>
            </a:r>
            <a:r>
              <a:rPr lang="es-ES" sz="2000" spc="5" dirty="0" smtClean="0">
                <a:cs typeface="Trebuchet MS"/>
              </a:rPr>
              <a:t>a</a:t>
            </a:r>
            <a:r>
              <a:rPr lang="es-ES" sz="2000" spc="-190" dirty="0" smtClean="0">
                <a:cs typeface="Trebuchet MS"/>
              </a:rPr>
              <a:t>l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-55" dirty="0" smtClean="0">
                <a:cs typeface="Trebuchet MS"/>
              </a:rPr>
              <a:t>c</a:t>
            </a:r>
            <a:r>
              <a:rPr lang="es-ES" sz="2000" spc="-160" dirty="0" smtClean="0">
                <a:cs typeface="Trebuchet MS"/>
              </a:rPr>
              <a:t>i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55" dirty="0" smtClean="0">
                <a:cs typeface="Trebuchet MS"/>
              </a:rPr>
              <a:t>n</a:t>
            </a:r>
            <a:r>
              <a:rPr lang="es-ES" sz="2000" spc="65" dirty="0" smtClean="0">
                <a:cs typeface="Trebuchet MS"/>
              </a:rPr>
              <a:t>d</a:t>
            </a:r>
            <a:r>
              <a:rPr lang="es-ES" sz="2000" spc="50" dirty="0" smtClean="0">
                <a:cs typeface="Trebuchet MS"/>
              </a:rPr>
              <a:t>o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-185" dirty="0" smtClean="0">
                <a:cs typeface="Trebuchet MS"/>
              </a:rPr>
              <a:t>l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65" dirty="0" smtClean="0">
                <a:cs typeface="Trebuchet MS"/>
              </a:rPr>
              <a:t>p</a:t>
            </a:r>
            <a:r>
              <a:rPr lang="es-ES" sz="2000" spc="-110" dirty="0" smtClean="0">
                <a:cs typeface="Trebuchet MS"/>
              </a:rPr>
              <a:t>r</a:t>
            </a:r>
            <a:r>
              <a:rPr lang="es-ES" sz="2000" spc="45" dirty="0" smtClean="0">
                <a:cs typeface="Trebuchet MS"/>
              </a:rPr>
              <a:t>o</a:t>
            </a:r>
            <a:r>
              <a:rPr lang="es-ES" sz="2000" spc="55" dirty="0" smtClean="0">
                <a:cs typeface="Trebuchet MS"/>
              </a:rPr>
              <a:t>m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65" dirty="0" smtClean="0">
                <a:cs typeface="Trebuchet MS"/>
              </a:rPr>
              <a:t>d</a:t>
            </a:r>
            <a:r>
              <a:rPr lang="es-ES" sz="2000" spc="-160" dirty="0" smtClean="0">
                <a:cs typeface="Trebuchet MS"/>
              </a:rPr>
              <a:t>i</a:t>
            </a:r>
            <a:r>
              <a:rPr lang="es-ES" sz="2000" spc="50" dirty="0" smtClean="0">
                <a:cs typeface="Trebuchet MS"/>
              </a:rPr>
              <a:t>o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65" dirty="0" smtClean="0">
                <a:cs typeface="Trebuchet MS"/>
              </a:rPr>
              <a:t>d</a:t>
            </a:r>
            <a:r>
              <a:rPr lang="es-ES" sz="2000" spc="-55" dirty="0" smtClean="0">
                <a:cs typeface="Trebuchet MS"/>
              </a:rPr>
              <a:t>e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210" dirty="0" smtClean="0">
                <a:cs typeface="Trebuchet MS"/>
              </a:rPr>
              <a:t>s</a:t>
            </a:r>
            <a:r>
              <a:rPr lang="es-ES" sz="2000" spc="35" dirty="0" smtClean="0">
                <a:cs typeface="Trebuchet MS"/>
              </a:rPr>
              <a:t>u</a:t>
            </a:r>
            <a:r>
              <a:rPr lang="es-ES" sz="2000" spc="215" dirty="0" smtClean="0">
                <a:cs typeface="Trebuchet MS"/>
              </a:rPr>
              <a:t>s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65" dirty="0" smtClean="0">
                <a:cs typeface="Trebuchet MS"/>
              </a:rPr>
              <a:t>v</a:t>
            </a:r>
            <a:r>
              <a:rPr lang="es-ES" sz="2000" spc="45" dirty="0" smtClean="0">
                <a:cs typeface="Trebuchet MS"/>
              </a:rPr>
              <a:t>o</a:t>
            </a:r>
            <a:r>
              <a:rPr lang="es-ES" sz="2000" spc="-170" dirty="0" smtClean="0">
                <a:cs typeface="Trebuchet MS"/>
              </a:rPr>
              <a:t>t</a:t>
            </a:r>
            <a:r>
              <a:rPr lang="es-ES" sz="2000" spc="5" dirty="0" smtClean="0">
                <a:cs typeface="Trebuchet MS"/>
              </a:rPr>
              <a:t>a</a:t>
            </a:r>
            <a:r>
              <a:rPr lang="es-ES" sz="2000" spc="-55" dirty="0" smtClean="0">
                <a:cs typeface="Trebuchet MS"/>
              </a:rPr>
              <a:t>c</a:t>
            </a:r>
            <a:r>
              <a:rPr lang="es-ES" sz="2000" spc="-160" dirty="0" smtClean="0">
                <a:cs typeface="Trebuchet MS"/>
              </a:rPr>
              <a:t>i</a:t>
            </a:r>
            <a:r>
              <a:rPr lang="es-ES" sz="2000" spc="45" dirty="0" smtClean="0">
                <a:cs typeface="Trebuchet MS"/>
              </a:rPr>
              <a:t>o</a:t>
            </a:r>
            <a:r>
              <a:rPr lang="es-ES" sz="2000" spc="55" dirty="0" smtClean="0">
                <a:cs typeface="Trebuchet MS"/>
              </a:rPr>
              <a:t>n</a:t>
            </a:r>
            <a:r>
              <a:rPr lang="es-ES" sz="2000" spc="-60" dirty="0" smtClean="0">
                <a:cs typeface="Trebuchet MS"/>
              </a:rPr>
              <a:t>e</a:t>
            </a:r>
            <a:r>
              <a:rPr lang="es-ES" sz="2000" spc="210" dirty="0" smtClean="0">
                <a:cs typeface="Trebuchet MS"/>
              </a:rPr>
              <a:t>s</a:t>
            </a:r>
            <a:r>
              <a:rPr lang="es-ES" sz="2000" spc="-405" dirty="0" smtClean="0">
                <a:cs typeface="Trebuchet MS"/>
              </a:rPr>
              <a:t>.</a:t>
            </a:r>
            <a:endParaRPr lang="es-ES" sz="2000" dirty="0" smtClean="0">
              <a:cs typeface="Trebuchet MS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lang="es-ES" sz="2800" dirty="0" smtClean="0"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lang="es-ES" sz="2000" spc="-65" dirty="0" smtClean="0">
                <a:cs typeface="Trebuchet MS"/>
              </a:rPr>
              <a:t>Desventajas:</a:t>
            </a:r>
            <a:endParaRPr lang="es-ES" sz="2000" dirty="0" smtClean="0">
              <a:cs typeface="Trebuchet MS"/>
            </a:endParaRPr>
          </a:p>
          <a:p>
            <a:pPr marL="981075" marR="52705" indent="-342900" algn="just">
              <a:lnSpc>
                <a:spcPct val="116399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cs typeface="Trebuchet MS"/>
              </a:rPr>
              <a:t>en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60" dirty="0" smtClean="0">
                <a:cs typeface="Trebuchet MS"/>
              </a:rPr>
              <a:t>algunos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30" dirty="0" smtClean="0">
                <a:cs typeface="Trebuchet MS"/>
              </a:rPr>
              <a:t>datos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30" dirty="0" smtClean="0">
                <a:cs typeface="Trebuchet MS"/>
              </a:rPr>
              <a:t>entrada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95" dirty="0" smtClean="0">
                <a:cs typeface="Trebuchet MS"/>
              </a:rPr>
              <a:t>“particulares”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30" dirty="0" smtClean="0">
                <a:cs typeface="Trebuchet MS"/>
              </a:rPr>
              <a:t>también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10" dirty="0" smtClean="0">
                <a:cs typeface="Trebuchet MS"/>
              </a:rPr>
              <a:t>puede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55" dirty="0" smtClean="0">
                <a:cs typeface="Trebuchet MS"/>
              </a:rPr>
              <a:t>caer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dirty="0" smtClean="0">
                <a:cs typeface="Trebuchet MS"/>
              </a:rPr>
              <a:t>en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-50" dirty="0" err="1" smtClean="0">
                <a:cs typeface="Trebuchet MS"/>
              </a:rPr>
              <a:t>overfitting</a:t>
            </a:r>
            <a:r>
              <a:rPr lang="es-ES" sz="2000" spc="-50" dirty="0" smtClean="0">
                <a:cs typeface="Trebuchet MS"/>
              </a:rPr>
              <a:t> </a:t>
            </a:r>
            <a:r>
              <a:rPr lang="es-ES" sz="2000" spc="-860" dirty="0" smtClean="0">
                <a:cs typeface="Trebuchet MS"/>
              </a:rPr>
              <a:t> </a:t>
            </a:r>
          </a:p>
          <a:p>
            <a:pPr marL="981075" marR="52705" indent="-342900" algn="just">
              <a:lnSpc>
                <a:spcPct val="116399"/>
              </a:lnSpc>
              <a:buFont typeface="Arial" panose="020B0604020202020204" pitchFamily="34" charset="0"/>
              <a:buChar char="•"/>
            </a:pPr>
            <a:r>
              <a:rPr lang="es-ES" sz="2000" spc="75" dirty="0" smtClean="0">
                <a:cs typeface="Trebuchet MS"/>
              </a:rPr>
              <a:t>es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30" dirty="0" smtClean="0">
                <a:cs typeface="Trebuchet MS"/>
              </a:rPr>
              <a:t>mucho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95" dirty="0" smtClean="0">
                <a:cs typeface="Trebuchet MS"/>
              </a:rPr>
              <a:t>más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100" dirty="0" smtClean="0">
                <a:cs typeface="Trebuchet MS"/>
              </a:rPr>
              <a:t>“costo”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65" dirty="0" smtClean="0">
                <a:cs typeface="Trebuchet MS"/>
              </a:rPr>
              <a:t>crear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60" dirty="0" smtClean="0">
                <a:cs typeface="Trebuchet MS"/>
              </a:rPr>
              <a:t>y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100" dirty="0" smtClean="0">
                <a:cs typeface="Trebuchet MS"/>
              </a:rPr>
              <a:t>ejecutar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15" dirty="0" smtClean="0">
                <a:cs typeface="Trebuchet MS"/>
              </a:rPr>
              <a:t>que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380" dirty="0" smtClean="0">
                <a:cs typeface="Trebuchet MS"/>
              </a:rPr>
              <a:t>“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50" dirty="0" smtClean="0">
                <a:cs typeface="Trebuchet MS"/>
              </a:rPr>
              <a:t>un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30" dirty="0" smtClean="0">
                <a:cs typeface="Trebuchet MS"/>
              </a:rPr>
              <a:t>sólo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95" dirty="0" smtClean="0">
                <a:cs typeface="Trebuchet MS"/>
              </a:rPr>
              <a:t>árbol”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5" dirty="0" smtClean="0">
                <a:cs typeface="Trebuchet MS"/>
              </a:rPr>
              <a:t>decisión</a:t>
            </a:r>
            <a:endParaRPr lang="es-ES" sz="2000" dirty="0" smtClean="0">
              <a:cs typeface="Trebuchet MS"/>
            </a:endParaRP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10" dirty="0" smtClean="0">
                <a:cs typeface="Trebuchet MS"/>
              </a:rPr>
              <a:t>puede</a:t>
            </a:r>
            <a:r>
              <a:rPr lang="es-ES" sz="2000" spc="-135" dirty="0" smtClean="0">
                <a:cs typeface="Trebuchet MS"/>
              </a:rPr>
              <a:t> </a:t>
            </a:r>
            <a:r>
              <a:rPr lang="es-ES" sz="2000" spc="-65" dirty="0" smtClean="0">
                <a:cs typeface="Trebuchet MS"/>
              </a:rPr>
              <a:t>requerir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10" dirty="0" smtClean="0">
                <a:cs typeface="Trebuchet MS"/>
              </a:rPr>
              <a:t>muchísimo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35" dirty="0" smtClean="0">
                <a:cs typeface="Trebuchet MS"/>
              </a:rPr>
              <a:t>tiempo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5" dirty="0" smtClean="0">
                <a:cs typeface="Trebuchet MS"/>
              </a:rPr>
              <a:t>de</a:t>
            </a:r>
            <a:r>
              <a:rPr lang="es-ES" sz="2000" spc="-130" dirty="0" smtClean="0">
                <a:cs typeface="Trebuchet MS"/>
              </a:rPr>
              <a:t> </a:t>
            </a:r>
            <a:r>
              <a:rPr lang="es-ES" sz="2000" spc="-40" dirty="0" smtClean="0">
                <a:cs typeface="Trebuchet MS"/>
              </a:rPr>
              <a:t>entrenamiento</a:t>
            </a:r>
            <a:endParaRPr lang="es-ES" sz="2000" dirty="0" smtClean="0">
              <a:cs typeface="Trebuchet MS"/>
            </a:endParaRP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-85" dirty="0" smtClean="0">
                <a:cs typeface="Trebuchet MS"/>
              </a:rPr>
              <a:t>OJO!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90" dirty="0" err="1" smtClean="0">
                <a:cs typeface="Trebuchet MS"/>
              </a:rPr>
              <a:t>Random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dirty="0" err="1" smtClean="0">
                <a:cs typeface="Trebuchet MS"/>
              </a:rPr>
              <a:t>Forest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55" dirty="0" smtClean="0">
                <a:cs typeface="Trebuchet MS"/>
              </a:rPr>
              <a:t>no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0" dirty="0" smtClean="0">
                <a:cs typeface="Trebuchet MS"/>
              </a:rPr>
              <a:t>funciona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-25" dirty="0" smtClean="0">
                <a:cs typeface="Trebuchet MS"/>
              </a:rPr>
              <a:t>bien</a:t>
            </a:r>
            <a:r>
              <a:rPr lang="es-ES" sz="2000" spc="-120" dirty="0" smtClean="0">
                <a:cs typeface="Trebuchet MS"/>
              </a:rPr>
              <a:t> </a:t>
            </a:r>
            <a:r>
              <a:rPr lang="es-ES" sz="2000" spc="15" dirty="0" smtClean="0">
                <a:cs typeface="Trebuchet MS"/>
              </a:rPr>
              <a:t>con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10" dirty="0" err="1" smtClean="0">
                <a:cs typeface="Trebuchet MS"/>
              </a:rPr>
              <a:t>datasets</a:t>
            </a:r>
            <a:r>
              <a:rPr lang="es-ES" sz="2000" spc="-125" dirty="0" smtClean="0">
                <a:cs typeface="Trebuchet MS"/>
              </a:rPr>
              <a:t> </a:t>
            </a:r>
            <a:r>
              <a:rPr lang="es-ES" sz="2000" spc="45" dirty="0" smtClean="0">
                <a:cs typeface="Trebuchet MS"/>
              </a:rPr>
              <a:t>pequeños</a:t>
            </a:r>
          </a:p>
          <a:p>
            <a:pPr marL="981075" indent="-342900" algn="just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lang="es-ES" sz="2000" spc="45" dirty="0" smtClean="0">
                <a:cs typeface="Trebuchet MS"/>
              </a:rPr>
              <a:t>“Caja negra”</a:t>
            </a:r>
            <a:endParaRPr lang="es-ES" sz="2000" dirty="0" smtClean="0">
              <a:cs typeface="Trebuchet M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Forest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4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802105" y="1401095"/>
            <a:ext cx="11300630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lang="es-ES" sz="2000" spc="-35" dirty="0" smtClean="0">
                <a:cs typeface="Trebuchet MS"/>
              </a:rPr>
              <a:t>Es otro método para hacer ensambles de modelos. A diferencia de </a:t>
            </a:r>
            <a:r>
              <a:rPr lang="es-ES" sz="2000" spc="-35" dirty="0" err="1" smtClean="0">
                <a:cs typeface="Trebuchet MS"/>
              </a:rPr>
              <a:t>bagging</a:t>
            </a:r>
            <a:r>
              <a:rPr lang="es-ES" sz="2000" spc="-35" dirty="0" smtClean="0">
                <a:cs typeface="Trebuchet MS"/>
              </a:rPr>
              <a:t>, en este caso los modelos se ensamblan de manera secuencial. </a:t>
            </a:r>
            <a:endParaRPr lang="es-ES" sz="2000" spc="-35" dirty="0"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lang="es-ES" sz="2000" spc="-35" dirty="0" smtClean="0">
                <a:cs typeface="Trebuchet MS"/>
              </a:rPr>
              <a:t>La idea principal es entrenar una secuencia de modelos en donde se le da mas peso a los ejemplos que fueron clasificados erróneamente por el modelo anterior.</a:t>
            </a:r>
            <a:endParaRPr lang="es-ES" sz="2000" dirty="0" smtClean="0">
              <a:cs typeface="Trebuchet M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02105" y="561474"/>
            <a:ext cx="2077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Boosting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2947307"/>
            <a:ext cx="8810413" cy="37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1156</Words>
  <Application>Microsoft Office PowerPoint</Application>
  <PresentationFormat>Panorámica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Trebuchet MS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JAUREGUY MARTIN</dc:creator>
  <cp:lastModifiedBy>JAUREGUY MARTIN</cp:lastModifiedBy>
  <cp:revision>7</cp:revision>
  <dcterms:created xsi:type="dcterms:W3CDTF">2024-05-16T03:35:12Z</dcterms:created>
  <dcterms:modified xsi:type="dcterms:W3CDTF">2024-05-16T04:22:36Z</dcterms:modified>
</cp:coreProperties>
</file>