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0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3" r:id="rId13"/>
    <p:sldId id="321" r:id="rId14"/>
    <p:sldId id="322" r:id="rId15"/>
    <p:sldId id="324" r:id="rId16"/>
    <p:sldId id="325" r:id="rId17"/>
    <p:sldId id="326" r:id="rId18"/>
    <p:sldId id="327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7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7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00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47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9108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1571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1885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8877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0607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1828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83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778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845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0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44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820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174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369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3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3537B87-D707-44C8-867C-4A5F16A9587E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0630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239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Clustering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416987"/>
            <a:ext cx="11684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 smtClean="0"/>
              <a:t>Dado un set de datos, nuestro objetivo será encontrar grupos (</a:t>
            </a:r>
            <a:r>
              <a:rPr lang="es-ES" dirty="0" err="1" smtClean="0"/>
              <a:t>clusters</a:t>
            </a:r>
            <a:r>
              <a:rPr lang="es-ES" dirty="0"/>
              <a:t> </a:t>
            </a:r>
            <a:r>
              <a:rPr lang="es-ES" dirty="0" smtClean="0"/>
              <a:t>/ segmentos) en los cuales las instancias pertenecientes sean parecidas (estén “cerca”).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052" y="2617316"/>
            <a:ext cx="8957034" cy="385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1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6692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K-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Means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clustering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-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Metricas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279984"/>
            <a:ext cx="1168486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 smtClean="0"/>
              <a:t>Una de las métricas mas conocidas y utilizadas es la inercia o distancia media al </a:t>
            </a:r>
            <a:r>
              <a:rPr lang="es-ES" dirty="0" err="1" smtClean="0"/>
              <a:t>centroide</a:t>
            </a:r>
            <a:r>
              <a:rPr lang="es-ES" dirty="0" smtClean="0"/>
              <a:t>.</a:t>
            </a:r>
          </a:p>
          <a:p>
            <a:pPr>
              <a:lnSpc>
                <a:spcPct val="200000"/>
              </a:lnSpc>
            </a:pPr>
            <a:endParaRPr lang="es-ES" dirty="0"/>
          </a:p>
          <a:p>
            <a:pPr>
              <a:lnSpc>
                <a:spcPct val="200000"/>
              </a:lnSpc>
            </a:pPr>
            <a:endParaRPr lang="es-ES" dirty="0" smtClean="0"/>
          </a:p>
          <a:p>
            <a:pPr>
              <a:lnSpc>
                <a:spcPct val="200000"/>
              </a:lnSpc>
            </a:pPr>
            <a:endParaRPr lang="es-ES" dirty="0" smtClean="0"/>
          </a:p>
          <a:p>
            <a:pPr>
              <a:lnSpc>
                <a:spcPct val="200000"/>
              </a:lnSpc>
            </a:pPr>
            <a:endParaRPr lang="es-ES" dirty="0"/>
          </a:p>
          <a:p>
            <a:pPr>
              <a:lnSpc>
                <a:spcPct val="200000"/>
              </a:lnSpc>
            </a:pPr>
            <a:r>
              <a:rPr lang="es-ES" dirty="0" smtClean="0"/>
              <a:t>Es básicamente la media de las distancias de cada uno de los puntos al </a:t>
            </a:r>
            <a:r>
              <a:rPr lang="es-ES" dirty="0" err="1" smtClean="0"/>
              <a:t>centroide</a:t>
            </a:r>
            <a:r>
              <a:rPr lang="es-ES" dirty="0" smtClean="0"/>
              <a:t> mas cercano. Es la que se utiliza generalmente para encontrar el valor optimo de K mediante el </a:t>
            </a:r>
            <a:r>
              <a:rPr lang="es-ES" dirty="0" err="1" smtClean="0"/>
              <a:t>elbow</a:t>
            </a:r>
            <a:r>
              <a:rPr lang="es-ES" dirty="0" smtClean="0"/>
              <a:t> </a:t>
            </a:r>
            <a:r>
              <a:rPr lang="es-ES" dirty="0" err="1" smtClean="0"/>
              <a:t>method</a:t>
            </a:r>
            <a:r>
              <a:rPr lang="es-ES" dirty="0" smtClean="0"/>
              <a:t> (próxima </a:t>
            </a:r>
            <a:r>
              <a:rPr lang="es-ES" dirty="0" err="1" smtClean="0"/>
              <a:t>slide</a:t>
            </a:r>
            <a:r>
              <a:rPr lang="es-ES" dirty="0" smtClean="0"/>
              <a:t>)</a:t>
            </a:r>
          </a:p>
          <a:p>
            <a:pPr>
              <a:lnSpc>
                <a:spcPct val="200000"/>
              </a:lnSpc>
            </a:pPr>
            <a:endParaRPr lang="es-ES" dirty="0"/>
          </a:p>
          <a:p>
            <a:pPr>
              <a:lnSpc>
                <a:spcPct val="200000"/>
              </a:lnSpc>
            </a:pP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973" y="2331753"/>
            <a:ext cx="5190337" cy="138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1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4374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K-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Means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clustering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279984"/>
            <a:ext cx="116848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 smtClean="0"/>
              <a:t>El valor optimo a elegir de K es algo que no esta debidamente claro y dependerá del contexto de aplicación. Algo que se suele hacer es correr el algoritmo con valores crecientes de K y evaluar como varia la función a minimizar, eligiendo como valor de K aquel en donde aparezca un “codo”. </a:t>
            </a:r>
          </a:p>
          <a:p>
            <a:pPr>
              <a:lnSpc>
                <a:spcPct val="200000"/>
              </a:lnSpc>
            </a:pPr>
            <a:endParaRPr lang="es-ES" dirty="0"/>
          </a:p>
          <a:p>
            <a:pPr>
              <a:lnSpc>
                <a:spcPct val="200000"/>
              </a:lnSpc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866" y="2986356"/>
            <a:ext cx="3977974" cy="362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5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6692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K-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Means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clustering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-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Metricas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279984"/>
            <a:ext cx="1168486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 smtClean="0"/>
              <a:t>Otra métrica muy utilizada en problemas de aprendizaje no supervisado es </a:t>
            </a:r>
            <a:r>
              <a:rPr lang="es-ES" dirty="0" err="1" smtClean="0"/>
              <a:t>Silhouette</a:t>
            </a:r>
            <a:r>
              <a:rPr lang="es-ES" dirty="0" smtClean="0"/>
              <a:t>. Esta métrica tiene en cuenta 2 conceptos: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-</a:t>
            </a:r>
            <a:r>
              <a:rPr lang="es-ES" dirty="0" err="1" smtClean="0"/>
              <a:t>Cohesion</a:t>
            </a:r>
            <a:r>
              <a:rPr lang="es-ES" dirty="0" smtClean="0"/>
              <a:t>: que tan parecidos son los datos con su propio </a:t>
            </a:r>
            <a:r>
              <a:rPr lang="es-ES" dirty="0" err="1" smtClean="0"/>
              <a:t>cluster</a:t>
            </a:r>
            <a:endParaRPr lang="es-ES" dirty="0" smtClean="0"/>
          </a:p>
          <a:p>
            <a:pPr>
              <a:lnSpc>
                <a:spcPct val="200000"/>
              </a:lnSpc>
            </a:pPr>
            <a:r>
              <a:rPr lang="es-ES" dirty="0" smtClean="0"/>
              <a:t>-Separación: que tan separados están de otros </a:t>
            </a:r>
            <a:r>
              <a:rPr lang="es-ES" dirty="0" err="1" smtClean="0"/>
              <a:t>clusters</a:t>
            </a:r>
            <a:r>
              <a:rPr lang="es-ES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El coeficiente puede tomar valores entre -1 y 1. </a:t>
            </a:r>
          </a:p>
          <a:p>
            <a:pPr>
              <a:lnSpc>
                <a:spcPct val="200000"/>
              </a:lnSpc>
            </a:pPr>
            <a:endParaRPr lang="es-ES" dirty="0"/>
          </a:p>
          <a:p>
            <a:pPr>
              <a:lnSpc>
                <a:spcPct val="200000"/>
              </a:lnSpc>
            </a:pPr>
            <a:endParaRPr lang="es-ES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a</a:t>
            </a:r>
            <a:r>
              <a:rPr lang="es-ES" dirty="0" smtClean="0"/>
              <a:t>(o) es la distancia promedio entre cada punto y el resto de los puntos del mismo </a:t>
            </a:r>
            <a:r>
              <a:rPr lang="es-ES" dirty="0" err="1" smtClean="0"/>
              <a:t>cluster</a:t>
            </a:r>
            <a:endParaRPr lang="es-ES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b</a:t>
            </a:r>
            <a:r>
              <a:rPr lang="es-ES" dirty="0" smtClean="0"/>
              <a:t>(o) es el promedio de la distancia mínima entre cada punto y los otros </a:t>
            </a:r>
            <a:r>
              <a:rPr lang="es-ES" dirty="0" err="1" smtClean="0"/>
              <a:t>clusters</a:t>
            </a:r>
            <a:r>
              <a:rPr lang="es-ES" dirty="0" smtClean="0"/>
              <a:t> a los que no pertenece. 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534" y="4141216"/>
            <a:ext cx="4143953" cy="118126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489291" y="3726807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Buscamos que sea 1!!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060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7531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K-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Means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clustering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(simplificada)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279984"/>
            <a:ext cx="11684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s-ES" dirty="0"/>
          </a:p>
          <a:p>
            <a:pPr>
              <a:lnSpc>
                <a:spcPct val="200000"/>
              </a:lnSpc>
            </a:pP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24" y="1615499"/>
            <a:ext cx="10997762" cy="469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6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191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DBScan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279984"/>
            <a:ext cx="11684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 err="1" smtClean="0"/>
              <a:t>Density-Based</a:t>
            </a:r>
            <a:r>
              <a:rPr lang="es-ES" dirty="0" smtClean="0"/>
              <a:t> </a:t>
            </a:r>
            <a:r>
              <a:rPr lang="es-ES" dirty="0" err="1" smtClean="0"/>
              <a:t>Spatial</a:t>
            </a:r>
            <a:r>
              <a:rPr lang="es-ES" dirty="0" smtClean="0"/>
              <a:t> </a:t>
            </a:r>
            <a:r>
              <a:rPr lang="es-ES" dirty="0" err="1" smtClean="0"/>
              <a:t>Clustering</a:t>
            </a:r>
            <a:r>
              <a:rPr lang="es-ES" dirty="0" smtClean="0"/>
              <a:t> of </a:t>
            </a:r>
            <a:r>
              <a:rPr lang="es-ES" dirty="0" err="1" smtClean="0"/>
              <a:t>Applications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Noise</a:t>
            </a:r>
            <a:endParaRPr lang="es-ES" dirty="0"/>
          </a:p>
          <a:p>
            <a:pPr>
              <a:lnSpc>
                <a:spcPct val="200000"/>
              </a:lnSpc>
            </a:pPr>
            <a:r>
              <a:rPr lang="es-ES" dirty="0" smtClean="0"/>
              <a:t>El objetivo es identificar un numero arbitrario de </a:t>
            </a:r>
            <a:r>
              <a:rPr lang="es-ES" dirty="0" err="1" smtClean="0"/>
              <a:t>clusters</a:t>
            </a:r>
            <a:r>
              <a:rPr lang="es-ES" dirty="0" smtClean="0"/>
              <a:t>. Los </a:t>
            </a:r>
            <a:r>
              <a:rPr lang="es-ES" dirty="0" err="1" smtClean="0"/>
              <a:t>clusters</a:t>
            </a:r>
            <a:r>
              <a:rPr lang="es-ES" dirty="0" smtClean="0"/>
              <a:t> estarán definidos por densidad de puntos. Puede haber puntos que no pertenezcan a ningún </a:t>
            </a:r>
            <a:r>
              <a:rPr lang="es-ES" dirty="0" err="1" smtClean="0"/>
              <a:t>cluster</a:t>
            </a:r>
            <a:r>
              <a:rPr lang="es-ES" dirty="0" smtClean="0"/>
              <a:t> (</a:t>
            </a:r>
            <a:r>
              <a:rPr lang="es-ES" dirty="0" err="1" smtClean="0"/>
              <a:t>noise</a:t>
            </a:r>
            <a:r>
              <a:rPr lang="es-ES" dirty="0" smtClean="0"/>
              <a:t>).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675" y="3106489"/>
            <a:ext cx="4766144" cy="349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2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191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DBScan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279984"/>
            <a:ext cx="116848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 smtClean="0"/>
              <a:t>Para encontrar esos </a:t>
            </a:r>
            <a:r>
              <a:rPr lang="es-ES" dirty="0" err="1" smtClean="0"/>
              <a:t>clusters</a:t>
            </a:r>
            <a:r>
              <a:rPr lang="es-ES" dirty="0" smtClean="0"/>
              <a:t>, el algoritmo va a recorrer todo el </a:t>
            </a:r>
            <a:r>
              <a:rPr lang="es-ES" dirty="0" err="1" smtClean="0"/>
              <a:t>dataset</a:t>
            </a:r>
            <a:r>
              <a:rPr lang="es-ES" dirty="0" smtClean="0"/>
              <a:t> y va a ir identificando las zonas de puntos densamente pobladas, como pertenecientes a un mismo </a:t>
            </a:r>
            <a:r>
              <a:rPr lang="es-ES" dirty="0" err="1" smtClean="0"/>
              <a:t>cluster</a:t>
            </a:r>
            <a:r>
              <a:rPr lang="es-ES" dirty="0" smtClean="0"/>
              <a:t>. Los puntos aislados serán reconocidos como ruido.</a:t>
            </a:r>
            <a:endParaRPr lang="es-ES" dirty="0" smtClean="0"/>
          </a:p>
          <a:p>
            <a:pPr>
              <a:lnSpc>
                <a:spcPct val="200000"/>
              </a:lnSpc>
            </a:pPr>
            <a:r>
              <a:rPr lang="es-ES" dirty="0" smtClean="0"/>
              <a:t>Este algoritmo cuenta con dos </a:t>
            </a:r>
            <a:r>
              <a:rPr lang="es-ES" dirty="0" err="1" smtClean="0"/>
              <a:t>hiperparametros</a:t>
            </a:r>
            <a:r>
              <a:rPr lang="es-ES" dirty="0" smtClean="0"/>
              <a:t>: épsilon y </a:t>
            </a:r>
            <a:r>
              <a:rPr lang="es-ES" dirty="0" err="1" smtClean="0"/>
              <a:t>minPoints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515" y="3588308"/>
            <a:ext cx="3972479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3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191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DBScan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279984"/>
            <a:ext cx="116848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 smtClean="0"/>
              <a:t>El algoritmo realiza el siguiente proceso sobre todos los puntos del </a:t>
            </a:r>
            <a:r>
              <a:rPr lang="es-ES" dirty="0" err="1" smtClean="0"/>
              <a:t>dataset</a:t>
            </a:r>
            <a:r>
              <a:rPr lang="es-ES" dirty="0" smtClean="0"/>
              <a:t>:</a:t>
            </a:r>
          </a:p>
          <a:p>
            <a:pPr>
              <a:lnSpc>
                <a:spcPct val="200000"/>
              </a:lnSpc>
            </a:pPr>
            <a:endParaRPr lang="es-ES" dirty="0"/>
          </a:p>
          <a:p>
            <a:pPr marL="342900" indent="-342900">
              <a:lnSpc>
                <a:spcPct val="200000"/>
              </a:lnSpc>
              <a:buAutoNum type="alphaLcPeriod"/>
            </a:pPr>
            <a:r>
              <a:rPr lang="es-ES" dirty="0" smtClean="0"/>
              <a:t>Se toma un punto no visitado de forma aleatoria. Se identifica si el punto es un “</a:t>
            </a:r>
            <a:r>
              <a:rPr lang="es-ES" dirty="0" err="1" smtClean="0"/>
              <a:t>core</a:t>
            </a:r>
            <a:r>
              <a:rPr lang="es-ES" dirty="0" smtClean="0"/>
              <a:t>”, es decir, si tiene </a:t>
            </a:r>
            <a:r>
              <a:rPr lang="es-ES" dirty="0" err="1" smtClean="0"/>
              <a:t>MinPoints</a:t>
            </a:r>
            <a:r>
              <a:rPr lang="es-ES" dirty="0" smtClean="0"/>
              <a:t> en su vecindario. Si no tiene, se lo llama “</a:t>
            </a:r>
            <a:r>
              <a:rPr lang="es-ES" dirty="0" err="1" smtClean="0"/>
              <a:t>noise</a:t>
            </a:r>
            <a:r>
              <a:rPr lang="es-ES" dirty="0" smtClean="0"/>
              <a:t>”. Este punto se marca como visitado.</a:t>
            </a:r>
          </a:p>
          <a:p>
            <a:pPr marL="342900" indent="-342900">
              <a:lnSpc>
                <a:spcPct val="200000"/>
              </a:lnSpc>
              <a:buAutoNum type="alphaLcPeriod"/>
            </a:pPr>
            <a:r>
              <a:rPr lang="es-ES" dirty="0" smtClean="0"/>
              <a:t>Si es un </a:t>
            </a:r>
            <a:r>
              <a:rPr lang="es-ES" dirty="0" err="1" smtClean="0"/>
              <a:t>core</a:t>
            </a:r>
            <a:r>
              <a:rPr lang="es-ES" dirty="0" smtClean="0"/>
              <a:t>, se le asigna un nuevo </a:t>
            </a:r>
            <a:r>
              <a:rPr lang="es-ES" dirty="0" err="1" smtClean="0"/>
              <a:t>cluster</a:t>
            </a:r>
            <a:r>
              <a:rPr lang="es-ES" dirty="0" smtClean="0"/>
              <a:t> y todos los puntos de su vecindario se consideran dentro de su </a:t>
            </a:r>
            <a:r>
              <a:rPr lang="es-ES" dirty="0" err="1" smtClean="0"/>
              <a:t>cluster</a:t>
            </a:r>
            <a:r>
              <a:rPr lang="es-ES" dirty="0" smtClean="0"/>
              <a:t>. Si alguno de estos puntos también son </a:t>
            </a:r>
            <a:r>
              <a:rPr lang="es-ES" dirty="0" err="1" smtClean="0"/>
              <a:t>cores</a:t>
            </a:r>
            <a:r>
              <a:rPr lang="es-ES" dirty="0" smtClean="0"/>
              <a:t>, este proceso se repite. A los puntos asignados a un </a:t>
            </a:r>
            <a:r>
              <a:rPr lang="es-ES" dirty="0" err="1" smtClean="0"/>
              <a:t>cluster</a:t>
            </a:r>
            <a:r>
              <a:rPr lang="es-ES" dirty="0" smtClean="0"/>
              <a:t> que no son </a:t>
            </a:r>
            <a:r>
              <a:rPr lang="es-ES" dirty="0" err="1" smtClean="0"/>
              <a:t>core</a:t>
            </a:r>
            <a:r>
              <a:rPr lang="es-ES" dirty="0" smtClean="0"/>
              <a:t>, se los llama “</a:t>
            </a:r>
            <a:r>
              <a:rPr lang="es-ES" dirty="0" err="1" smtClean="0"/>
              <a:t>border</a:t>
            </a:r>
            <a:r>
              <a:rPr lang="es-ES" dirty="0" smtClean="0"/>
              <a:t>” Todos se marcan como visitados.</a:t>
            </a:r>
          </a:p>
          <a:p>
            <a:pPr marL="342900" indent="-342900">
              <a:lnSpc>
                <a:spcPct val="200000"/>
              </a:lnSpc>
              <a:buAutoNum type="alphaLcPeriod"/>
            </a:pPr>
            <a:r>
              <a:rPr lang="es-ES" dirty="0" smtClean="0"/>
              <a:t>Este proceso se repite hasta que todos los puntos hayan sido visitados.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345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191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DBScan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279984"/>
            <a:ext cx="1168486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 smtClean="0"/>
              <a:t>Ventajas: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-No hay que elegir el numero de </a:t>
            </a:r>
            <a:r>
              <a:rPr lang="es-ES" dirty="0" err="1" smtClean="0"/>
              <a:t>clusters</a:t>
            </a:r>
            <a:endParaRPr lang="es-ES" dirty="0" smtClean="0"/>
          </a:p>
          <a:p>
            <a:pPr>
              <a:lnSpc>
                <a:spcPct val="200000"/>
              </a:lnSpc>
            </a:pPr>
            <a:r>
              <a:rPr lang="es-ES" dirty="0" smtClean="0"/>
              <a:t>-Detecta cualquier forma de </a:t>
            </a:r>
            <a:r>
              <a:rPr lang="es-ES" dirty="0" err="1" smtClean="0"/>
              <a:t>clusters</a:t>
            </a:r>
            <a:endParaRPr lang="es-ES" dirty="0" smtClean="0"/>
          </a:p>
          <a:p>
            <a:pPr>
              <a:lnSpc>
                <a:spcPct val="200000"/>
              </a:lnSpc>
            </a:pPr>
            <a:r>
              <a:rPr lang="es-ES" dirty="0" smtClean="0"/>
              <a:t>-Determina automáticamente </a:t>
            </a:r>
            <a:r>
              <a:rPr lang="es-ES" dirty="0" err="1" smtClean="0"/>
              <a:t>outliers</a:t>
            </a:r>
            <a:endParaRPr lang="es-ES" dirty="0" smtClean="0"/>
          </a:p>
          <a:p>
            <a:pPr>
              <a:lnSpc>
                <a:spcPct val="200000"/>
              </a:lnSpc>
            </a:pPr>
            <a:endParaRPr lang="es-ES" dirty="0"/>
          </a:p>
          <a:p>
            <a:pPr>
              <a:lnSpc>
                <a:spcPct val="200000"/>
              </a:lnSpc>
            </a:pPr>
            <a:r>
              <a:rPr lang="es-ES" dirty="0" smtClean="0"/>
              <a:t>Desventajas: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-Hay que elegir bien los </a:t>
            </a:r>
            <a:r>
              <a:rPr lang="es-ES" dirty="0" err="1" smtClean="0"/>
              <a:t>hiperparametros</a:t>
            </a:r>
            <a:endParaRPr lang="es-ES" dirty="0" smtClean="0"/>
          </a:p>
          <a:p>
            <a:pPr>
              <a:lnSpc>
                <a:spcPct val="200000"/>
              </a:lnSpc>
            </a:pPr>
            <a:r>
              <a:rPr lang="es-ES" dirty="0" smtClean="0"/>
              <a:t>-No anda bien si hay </a:t>
            </a:r>
            <a:r>
              <a:rPr lang="es-ES" dirty="0" err="1" smtClean="0"/>
              <a:t>clusters</a:t>
            </a:r>
            <a:r>
              <a:rPr lang="es-ES" dirty="0" smtClean="0"/>
              <a:t> de diferentes densidades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-Es computacionalmente costoso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112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3203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Comparativa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100" y="596732"/>
            <a:ext cx="4404474" cy="613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0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239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Clustering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416987"/>
            <a:ext cx="116848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 smtClean="0"/>
              <a:t>La idea es </a:t>
            </a:r>
            <a:r>
              <a:rPr lang="es-ES" dirty="0" err="1" smtClean="0"/>
              <a:t>particionar</a:t>
            </a:r>
            <a:r>
              <a:rPr lang="es-ES" dirty="0" smtClean="0"/>
              <a:t> los datos de manera que: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s-ES" dirty="0" smtClean="0"/>
              <a:t>Observaciones que pertenecen a un grupo sean similares entre ellas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s-ES" dirty="0" smtClean="0"/>
              <a:t>Observaciones de grupos distintos sean distintas entre ellas.</a:t>
            </a:r>
            <a:endParaRPr lang="es-ES" dirty="0"/>
          </a:p>
          <a:p>
            <a:pPr>
              <a:lnSpc>
                <a:spcPct val="200000"/>
              </a:lnSpc>
            </a:pPr>
            <a:r>
              <a:rPr lang="es-ES" dirty="0" smtClean="0"/>
              <a:t>Esto plantea el problema de definir cuando dos observaciones son similares o distintas entre si.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851" y="3725311"/>
            <a:ext cx="6386614" cy="287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239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Clustering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416987"/>
            <a:ext cx="116848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 smtClean="0"/>
              <a:t>Existen </a:t>
            </a:r>
            <a:r>
              <a:rPr lang="es-ES" dirty="0" err="1" smtClean="0"/>
              <a:t>multiples</a:t>
            </a:r>
            <a:r>
              <a:rPr lang="es-ES" dirty="0" smtClean="0"/>
              <a:t> familias de algoritmos de </a:t>
            </a:r>
            <a:r>
              <a:rPr lang="es-ES" dirty="0" err="1" smtClean="0"/>
              <a:t>clustering</a:t>
            </a:r>
            <a:r>
              <a:rPr lang="es-ES" dirty="0" smtClean="0"/>
              <a:t>:</a:t>
            </a:r>
            <a:endParaRPr lang="es-ES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s-ES" dirty="0" err="1" smtClean="0"/>
              <a:t>Partitioning</a:t>
            </a:r>
            <a:endParaRPr lang="es-ES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s-ES" dirty="0" err="1" smtClean="0"/>
              <a:t>Hierarchical</a:t>
            </a:r>
            <a:endParaRPr lang="es-ES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s-ES" dirty="0" err="1" smtClean="0"/>
              <a:t>Density-based</a:t>
            </a:r>
            <a:endParaRPr lang="es-ES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s-ES" dirty="0" err="1" smtClean="0"/>
              <a:t>Grid-based</a:t>
            </a:r>
            <a:endParaRPr lang="es-ES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s-ES" dirty="0" err="1" smtClean="0"/>
              <a:t>Model-based</a:t>
            </a:r>
            <a:r>
              <a:rPr lang="es-ES" dirty="0" smtClean="0"/>
              <a:t> </a:t>
            </a:r>
          </a:p>
          <a:p>
            <a:pPr>
              <a:lnSpc>
                <a:spcPct val="200000"/>
              </a:lnSpc>
            </a:pPr>
            <a:endParaRPr lang="es-ES" dirty="0" smtClean="0"/>
          </a:p>
          <a:p>
            <a:pPr>
              <a:lnSpc>
                <a:spcPct val="200000"/>
              </a:lnSpc>
            </a:pPr>
            <a:r>
              <a:rPr lang="es-ES" dirty="0" smtClean="0"/>
              <a:t>Estaremos viendo K-</a:t>
            </a:r>
            <a:r>
              <a:rPr lang="es-ES" dirty="0" err="1" smtClean="0"/>
              <a:t>means</a:t>
            </a:r>
            <a:r>
              <a:rPr lang="es-ES" dirty="0" smtClean="0"/>
              <a:t> (</a:t>
            </a:r>
            <a:r>
              <a:rPr lang="es-ES" dirty="0" err="1" smtClean="0"/>
              <a:t>partitioning</a:t>
            </a:r>
            <a:r>
              <a:rPr lang="es-ES" dirty="0" smtClean="0"/>
              <a:t>) y DBSCAN (</a:t>
            </a:r>
            <a:r>
              <a:rPr lang="es-ES" dirty="0" err="1" smtClean="0"/>
              <a:t>density-based</a:t>
            </a:r>
            <a:r>
              <a:rPr lang="es-ES" dirty="0" smtClean="0"/>
              <a:t>).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022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4374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K-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Means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clustering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416987"/>
            <a:ext cx="116848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 smtClean="0"/>
              <a:t>Divide al conjunto de datos en K subconjuntos distintos sin solapamiento. Uno debe fijar el valor de K antes de correr el algoritmo de K medias.</a:t>
            </a:r>
          </a:p>
          <a:p>
            <a:pPr>
              <a:lnSpc>
                <a:spcPct val="200000"/>
              </a:lnSpc>
            </a:pPr>
            <a:endParaRPr lang="es-ES" dirty="0"/>
          </a:p>
          <a:p>
            <a:pPr>
              <a:lnSpc>
                <a:spcPct val="200000"/>
              </a:lnSpc>
            </a:pPr>
            <a:r>
              <a:rPr lang="es-ES" dirty="0" smtClean="0"/>
              <a:t>Los </a:t>
            </a:r>
            <a:r>
              <a:rPr lang="es-ES" dirty="0" err="1" smtClean="0"/>
              <a:t>clusters</a:t>
            </a:r>
            <a:r>
              <a:rPr lang="es-ES" dirty="0" smtClean="0"/>
              <a:t> deben cumplir las siguientes condiciones: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637" y="3934493"/>
            <a:ext cx="9439864" cy="220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1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4374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K-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Means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clustering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279984"/>
            <a:ext cx="116848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 smtClean="0"/>
              <a:t>K-</a:t>
            </a:r>
            <a:r>
              <a:rPr lang="es-ES" dirty="0" err="1" smtClean="0"/>
              <a:t>means</a:t>
            </a:r>
            <a:r>
              <a:rPr lang="es-ES" dirty="0" smtClean="0"/>
              <a:t> asume que una buena asignación es aquella que dado un valor de K minimiza lo mas posible la variabilidad </a:t>
            </a:r>
            <a:r>
              <a:rPr lang="es-ES" dirty="0" err="1" smtClean="0"/>
              <a:t>intra</a:t>
            </a:r>
            <a:r>
              <a:rPr lang="es-ES" dirty="0" smtClean="0"/>
              <a:t> </a:t>
            </a:r>
            <a:r>
              <a:rPr lang="es-ES" dirty="0" err="1" smtClean="0"/>
              <a:t>cluster</a:t>
            </a:r>
            <a:r>
              <a:rPr lang="es-ES" dirty="0" smtClean="0"/>
              <a:t> (</a:t>
            </a:r>
            <a:r>
              <a:rPr lang="es-ES" dirty="0" err="1" smtClean="0"/>
              <a:t>within-cluster</a:t>
            </a:r>
            <a:r>
              <a:rPr lang="es-ES" dirty="0" smtClean="0"/>
              <a:t> </a:t>
            </a:r>
            <a:r>
              <a:rPr lang="es-ES" dirty="0" err="1" smtClean="0"/>
              <a:t>variation</a:t>
            </a:r>
            <a:r>
              <a:rPr lang="es-ES" dirty="0" smtClean="0"/>
              <a:t>).</a:t>
            </a:r>
          </a:p>
          <a:p>
            <a:pPr>
              <a:lnSpc>
                <a:spcPct val="200000"/>
              </a:lnSpc>
            </a:pPr>
            <a:endParaRPr lang="es-ES" dirty="0"/>
          </a:p>
          <a:p>
            <a:pPr>
              <a:lnSpc>
                <a:spcPct val="200000"/>
              </a:lnSpc>
            </a:pPr>
            <a:r>
              <a:rPr lang="es-ES" dirty="0" smtClean="0"/>
              <a:t>Si W(</a:t>
            </a:r>
            <a:r>
              <a:rPr lang="es-ES" dirty="0" err="1" smtClean="0"/>
              <a:t>Cj</a:t>
            </a:r>
            <a:r>
              <a:rPr lang="es-ES" dirty="0" smtClean="0"/>
              <a:t>) es una medida que indica cuanto las observaciones de un </a:t>
            </a:r>
            <a:r>
              <a:rPr lang="es-ES" dirty="0" err="1" smtClean="0"/>
              <a:t>cluster</a:t>
            </a:r>
            <a:r>
              <a:rPr lang="es-ES" dirty="0" smtClean="0"/>
              <a:t> j difieren entre si, entonces el problema se puede escribir como: </a:t>
            </a:r>
          </a:p>
          <a:p>
            <a:pPr>
              <a:lnSpc>
                <a:spcPct val="200000"/>
              </a:lnSpc>
            </a:pPr>
            <a:endParaRPr lang="es-ES" dirty="0" smtClean="0"/>
          </a:p>
          <a:p>
            <a:pPr>
              <a:lnSpc>
                <a:spcPct val="200000"/>
              </a:lnSpc>
            </a:pPr>
            <a:r>
              <a:rPr lang="es-ES" dirty="0" smtClean="0"/>
              <a:t>Si uno usa la distancia </a:t>
            </a:r>
            <a:r>
              <a:rPr lang="es-ES" dirty="0" err="1" smtClean="0"/>
              <a:t>euclidea</a:t>
            </a:r>
            <a:r>
              <a:rPr lang="es-ES" dirty="0" smtClean="0"/>
              <a:t> (al cuadrado) como medida de </a:t>
            </a:r>
            <a:r>
              <a:rPr lang="es-ES" dirty="0" err="1" smtClean="0"/>
              <a:t>disimilaridad</a:t>
            </a:r>
            <a:r>
              <a:rPr lang="es-ES" dirty="0" smtClean="0"/>
              <a:t>, entonces puede escribirse de la siguiente manera: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935" y="3776458"/>
            <a:ext cx="2267266" cy="87642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829" y="5462082"/>
            <a:ext cx="3429479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45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4374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K-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Means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clustering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279984"/>
            <a:ext cx="116848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 smtClean="0"/>
              <a:t>De esta forma, el problema se puede reescribir como:</a:t>
            </a:r>
          </a:p>
          <a:p>
            <a:pPr>
              <a:lnSpc>
                <a:spcPct val="200000"/>
              </a:lnSpc>
            </a:pPr>
            <a:endParaRPr lang="es-ES" dirty="0"/>
          </a:p>
          <a:p>
            <a:pPr>
              <a:lnSpc>
                <a:spcPct val="200000"/>
              </a:lnSpc>
            </a:pPr>
            <a:endParaRPr lang="es-ES" dirty="0" smtClean="0"/>
          </a:p>
          <a:p>
            <a:pPr>
              <a:lnSpc>
                <a:spcPct val="200000"/>
              </a:lnSpc>
            </a:pPr>
            <a:r>
              <a:rPr lang="es-ES" dirty="0" smtClean="0"/>
              <a:t>En donde W(</a:t>
            </a:r>
            <a:r>
              <a:rPr lang="es-ES" dirty="0" err="1" smtClean="0"/>
              <a:t>Cj</a:t>
            </a:r>
            <a:r>
              <a:rPr lang="es-ES" dirty="0" smtClean="0"/>
              <a:t>) se puede expresar como la distancia a un </a:t>
            </a:r>
            <a:r>
              <a:rPr lang="es-ES" dirty="0" err="1" smtClean="0"/>
              <a:t>centroide</a:t>
            </a:r>
            <a:r>
              <a:rPr lang="es-ES" dirty="0" smtClean="0"/>
              <a:t>: </a:t>
            </a:r>
          </a:p>
          <a:p>
            <a:pPr>
              <a:lnSpc>
                <a:spcPct val="200000"/>
              </a:lnSpc>
            </a:pPr>
            <a:endParaRPr lang="es-ES" dirty="0"/>
          </a:p>
          <a:p>
            <a:pPr>
              <a:lnSpc>
                <a:spcPct val="200000"/>
              </a:lnSpc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432" y="2051443"/>
            <a:ext cx="3667637" cy="97168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783" y="4144595"/>
            <a:ext cx="6026758" cy="124777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7902" y="3099875"/>
            <a:ext cx="2622097" cy="333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6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4374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K-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Means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clustering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279984"/>
            <a:ext cx="11684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 smtClean="0"/>
              <a:t>El algoritmo de K-</a:t>
            </a:r>
            <a:r>
              <a:rPr lang="es-ES" dirty="0" err="1" smtClean="0"/>
              <a:t>means</a:t>
            </a:r>
            <a:r>
              <a:rPr lang="es-ES" dirty="0" smtClean="0"/>
              <a:t> es el siguiente:</a:t>
            </a:r>
          </a:p>
          <a:p>
            <a:pPr>
              <a:lnSpc>
                <a:spcPct val="200000"/>
              </a:lnSpc>
            </a:pPr>
            <a:endParaRPr lang="es-ES" dirty="0"/>
          </a:p>
          <a:p>
            <a:pPr>
              <a:lnSpc>
                <a:spcPct val="200000"/>
              </a:lnSpc>
            </a:pP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425" y="2072701"/>
            <a:ext cx="9340464" cy="434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0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4374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K-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Means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clustering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279984"/>
            <a:ext cx="11684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 smtClean="0"/>
              <a:t>El algoritmo de K-</a:t>
            </a:r>
            <a:r>
              <a:rPr lang="es-ES" dirty="0" err="1" smtClean="0"/>
              <a:t>means</a:t>
            </a:r>
            <a:r>
              <a:rPr lang="es-ES" dirty="0" smtClean="0"/>
              <a:t> es el siguiente (ejemplo visual):</a:t>
            </a:r>
          </a:p>
          <a:p>
            <a:pPr>
              <a:lnSpc>
                <a:spcPct val="200000"/>
              </a:lnSpc>
            </a:pPr>
            <a:endParaRPr lang="es-ES" dirty="0"/>
          </a:p>
          <a:p>
            <a:pPr>
              <a:lnSpc>
                <a:spcPct val="200000"/>
              </a:lnSpc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299" y="1983861"/>
            <a:ext cx="7315604" cy="46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1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4374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K-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Means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clustering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279984"/>
            <a:ext cx="116848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 smtClean="0"/>
              <a:t>La solución obtenida por K-</a:t>
            </a:r>
            <a:r>
              <a:rPr lang="es-ES" dirty="0" err="1" smtClean="0"/>
              <a:t>means</a:t>
            </a:r>
            <a:r>
              <a:rPr lang="es-ES" dirty="0" smtClean="0"/>
              <a:t> depende en gran medida de los valores iniciales de asignación a </a:t>
            </a:r>
            <a:r>
              <a:rPr lang="es-ES" dirty="0" err="1" smtClean="0"/>
              <a:t>clusters</a:t>
            </a:r>
            <a:r>
              <a:rPr lang="es-ES" dirty="0" smtClean="0"/>
              <a:t>. Por este motivo se suele correr el algoritmo muchas veces y quedarse con la mejor solución.</a:t>
            </a:r>
          </a:p>
          <a:p>
            <a:pPr>
              <a:lnSpc>
                <a:spcPct val="200000"/>
              </a:lnSpc>
            </a:pPr>
            <a:endParaRPr lang="es-ES" dirty="0"/>
          </a:p>
          <a:p>
            <a:pPr>
              <a:lnSpc>
                <a:spcPct val="200000"/>
              </a:lnSpc>
            </a:pP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788" y="2478392"/>
            <a:ext cx="4361779" cy="421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0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600</TotalTime>
  <Words>807</Words>
  <Application>Microsoft Office PowerPoint</Application>
  <PresentationFormat>Panorámica</PresentationFormat>
  <Paragraphs>80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JAUREGUY MARTIN</dc:creator>
  <cp:lastModifiedBy>JAUREGUY MARTIN</cp:lastModifiedBy>
  <cp:revision>24</cp:revision>
  <dcterms:created xsi:type="dcterms:W3CDTF">2024-05-16T03:35:12Z</dcterms:created>
  <dcterms:modified xsi:type="dcterms:W3CDTF">2024-05-29T01:11:19Z</dcterms:modified>
</cp:coreProperties>
</file>