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313" r:id="rId2"/>
    <p:sldId id="400" r:id="rId3"/>
    <p:sldId id="434" r:id="rId4"/>
    <p:sldId id="433" r:id="rId5"/>
    <p:sldId id="401" r:id="rId6"/>
    <p:sldId id="439" r:id="rId7"/>
    <p:sldId id="440" r:id="rId8"/>
    <p:sldId id="407" r:id="rId9"/>
    <p:sldId id="435" r:id="rId10"/>
    <p:sldId id="406" r:id="rId11"/>
    <p:sldId id="436" r:id="rId12"/>
    <p:sldId id="438" r:id="rId13"/>
    <p:sldId id="437" r:id="rId14"/>
    <p:sldId id="39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nell, Sara Jeanne" initials="SSJ" lastIdx="2" clrIdx="0">
    <p:extLst/>
  </p:cmAuthor>
  <p:cmAuthor id="2" name="Sheldon Taylor" initials="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CCA"/>
    <a:srgbClr val="E7E7BB"/>
    <a:srgbClr val="F6F6E6"/>
    <a:srgbClr val="F3F2DA"/>
    <a:srgbClr val="007635"/>
    <a:srgbClr val="E7E200"/>
    <a:srgbClr val="007E39"/>
    <a:srgbClr val="FFFF00"/>
    <a:srgbClr val="DD1C77"/>
    <a:srgbClr val="2CA2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41" autoAdjust="0"/>
    <p:restoredTop sz="90965" autoAdjust="0"/>
  </p:normalViewPr>
  <p:slideViewPr>
    <p:cSldViewPr>
      <p:cViewPr varScale="1">
        <p:scale>
          <a:sx n="97" d="100"/>
          <a:sy n="97" d="100"/>
        </p:scale>
        <p:origin x="174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05BA3-79C9-494C-A796-985F9CA44AAE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F2027-1C7D-43D1-A363-150358A38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7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ccuracy_and_precision" TargetMode="External"/><Relationship Id="rId3" Type="http://schemas.openxmlformats.org/officeDocument/2006/relationships/hyperlink" Target="https://en.wikipedia.org/wiki/Estimator" TargetMode="External"/><Relationship Id="rId7" Type="http://schemas.openxmlformats.org/officeDocument/2006/relationships/hyperlink" Target="https://en.wikipedia.org/wiki/Errors_and_residuals_in_statistic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Statistical_deviation" TargetMode="External"/><Relationship Id="rId5" Type="http://schemas.openxmlformats.org/officeDocument/2006/relationships/hyperlink" Target="https://en.wikipedia.org/wiki/Quadratic_mean" TargetMode="External"/><Relationship Id="rId10" Type="http://schemas.openxmlformats.org/officeDocument/2006/relationships/hyperlink" Target="http://climate.audubon.org/sites/default/files/NAS_EXTBIRD_V1.3_9.2.15%20lb.pdf" TargetMode="External"/><Relationship Id="rId4" Type="http://schemas.openxmlformats.org/officeDocument/2006/relationships/hyperlink" Target="https://en.wikipedia.org/wiki/Sample_moment" TargetMode="External"/><Relationship Id="rId9" Type="http://schemas.openxmlformats.org/officeDocument/2006/relationships/hyperlink" Target="https://en.wikipedia.org/wiki/Root-mean-square_deviation#cite_note-1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F2027-1C7D-43D1-A363-150358A384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04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root-mean-square error (RMSE)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(or sometimes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root-mean-square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error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a frequently used measure of the differences between values (sample or population values) predicted by a model or an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Estimator"/>
              </a:rPr>
              <a:t>estimator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the values observed. The RMSD represents the square root of the second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Sample moment"/>
              </a:rPr>
              <a:t>sample moment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differences between predicted values and observed values or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Quadratic mean"/>
              </a:rPr>
              <a:t>quadratic mean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these differences. These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Statistical deviation"/>
              </a:rPr>
              <a:t>deviations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called 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Errors and residuals in statistics"/>
              </a:rPr>
              <a:t>residuals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when the calculations are performed over the data sample that was used for estimation and are called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(or prediction errors) when computed out-of-sample. The RMSD serves to aggregate the magnitudes of the errors in predictions for various times into a single measure of predictive power. RMSD is a measure 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Accuracy and precision"/>
              </a:rPr>
              <a:t>accuracy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to compare forecasting errors of different models for a particular dataset and not between datasets, as it is scale-dependent.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[1]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RMSD is always non-negative, and a value of 0 (almost never achieved in practice) would indicate a perfect fit to the data. In general, a lower RMSD is better than a higher one. 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http://climate.audubon.org/sites/default/files/NAS_EXTBIRD_V1.3_9.2.15%20lb.pdf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F2027-1C7D-43D1-A363-150358A384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72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Algorithm Response curves Responses are built from Complexity controlled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F2027-1C7D-43D1-A363-150358A384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99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Probably need to put these all on the same scale</a:t>
            </a:r>
          </a:p>
          <a:p>
            <a:r>
              <a:rPr lang="en-US" dirty="0"/>
              <a:t>YTVI,</a:t>
            </a:r>
            <a:r>
              <a:rPr lang="en-US" baseline="0" dirty="0"/>
              <a:t> 6280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F2027-1C7D-43D1-A363-150358A384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33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Probably need to put these all on the same scale</a:t>
            </a:r>
          </a:p>
          <a:p>
            <a:r>
              <a:rPr lang="en-US" dirty="0"/>
              <a:t>YTVI,</a:t>
            </a:r>
            <a:r>
              <a:rPr lang="en-US" baseline="0" dirty="0"/>
              <a:t> 6280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F2027-1C7D-43D1-A363-150358A384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75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Thuiller</a:t>
            </a:r>
            <a:r>
              <a:rPr lang="en-US" dirty="0"/>
              <a:t> 2014 </a:t>
            </a:r>
            <a:r>
              <a:rPr lang="en-US" dirty="0" err="1"/>
              <a:t>vars</a:t>
            </a:r>
            <a:r>
              <a:rPr lang="en-US" dirty="0"/>
              <a:t>, 196 focal </a:t>
            </a:r>
            <a:r>
              <a:rPr lang="en-US" dirty="0" err="1"/>
              <a:t>spp</a:t>
            </a:r>
            <a:endParaRPr lang="en-US" dirty="0"/>
          </a:p>
          <a:p>
            <a:r>
              <a:rPr lang="en-US" dirty="0"/>
              <a:t>Pres always higher </a:t>
            </a:r>
            <a:r>
              <a:rPr lang="en-US" dirty="0" err="1"/>
              <a:t>bc</a:t>
            </a:r>
            <a:r>
              <a:rPr lang="en-US" dirty="0"/>
              <a:t> higher RMSE is worse</a:t>
            </a:r>
          </a:p>
          <a:p>
            <a:r>
              <a:rPr lang="en-US" dirty="0"/>
              <a:t>Same general results with 17 </a:t>
            </a:r>
            <a:r>
              <a:rPr lang="en-US" dirty="0" err="1"/>
              <a:t>bioclim</a:t>
            </a:r>
            <a:r>
              <a:rPr lang="en-US" dirty="0"/>
              <a:t> </a:t>
            </a:r>
            <a:r>
              <a:rPr lang="en-US" dirty="0" err="1"/>
              <a:t>vars</a:t>
            </a:r>
            <a:r>
              <a:rPr lang="en-US" dirty="0"/>
              <a:t> (subset of 83 </a:t>
            </a:r>
            <a:r>
              <a:rPr lang="en-US" dirty="0" err="1"/>
              <a:t>focals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Points sized by number of </a:t>
            </a:r>
            <a:r>
              <a:rPr lang="en-US" dirty="0" err="1"/>
              <a:t>stateroutes</a:t>
            </a:r>
            <a:r>
              <a:rPr lang="en-US" dirty="0"/>
              <a:t> </a:t>
            </a:r>
            <a:r>
              <a:rPr lang="en-US" dirty="0" err="1"/>
              <a:t>spp</a:t>
            </a:r>
            <a:r>
              <a:rPr lang="en-US" dirty="0"/>
              <a:t> occurs at, each points is a </a:t>
            </a:r>
            <a:r>
              <a:rPr lang="en-US" dirty="0" err="1"/>
              <a:t>spp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F2027-1C7D-43D1-A363-150358A384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09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Presence including</a:t>
            </a:r>
            <a:r>
              <a:rPr lang="en-US" baseline="0" dirty="0"/>
              <a:t> transients </a:t>
            </a:r>
            <a:r>
              <a:rPr lang="en-US" baseline="0" dirty="0" err="1"/>
              <a:t>rmse</a:t>
            </a:r>
            <a:r>
              <a:rPr lang="en-US" baseline="0" dirty="0"/>
              <a:t> always higher except for </a:t>
            </a:r>
            <a:r>
              <a:rPr lang="en-US" baseline="0" dirty="0" err="1"/>
              <a:t>MaxEnt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F2027-1C7D-43D1-A363-150358A3842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67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0FCE-E66A-46B7-B2A5-045C740EA0D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633D-F721-4759-AEBD-AB5CF155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0FCE-E66A-46B7-B2A5-045C740EA0D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633D-F721-4759-AEBD-AB5CF155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36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0FCE-E66A-46B7-B2A5-045C740EA0D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633D-F721-4759-AEBD-AB5CF155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7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0FCE-E66A-46B7-B2A5-045C740EA0D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633D-F721-4759-AEBD-AB5CF155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0FCE-E66A-46B7-B2A5-045C740EA0D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633D-F721-4759-AEBD-AB5CF155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8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0FCE-E66A-46B7-B2A5-045C740EA0D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633D-F721-4759-AEBD-AB5CF155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0FCE-E66A-46B7-B2A5-045C740EA0D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633D-F721-4759-AEBD-AB5CF155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8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0FCE-E66A-46B7-B2A5-045C740EA0D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633D-F721-4759-AEBD-AB5CF155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49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0FCE-E66A-46B7-B2A5-045C740EA0D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633D-F721-4759-AEBD-AB5CF155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8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0FCE-E66A-46B7-B2A5-045C740EA0D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633D-F721-4759-AEBD-AB5CF155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9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0FCE-E66A-46B7-B2A5-045C740EA0D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633D-F721-4759-AEBD-AB5CF155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8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F0FCE-E66A-46B7-B2A5-045C740EA0D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8633D-F721-4759-AEBD-AB5CF155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limate.audubon.org/sites/default/files/NAS_EXTBIRD_V1.3_9.2.15%20lb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10" Type="http://schemas.openxmlformats.org/officeDocument/2006/relationships/image" Target="../media/image10.jpeg"/><Relationship Id="rId4" Type="http://schemas.openxmlformats.org/officeDocument/2006/relationships/image" Target="../media/image13.emf"/><Relationship Id="rId9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9.emf"/><Relationship Id="rId7" Type="http://schemas.openxmlformats.org/officeDocument/2006/relationships/image" Target="../media/image2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11" Type="http://schemas.openxmlformats.org/officeDocument/2006/relationships/image" Target="../media/image25.emf"/><Relationship Id="rId5" Type="http://schemas.openxmlformats.org/officeDocument/2006/relationships/image" Target="../media/image18.emf"/><Relationship Id="rId10" Type="http://schemas.openxmlformats.org/officeDocument/2006/relationships/image" Target="../media/image24.emf"/><Relationship Id="rId4" Type="http://schemas.openxmlformats.org/officeDocument/2006/relationships/image" Target="../media/image10.jpeg"/><Relationship Id="rId9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90800"/>
            <a:ext cx="8534400" cy="114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Updated Chapter 3: Does temporal occupancy improve classic SDMs for birds in North America?</a:t>
            </a:r>
            <a:endParaRPr lang="en-US" altLang="en-US" sz="400" dirty="0"/>
          </a:p>
        </p:txBody>
      </p:sp>
    </p:spTree>
    <p:extLst>
      <p:ext uri="{BB962C8B-B14F-4D97-AF65-F5344CB8AC3E}">
        <p14:creationId xmlns:p14="http://schemas.microsoft.com/office/powerpoint/2010/main" val="360751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-19665"/>
            <a:ext cx="6400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RMSE output: 196 focal species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53714" y="660145"/>
            <a:ext cx="8379372" cy="5985266"/>
            <a:chOff x="153714" y="660145"/>
            <a:chExt cx="8379372" cy="598526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3714" y="660145"/>
              <a:ext cx="8379372" cy="5985266"/>
            </a:xfrm>
            <a:prstGeom prst="rect">
              <a:avLst/>
            </a:prstGeom>
          </p:spPr>
        </p:pic>
        <p:grpSp>
          <p:nvGrpSpPr>
            <p:cNvPr id="10" name="Group 9"/>
            <p:cNvGrpSpPr/>
            <p:nvPr/>
          </p:nvGrpSpPr>
          <p:grpSpPr>
            <a:xfrm>
              <a:off x="3429000" y="1981200"/>
              <a:ext cx="3134714" cy="2927047"/>
              <a:chOff x="3429000" y="1981200"/>
              <a:chExt cx="3134714" cy="2927047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4"/>
              <a:srcRect l="83695" t="38088" r="1869" b="42059"/>
              <a:stretch/>
            </p:blipFill>
            <p:spPr>
              <a:xfrm>
                <a:off x="5192114" y="3652778"/>
                <a:ext cx="1371600" cy="1255469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5"/>
              <a:srcRect l="15701" t="3791" r="76107" b="82936"/>
              <a:stretch/>
            </p:blipFill>
            <p:spPr>
              <a:xfrm>
                <a:off x="3429000" y="1981200"/>
                <a:ext cx="914400" cy="106680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13691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97" y="495848"/>
            <a:ext cx="8878474" cy="63235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83695" t="38088" r="1869" b="42059"/>
          <a:stretch/>
        </p:blipFill>
        <p:spPr>
          <a:xfrm>
            <a:off x="7338497" y="3810000"/>
            <a:ext cx="1676400" cy="153446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671997" y="6245504"/>
            <a:ext cx="381000" cy="270144"/>
          </a:xfrm>
          <a:custGeom>
            <a:avLst/>
            <a:gdLst>
              <a:gd name="connsiteX0" fmla="*/ 0 w 381000"/>
              <a:gd name="connsiteY0" fmla="*/ 0 h 304800"/>
              <a:gd name="connsiteX1" fmla="*/ 381000 w 381000"/>
              <a:gd name="connsiteY1" fmla="*/ 0 h 304800"/>
              <a:gd name="connsiteX2" fmla="*/ 381000 w 381000"/>
              <a:gd name="connsiteY2" fmla="*/ 304800 h 304800"/>
              <a:gd name="connsiteX3" fmla="*/ 0 w 381000"/>
              <a:gd name="connsiteY3" fmla="*/ 304800 h 304800"/>
              <a:gd name="connsiteX4" fmla="*/ 0 w 381000"/>
              <a:gd name="connsiteY4" fmla="*/ 0 h 304800"/>
              <a:gd name="connsiteX0" fmla="*/ 10664 w 381000"/>
              <a:gd name="connsiteY0" fmla="*/ 39988 h 304800"/>
              <a:gd name="connsiteX1" fmla="*/ 381000 w 381000"/>
              <a:gd name="connsiteY1" fmla="*/ 0 h 304800"/>
              <a:gd name="connsiteX2" fmla="*/ 381000 w 381000"/>
              <a:gd name="connsiteY2" fmla="*/ 304800 h 304800"/>
              <a:gd name="connsiteX3" fmla="*/ 0 w 381000"/>
              <a:gd name="connsiteY3" fmla="*/ 304800 h 304800"/>
              <a:gd name="connsiteX4" fmla="*/ 10664 w 381000"/>
              <a:gd name="connsiteY4" fmla="*/ 39988 h 304800"/>
              <a:gd name="connsiteX0" fmla="*/ 10664 w 381000"/>
              <a:gd name="connsiteY0" fmla="*/ 5332 h 270144"/>
              <a:gd name="connsiteX1" fmla="*/ 365005 w 381000"/>
              <a:gd name="connsiteY1" fmla="*/ 0 h 270144"/>
              <a:gd name="connsiteX2" fmla="*/ 381000 w 381000"/>
              <a:gd name="connsiteY2" fmla="*/ 270144 h 270144"/>
              <a:gd name="connsiteX3" fmla="*/ 0 w 381000"/>
              <a:gd name="connsiteY3" fmla="*/ 270144 h 270144"/>
              <a:gd name="connsiteX4" fmla="*/ 10664 w 381000"/>
              <a:gd name="connsiteY4" fmla="*/ 5332 h 270144"/>
              <a:gd name="connsiteX0" fmla="*/ 10664 w 381000"/>
              <a:gd name="connsiteY0" fmla="*/ 5332 h 270144"/>
              <a:gd name="connsiteX1" fmla="*/ 365005 w 381000"/>
              <a:gd name="connsiteY1" fmla="*/ 0 h 270144"/>
              <a:gd name="connsiteX2" fmla="*/ 381000 w 381000"/>
              <a:gd name="connsiteY2" fmla="*/ 270144 h 270144"/>
              <a:gd name="connsiteX3" fmla="*/ 0 w 381000"/>
              <a:gd name="connsiteY3" fmla="*/ 270144 h 270144"/>
              <a:gd name="connsiteX4" fmla="*/ 10664 w 381000"/>
              <a:gd name="connsiteY4" fmla="*/ 5332 h 27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" h="270144">
                <a:moveTo>
                  <a:pt x="10664" y="5332"/>
                </a:moveTo>
                <a:lnTo>
                  <a:pt x="365005" y="0"/>
                </a:lnTo>
                <a:lnTo>
                  <a:pt x="381000" y="270144"/>
                </a:lnTo>
                <a:lnTo>
                  <a:pt x="0" y="270144"/>
                </a:lnTo>
                <a:lnTo>
                  <a:pt x="10664" y="53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7429" y="18794"/>
            <a:ext cx="6400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RMSE excluding transients: 108 focal species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5701" t="3791" r="76107" b="82936"/>
          <a:stretch/>
        </p:blipFill>
        <p:spPr>
          <a:xfrm>
            <a:off x="914400" y="439501"/>
            <a:ext cx="914400" cy="106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93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671997" y="6245504"/>
            <a:ext cx="381000" cy="270144"/>
          </a:xfrm>
          <a:custGeom>
            <a:avLst/>
            <a:gdLst>
              <a:gd name="connsiteX0" fmla="*/ 0 w 381000"/>
              <a:gd name="connsiteY0" fmla="*/ 0 h 304800"/>
              <a:gd name="connsiteX1" fmla="*/ 381000 w 381000"/>
              <a:gd name="connsiteY1" fmla="*/ 0 h 304800"/>
              <a:gd name="connsiteX2" fmla="*/ 381000 w 381000"/>
              <a:gd name="connsiteY2" fmla="*/ 304800 h 304800"/>
              <a:gd name="connsiteX3" fmla="*/ 0 w 381000"/>
              <a:gd name="connsiteY3" fmla="*/ 304800 h 304800"/>
              <a:gd name="connsiteX4" fmla="*/ 0 w 381000"/>
              <a:gd name="connsiteY4" fmla="*/ 0 h 304800"/>
              <a:gd name="connsiteX0" fmla="*/ 10664 w 381000"/>
              <a:gd name="connsiteY0" fmla="*/ 39988 h 304800"/>
              <a:gd name="connsiteX1" fmla="*/ 381000 w 381000"/>
              <a:gd name="connsiteY1" fmla="*/ 0 h 304800"/>
              <a:gd name="connsiteX2" fmla="*/ 381000 w 381000"/>
              <a:gd name="connsiteY2" fmla="*/ 304800 h 304800"/>
              <a:gd name="connsiteX3" fmla="*/ 0 w 381000"/>
              <a:gd name="connsiteY3" fmla="*/ 304800 h 304800"/>
              <a:gd name="connsiteX4" fmla="*/ 10664 w 381000"/>
              <a:gd name="connsiteY4" fmla="*/ 39988 h 304800"/>
              <a:gd name="connsiteX0" fmla="*/ 10664 w 381000"/>
              <a:gd name="connsiteY0" fmla="*/ 5332 h 270144"/>
              <a:gd name="connsiteX1" fmla="*/ 365005 w 381000"/>
              <a:gd name="connsiteY1" fmla="*/ 0 h 270144"/>
              <a:gd name="connsiteX2" fmla="*/ 381000 w 381000"/>
              <a:gd name="connsiteY2" fmla="*/ 270144 h 270144"/>
              <a:gd name="connsiteX3" fmla="*/ 0 w 381000"/>
              <a:gd name="connsiteY3" fmla="*/ 270144 h 270144"/>
              <a:gd name="connsiteX4" fmla="*/ 10664 w 381000"/>
              <a:gd name="connsiteY4" fmla="*/ 5332 h 270144"/>
              <a:gd name="connsiteX0" fmla="*/ 10664 w 381000"/>
              <a:gd name="connsiteY0" fmla="*/ 5332 h 270144"/>
              <a:gd name="connsiteX1" fmla="*/ 365005 w 381000"/>
              <a:gd name="connsiteY1" fmla="*/ 0 h 270144"/>
              <a:gd name="connsiteX2" fmla="*/ 381000 w 381000"/>
              <a:gd name="connsiteY2" fmla="*/ 270144 h 270144"/>
              <a:gd name="connsiteX3" fmla="*/ 0 w 381000"/>
              <a:gd name="connsiteY3" fmla="*/ 270144 h 270144"/>
              <a:gd name="connsiteX4" fmla="*/ 10664 w 381000"/>
              <a:gd name="connsiteY4" fmla="*/ 5332 h 27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" h="270144">
                <a:moveTo>
                  <a:pt x="10664" y="5332"/>
                </a:moveTo>
                <a:lnTo>
                  <a:pt x="365005" y="0"/>
                </a:lnTo>
                <a:lnTo>
                  <a:pt x="381000" y="270144"/>
                </a:lnTo>
                <a:lnTo>
                  <a:pt x="0" y="270144"/>
                </a:lnTo>
                <a:lnTo>
                  <a:pt x="10664" y="53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600" y="18794"/>
            <a:ext cx="69378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RMSE presence: presence excluding transients</a:t>
            </a:r>
            <a:endParaRPr lang="en-US" sz="2500" dirty="0"/>
          </a:p>
        </p:txBody>
      </p:sp>
      <p:grpSp>
        <p:nvGrpSpPr>
          <p:cNvPr id="7" name="Group 6"/>
          <p:cNvGrpSpPr/>
          <p:nvPr/>
        </p:nvGrpSpPr>
        <p:grpSpPr>
          <a:xfrm>
            <a:off x="228600" y="381000"/>
            <a:ext cx="7400925" cy="6343650"/>
            <a:chOff x="152400" y="495848"/>
            <a:chExt cx="7400925" cy="634365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" y="495848"/>
              <a:ext cx="7400925" cy="634365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/>
            <a:srcRect l="15701" t="3791" r="76107" b="82936"/>
            <a:stretch/>
          </p:blipFill>
          <p:spPr>
            <a:xfrm>
              <a:off x="2957512" y="2067471"/>
              <a:ext cx="914400" cy="10668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1135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671997" y="6245504"/>
            <a:ext cx="381000" cy="270144"/>
          </a:xfrm>
          <a:custGeom>
            <a:avLst/>
            <a:gdLst>
              <a:gd name="connsiteX0" fmla="*/ 0 w 381000"/>
              <a:gd name="connsiteY0" fmla="*/ 0 h 304800"/>
              <a:gd name="connsiteX1" fmla="*/ 381000 w 381000"/>
              <a:gd name="connsiteY1" fmla="*/ 0 h 304800"/>
              <a:gd name="connsiteX2" fmla="*/ 381000 w 381000"/>
              <a:gd name="connsiteY2" fmla="*/ 304800 h 304800"/>
              <a:gd name="connsiteX3" fmla="*/ 0 w 381000"/>
              <a:gd name="connsiteY3" fmla="*/ 304800 h 304800"/>
              <a:gd name="connsiteX4" fmla="*/ 0 w 381000"/>
              <a:gd name="connsiteY4" fmla="*/ 0 h 304800"/>
              <a:gd name="connsiteX0" fmla="*/ 10664 w 381000"/>
              <a:gd name="connsiteY0" fmla="*/ 39988 h 304800"/>
              <a:gd name="connsiteX1" fmla="*/ 381000 w 381000"/>
              <a:gd name="connsiteY1" fmla="*/ 0 h 304800"/>
              <a:gd name="connsiteX2" fmla="*/ 381000 w 381000"/>
              <a:gd name="connsiteY2" fmla="*/ 304800 h 304800"/>
              <a:gd name="connsiteX3" fmla="*/ 0 w 381000"/>
              <a:gd name="connsiteY3" fmla="*/ 304800 h 304800"/>
              <a:gd name="connsiteX4" fmla="*/ 10664 w 381000"/>
              <a:gd name="connsiteY4" fmla="*/ 39988 h 304800"/>
              <a:gd name="connsiteX0" fmla="*/ 10664 w 381000"/>
              <a:gd name="connsiteY0" fmla="*/ 5332 h 270144"/>
              <a:gd name="connsiteX1" fmla="*/ 365005 w 381000"/>
              <a:gd name="connsiteY1" fmla="*/ 0 h 270144"/>
              <a:gd name="connsiteX2" fmla="*/ 381000 w 381000"/>
              <a:gd name="connsiteY2" fmla="*/ 270144 h 270144"/>
              <a:gd name="connsiteX3" fmla="*/ 0 w 381000"/>
              <a:gd name="connsiteY3" fmla="*/ 270144 h 270144"/>
              <a:gd name="connsiteX4" fmla="*/ 10664 w 381000"/>
              <a:gd name="connsiteY4" fmla="*/ 5332 h 270144"/>
              <a:gd name="connsiteX0" fmla="*/ 10664 w 381000"/>
              <a:gd name="connsiteY0" fmla="*/ 5332 h 270144"/>
              <a:gd name="connsiteX1" fmla="*/ 365005 w 381000"/>
              <a:gd name="connsiteY1" fmla="*/ 0 h 270144"/>
              <a:gd name="connsiteX2" fmla="*/ 381000 w 381000"/>
              <a:gd name="connsiteY2" fmla="*/ 270144 h 270144"/>
              <a:gd name="connsiteX3" fmla="*/ 0 w 381000"/>
              <a:gd name="connsiteY3" fmla="*/ 270144 h 270144"/>
              <a:gd name="connsiteX4" fmla="*/ 10664 w 381000"/>
              <a:gd name="connsiteY4" fmla="*/ 5332 h 27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" h="270144">
                <a:moveTo>
                  <a:pt x="10664" y="5332"/>
                </a:moveTo>
                <a:lnTo>
                  <a:pt x="365005" y="0"/>
                </a:lnTo>
                <a:lnTo>
                  <a:pt x="381000" y="270144"/>
                </a:lnTo>
                <a:lnTo>
                  <a:pt x="0" y="270144"/>
                </a:lnTo>
                <a:lnTo>
                  <a:pt x="10664" y="53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2399" y="-19050"/>
            <a:ext cx="85195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RMSE presence: presence excluding transients density plot</a:t>
            </a:r>
          </a:p>
        </p:txBody>
      </p:sp>
      <p:sp>
        <p:nvSpPr>
          <p:cNvPr id="3" name="Rectangle 2"/>
          <p:cNvSpPr/>
          <p:nvPr/>
        </p:nvSpPr>
        <p:spPr>
          <a:xfrm>
            <a:off x="7391400" y="6420124"/>
            <a:ext cx="457200" cy="191048"/>
          </a:xfrm>
          <a:prstGeom prst="rect">
            <a:avLst/>
          </a:prstGeom>
          <a:solidFill>
            <a:schemeClr val="bg1"/>
          </a:solidFill>
          <a:ln w="1047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077200" y="2590800"/>
            <a:ext cx="381000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2524" y="467529"/>
            <a:ext cx="8776676" cy="6257143"/>
            <a:chOff x="62524" y="467529"/>
            <a:chExt cx="8776676" cy="625714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r="3533"/>
            <a:stretch/>
          </p:blipFill>
          <p:spPr>
            <a:xfrm>
              <a:off x="62524" y="467529"/>
              <a:ext cx="8700476" cy="6257143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1143000" y="486579"/>
              <a:ext cx="7696200" cy="4066371"/>
              <a:chOff x="1143000" y="486579"/>
              <a:chExt cx="7696200" cy="4066371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3"/>
              <a:srcRect l="79139" t="33899" b="38853"/>
              <a:stretch/>
            </p:blipFill>
            <p:spPr>
              <a:xfrm>
                <a:off x="1143000" y="486579"/>
                <a:ext cx="2261510" cy="1447800"/>
              </a:xfrm>
              <a:prstGeom prst="rect">
                <a:avLst/>
              </a:prstGeom>
            </p:spPr>
          </p:pic>
          <p:sp>
            <p:nvSpPr>
              <p:cNvPr id="7" name="Rectangle 6"/>
              <p:cNvSpPr/>
              <p:nvPr/>
            </p:nvSpPr>
            <p:spPr>
              <a:xfrm>
                <a:off x="8458200" y="2038350"/>
                <a:ext cx="381000" cy="2514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685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525963"/>
          </a:xfrm>
        </p:spPr>
        <p:txBody>
          <a:bodyPr/>
          <a:lstStyle/>
          <a:p>
            <a:r>
              <a:rPr lang="en-US" dirty="0"/>
              <a:t>Improvements to methods</a:t>
            </a:r>
          </a:p>
          <a:p>
            <a:r>
              <a:rPr lang="en-US" dirty="0"/>
              <a:t>Additional analyses</a:t>
            </a:r>
          </a:p>
          <a:p>
            <a:r>
              <a:rPr lang="en-US" dirty="0"/>
              <a:t>Manuscript in progress</a:t>
            </a:r>
          </a:p>
          <a:p>
            <a:pPr lvl="1"/>
            <a:r>
              <a:rPr lang="en-US" dirty="0"/>
              <a:t>goal submission by December 2019</a:t>
            </a:r>
          </a:p>
          <a:p>
            <a:pPr lvl="1"/>
            <a:r>
              <a:rPr lang="en-US" dirty="0"/>
              <a:t>Target journals: </a:t>
            </a:r>
            <a:r>
              <a:rPr lang="en-US" dirty="0" err="1"/>
              <a:t>Ecography</a:t>
            </a:r>
            <a:r>
              <a:rPr lang="en-US" dirty="0"/>
              <a:t>, Diversity &amp; Distributions</a:t>
            </a:r>
          </a:p>
          <a:p>
            <a:r>
              <a:rPr lang="en-US" dirty="0"/>
              <a:t>Additional comments/concerns?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93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763963"/>
          </a:xfrm>
        </p:spPr>
        <p:txBody>
          <a:bodyPr/>
          <a:lstStyle/>
          <a:p>
            <a:r>
              <a:rPr lang="en-US" dirty="0"/>
              <a:t>Does temporal occupancy predict avian species distribution models better than presence/absence?</a:t>
            </a:r>
          </a:p>
        </p:txBody>
      </p:sp>
    </p:spTree>
    <p:extLst>
      <p:ext uri="{BB962C8B-B14F-4D97-AF65-F5344CB8AC3E}">
        <p14:creationId xmlns:p14="http://schemas.microsoft.com/office/powerpoint/2010/main" val="3081478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B41D7-87D7-7040-A48B-9D1779D56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FB30F-C3D4-7640-8587-7E8E8987E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1202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196 focal species</a:t>
            </a:r>
          </a:p>
          <a:p>
            <a:pPr lvl="1"/>
            <a:r>
              <a:rPr lang="en-US" dirty="0"/>
              <a:t>Occurred at &gt;40 BBS routes during 15 years</a:t>
            </a:r>
          </a:p>
          <a:p>
            <a:pPr lvl="1"/>
            <a:r>
              <a:rPr lang="en-US" dirty="0"/>
              <a:t>&gt;= 50 presences across the range</a:t>
            </a:r>
          </a:p>
          <a:p>
            <a:r>
              <a:rPr lang="en-US" dirty="0"/>
              <a:t>953 BBS routes surveyed consecutively </a:t>
            </a:r>
          </a:p>
          <a:p>
            <a:pPr lvl="1"/>
            <a:r>
              <a:rPr lang="en-US" dirty="0"/>
              <a:t>2001-2015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5 </a:t>
            </a:r>
            <a:r>
              <a:rPr lang="en-US" dirty="0" err="1"/>
              <a:t>Bioclim</a:t>
            </a:r>
            <a:r>
              <a:rPr lang="en-US" dirty="0"/>
              <a:t> variables </a:t>
            </a:r>
          </a:p>
          <a:p>
            <a:pPr lvl="1"/>
            <a:r>
              <a:rPr lang="en-US" dirty="0"/>
              <a:t>Temperature Seasonality (standard deviation *100)</a:t>
            </a:r>
          </a:p>
          <a:p>
            <a:pPr lvl="1"/>
            <a:r>
              <a:rPr lang="en-US" dirty="0"/>
              <a:t>Max Temperature of Warmest Month</a:t>
            </a:r>
          </a:p>
          <a:p>
            <a:pPr lvl="1"/>
            <a:r>
              <a:rPr lang="en-US" dirty="0"/>
              <a:t>Min Temperature of Coldest Month</a:t>
            </a:r>
          </a:p>
          <a:p>
            <a:pPr lvl="1"/>
            <a:r>
              <a:rPr lang="en-US" dirty="0"/>
              <a:t>Precipitation of Wettest Month</a:t>
            </a:r>
          </a:p>
          <a:p>
            <a:pPr lvl="1"/>
            <a:r>
              <a:rPr lang="en-US" dirty="0"/>
              <a:t>Precipitation of Driest Month</a:t>
            </a:r>
          </a:p>
          <a:p>
            <a:r>
              <a:rPr lang="en-US" dirty="0"/>
              <a:t>Elevation</a:t>
            </a:r>
          </a:p>
          <a:p>
            <a:r>
              <a:rPr lang="en-US" dirty="0"/>
              <a:t>NDVI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852673-2C2C-DB4F-A33E-FD6A9902C94B}"/>
              </a:ext>
            </a:extLst>
          </p:cNvPr>
          <p:cNvSpPr txBox="1"/>
          <p:nvPr/>
        </p:nvSpPr>
        <p:spPr>
          <a:xfrm>
            <a:off x="4953000" y="6455021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Thuiller</a:t>
            </a:r>
            <a:r>
              <a:rPr lang="en-US" dirty="0"/>
              <a:t> et al. 2014, Bahn and McGill 2007</a:t>
            </a:r>
          </a:p>
        </p:txBody>
      </p:sp>
      <p:pic>
        <p:nvPicPr>
          <p:cNvPr id="5" name="Picture 7" descr="http://www.xappsoftware.com/wordpress/wp-content/uploads/2012/10/temperature_monitoring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0" t="6983" r="27236" b="18421"/>
          <a:stretch/>
        </p:blipFill>
        <p:spPr bwMode="auto">
          <a:xfrm>
            <a:off x="6613471" y="4178836"/>
            <a:ext cx="681616" cy="11194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1" descr="https://clipartion.com/wp-content/uploads/2015/12/raindrop-vector-830x136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339" y="5438981"/>
            <a:ext cx="447880" cy="7038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3" descr="http://images.clipartpanda.com/tree-clipart-tree_tiny_green_shad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694" y="5353349"/>
            <a:ext cx="643060" cy="7515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1400" y="4463712"/>
            <a:ext cx="1012319" cy="65948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81000" y="3048000"/>
            <a:ext cx="8458200" cy="3407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78219" y="1571855"/>
            <a:ext cx="766675" cy="58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1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B41D7-87D7-7040-A48B-9D1779D56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FB30F-C3D4-7640-8587-7E8E8987E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1202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196 focal species</a:t>
            </a:r>
          </a:p>
          <a:p>
            <a:pPr lvl="1"/>
            <a:r>
              <a:rPr lang="en-US" dirty="0"/>
              <a:t>Occurred at &gt;40 BBS routes during 15 years</a:t>
            </a:r>
          </a:p>
          <a:p>
            <a:pPr lvl="1"/>
            <a:r>
              <a:rPr lang="en-US" dirty="0"/>
              <a:t>&gt;= 50 presences across the range</a:t>
            </a:r>
          </a:p>
          <a:p>
            <a:r>
              <a:rPr lang="en-US" dirty="0"/>
              <a:t>953 BBS routes surveyed consecutively </a:t>
            </a:r>
          </a:p>
          <a:p>
            <a:pPr lvl="1"/>
            <a:r>
              <a:rPr lang="en-US" dirty="0"/>
              <a:t>2001-2015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5 </a:t>
            </a:r>
            <a:r>
              <a:rPr lang="en-US" dirty="0" err="1"/>
              <a:t>Bioclim</a:t>
            </a:r>
            <a:r>
              <a:rPr lang="en-US" dirty="0"/>
              <a:t> variables </a:t>
            </a:r>
          </a:p>
          <a:p>
            <a:pPr lvl="1"/>
            <a:r>
              <a:rPr lang="en-US" dirty="0"/>
              <a:t>Temperature Seasonality (standard deviation *100)</a:t>
            </a:r>
          </a:p>
          <a:p>
            <a:pPr lvl="1"/>
            <a:r>
              <a:rPr lang="en-US" dirty="0"/>
              <a:t>Max Temperature of Warmest Month</a:t>
            </a:r>
          </a:p>
          <a:p>
            <a:pPr lvl="1"/>
            <a:r>
              <a:rPr lang="en-US" dirty="0"/>
              <a:t>Min Temperature of Coldest Month</a:t>
            </a:r>
          </a:p>
          <a:p>
            <a:pPr lvl="1"/>
            <a:r>
              <a:rPr lang="en-US" dirty="0"/>
              <a:t>Precipitation of Wettest Month</a:t>
            </a:r>
          </a:p>
          <a:p>
            <a:pPr lvl="1"/>
            <a:r>
              <a:rPr lang="en-US" dirty="0"/>
              <a:t>Precipitation of Driest Month</a:t>
            </a:r>
          </a:p>
          <a:p>
            <a:r>
              <a:rPr lang="en-US" dirty="0"/>
              <a:t>Elevation</a:t>
            </a:r>
          </a:p>
          <a:p>
            <a:r>
              <a:rPr lang="en-US" dirty="0"/>
              <a:t>NDVI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852673-2C2C-DB4F-A33E-FD6A9902C94B}"/>
              </a:ext>
            </a:extLst>
          </p:cNvPr>
          <p:cNvSpPr txBox="1"/>
          <p:nvPr/>
        </p:nvSpPr>
        <p:spPr>
          <a:xfrm>
            <a:off x="4953000" y="6455021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Thuiller</a:t>
            </a:r>
            <a:r>
              <a:rPr lang="en-US" dirty="0"/>
              <a:t> et al. 2014, Bahn and McGill 2007</a:t>
            </a:r>
          </a:p>
        </p:txBody>
      </p:sp>
      <p:pic>
        <p:nvPicPr>
          <p:cNvPr id="5" name="Picture 7" descr="http://www.xappsoftware.com/wordpress/wp-content/uploads/2012/10/temperature_monitoring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0" t="6983" r="27236" b="18421"/>
          <a:stretch/>
        </p:blipFill>
        <p:spPr bwMode="auto">
          <a:xfrm>
            <a:off x="6651826" y="4343400"/>
            <a:ext cx="564748" cy="9274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1" descr="https://clipartion.com/wp-content/uploads/2015/12/raindrop-vector-830x136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339" y="5438981"/>
            <a:ext cx="447880" cy="7038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3" descr="http://images.clipartpanda.com/tree-clipart-tree_tiny_green_shad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694" y="5353349"/>
            <a:ext cx="643060" cy="7515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1400" y="4463712"/>
            <a:ext cx="1012319" cy="6594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78219" y="1571855"/>
            <a:ext cx="766675" cy="58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38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372765"/>
          </a:xfrm>
        </p:spPr>
        <p:txBody>
          <a:bodyPr>
            <a:normAutofit/>
          </a:bodyPr>
          <a:lstStyle/>
          <a:p>
            <a:r>
              <a:rPr lang="en-US" dirty="0"/>
              <a:t>4 SDM methods tested using temporal occupancy and presence/absence, including/excluding transient species </a:t>
            </a:r>
          </a:p>
          <a:p>
            <a:pPr lvl="1"/>
            <a:r>
              <a:rPr lang="en-US" dirty="0"/>
              <a:t>GLM</a:t>
            </a:r>
          </a:p>
          <a:p>
            <a:pPr lvl="1"/>
            <a:r>
              <a:rPr lang="en-US" dirty="0"/>
              <a:t>GAM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 err="1"/>
              <a:t>MaxEnt</a:t>
            </a:r>
            <a:endParaRPr lang="en-US" dirty="0"/>
          </a:p>
          <a:p>
            <a:r>
              <a:rPr lang="en-US" dirty="0"/>
              <a:t>Model evaluation: root mean square error (RMSE)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80EDD-4A85-4D4E-9977-8AF818C20A19}"/>
              </a:ext>
            </a:extLst>
          </p:cNvPr>
          <p:cNvSpPr txBox="1"/>
          <p:nvPr/>
        </p:nvSpPr>
        <p:spPr>
          <a:xfrm>
            <a:off x="6172200" y="643956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hlinkClick r:id="rId3"/>
              </a:rPr>
              <a:t>http://climate.audubon.org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19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28600"/>
            <a:ext cx="6429375" cy="3638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75" y="3505200"/>
            <a:ext cx="6400800" cy="1543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" y="4953000"/>
            <a:ext cx="63817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20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85800"/>
            <a:ext cx="8915400" cy="49035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24200" y="6009111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Yellow-throated Vireo</a:t>
            </a:r>
          </a:p>
        </p:txBody>
      </p:sp>
      <p:pic>
        <p:nvPicPr>
          <p:cNvPr id="9" name="Picture 2" descr="Image result for yellow throated vire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650" y="5889041"/>
            <a:ext cx="1005656" cy="76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68700" t="15780" r="4508" b="77702"/>
          <a:stretch/>
        </p:blipFill>
        <p:spPr>
          <a:xfrm>
            <a:off x="7620000" y="4495800"/>
            <a:ext cx="1371600" cy="27352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24200" y="2258373"/>
            <a:ext cx="1044294" cy="294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71800" y="2790067"/>
            <a:ext cx="1044294" cy="217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41547" y="2558045"/>
            <a:ext cx="304800" cy="217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4094" y="2528851"/>
            <a:ext cx="1524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&gt;33% occupancy</a:t>
            </a:r>
            <a:endParaRPr lang="en-US" sz="1500" dirty="0"/>
          </a:p>
        </p:txBody>
      </p:sp>
      <p:sp>
        <p:nvSpPr>
          <p:cNvPr id="13" name="Rectangle 12"/>
          <p:cNvSpPr/>
          <p:nvPr/>
        </p:nvSpPr>
        <p:spPr>
          <a:xfrm>
            <a:off x="2994306" y="871528"/>
            <a:ext cx="1044294" cy="652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31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757820"/>
              </p:ext>
            </p:extLst>
          </p:nvPr>
        </p:nvGraphicFramePr>
        <p:xfrm>
          <a:off x="76199" y="0"/>
          <a:ext cx="8991601" cy="6846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685">
                  <a:extLst>
                    <a:ext uri="{9D8B030D-6E8A-4147-A177-3AD203B41FA5}">
                      <a16:colId xmlns:a16="http://schemas.microsoft.com/office/drawing/2014/main" val="258925461"/>
                    </a:ext>
                  </a:extLst>
                </a:gridCol>
                <a:gridCol w="2765116">
                  <a:extLst>
                    <a:ext uri="{9D8B030D-6E8A-4147-A177-3AD203B41FA5}">
                      <a16:colId xmlns:a16="http://schemas.microsoft.com/office/drawing/2014/main" val="2893821414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856808052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721970278"/>
                    </a:ext>
                  </a:extLst>
                </a:gridCol>
              </a:tblGrid>
              <a:tr h="37578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GLM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GAM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RF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MaxEnt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143820"/>
                  </a:ext>
                </a:extLst>
              </a:tr>
              <a:tr h="2168574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8837641"/>
                  </a:ext>
                </a:extLst>
              </a:tr>
              <a:tr h="170857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482498"/>
                  </a:ext>
                </a:extLst>
              </a:tr>
              <a:tr h="129667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1391815"/>
                  </a:ext>
                </a:extLst>
              </a:tr>
              <a:tr h="1296673">
                <a:tc>
                  <a:txBody>
                    <a:bodyPr/>
                    <a:lstStyle/>
                    <a:p>
                      <a:pPr algn="ctr"/>
                      <a:endParaRPr lang="en-US" i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516678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6199" y="2692036"/>
            <a:ext cx="19812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Occupancy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772" y="6287605"/>
            <a:ext cx="1036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Presence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" y="4048398"/>
            <a:ext cx="2358081" cy="22430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5" y="448969"/>
            <a:ext cx="2264845" cy="22430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9750" y="4048398"/>
            <a:ext cx="2286000" cy="22392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8193" y="416768"/>
            <a:ext cx="2282333" cy="224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0100" y="4058565"/>
            <a:ext cx="2290767" cy="22563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10099" y="423623"/>
            <a:ext cx="2290768" cy="225049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87279" y="4058565"/>
            <a:ext cx="2289146" cy="224809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999090" y="2797156"/>
            <a:ext cx="1327309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Low suitability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19400" y="3161529"/>
            <a:ext cx="3957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Yellow-throated Vireo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415278" y="2692036"/>
            <a:ext cx="19812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Occupancy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87851" y="6287605"/>
            <a:ext cx="1036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Presence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707184" y="2692036"/>
            <a:ext cx="19812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Occupancy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179757" y="6287605"/>
            <a:ext cx="1036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Presence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433609" y="6314873"/>
            <a:ext cx="1036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Presence</a:t>
            </a:r>
          </a:p>
        </p:txBody>
      </p:sp>
      <p:pic>
        <p:nvPicPr>
          <p:cNvPr id="1026" name="Picture 2" descr="Image result for yellow throated vire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450" y="2954570"/>
            <a:ext cx="1005656" cy="76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9"/>
          <a:srcRect l="87545" t="23113" r="9704" b="27858"/>
          <a:stretch/>
        </p:blipFill>
        <p:spPr>
          <a:xfrm>
            <a:off x="8267269" y="586470"/>
            <a:ext cx="175411" cy="3069704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6999090" y="560378"/>
            <a:ext cx="1327309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High suitability</a:t>
            </a:r>
          </a:p>
        </p:txBody>
      </p:sp>
    </p:spTree>
    <p:extLst>
      <p:ext uri="{BB962C8B-B14F-4D97-AF65-F5344CB8AC3E}">
        <p14:creationId xmlns:p14="http://schemas.microsoft.com/office/powerpoint/2010/main" val="275421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348" y="409680"/>
            <a:ext cx="2515421" cy="2511708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176489"/>
              </p:ext>
            </p:extLst>
          </p:nvPr>
        </p:nvGraphicFramePr>
        <p:xfrm>
          <a:off x="76199" y="0"/>
          <a:ext cx="8991601" cy="6846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685">
                  <a:extLst>
                    <a:ext uri="{9D8B030D-6E8A-4147-A177-3AD203B41FA5}">
                      <a16:colId xmlns:a16="http://schemas.microsoft.com/office/drawing/2014/main" val="258925461"/>
                    </a:ext>
                  </a:extLst>
                </a:gridCol>
                <a:gridCol w="2765116">
                  <a:extLst>
                    <a:ext uri="{9D8B030D-6E8A-4147-A177-3AD203B41FA5}">
                      <a16:colId xmlns:a16="http://schemas.microsoft.com/office/drawing/2014/main" val="2893821414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856808052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721970278"/>
                    </a:ext>
                  </a:extLst>
                </a:gridCol>
              </a:tblGrid>
              <a:tr h="37578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GLM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GAM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RF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MaxEnt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143820"/>
                  </a:ext>
                </a:extLst>
              </a:tr>
              <a:tr h="2168574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8837641"/>
                  </a:ext>
                </a:extLst>
              </a:tr>
              <a:tr h="170857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482498"/>
                  </a:ext>
                </a:extLst>
              </a:tr>
              <a:tr h="129667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1391815"/>
                  </a:ext>
                </a:extLst>
              </a:tr>
              <a:tr h="1296673">
                <a:tc>
                  <a:txBody>
                    <a:bodyPr/>
                    <a:lstStyle/>
                    <a:p>
                      <a:pPr algn="ctr"/>
                      <a:endParaRPr lang="en-US" i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516678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6199" y="2692036"/>
            <a:ext cx="19812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Occupancy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772" y="6287605"/>
            <a:ext cx="1036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Presence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999090" y="2797156"/>
            <a:ext cx="1327309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Low suitability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19400" y="3161529"/>
            <a:ext cx="3957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Yellow-throated Vireo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415278" y="2692036"/>
            <a:ext cx="19812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Occupancy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87851" y="6287605"/>
            <a:ext cx="1036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Presence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707184" y="2692036"/>
            <a:ext cx="19812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Occupancy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179757" y="6287605"/>
            <a:ext cx="1036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Presence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433609" y="6314873"/>
            <a:ext cx="1036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Presence</a:t>
            </a:r>
          </a:p>
        </p:txBody>
      </p:sp>
      <p:pic>
        <p:nvPicPr>
          <p:cNvPr id="1026" name="Picture 2" descr="Image result for yellow throated vire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450" y="2954570"/>
            <a:ext cx="1005656" cy="76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5"/>
          <a:srcRect l="87545" t="23113" r="9704" b="27858"/>
          <a:stretch/>
        </p:blipFill>
        <p:spPr>
          <a:xfrm>
            <a:off x="8267269" y="586470"/>
            <a:ext cx="175411" cy="3069704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6999090" y="560378"/>
            <a:ext cx="1327309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High suitability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0596" y="3860427"/>
            <a:ext cx="2321403" cy="23179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34260"/>
            <a:ext cx="2461338" cy="23792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619" y="3862976"/>
            <a:ext cx="2427719" cy="23029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28107" y="3852139"/>
            <a:ext cx="2301046" cy="226676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18536" y="412024"/>
            <a:ext cx="2459395" cy="239045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16668" y="3865119"/>
            <a:ext cx="2362230" cy="224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8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Couture.thmx</Template>
  <TotalTime>77719</TotalTime>
  <Words>392</Words>
  <Application>Microsoft Office PowerPoint</Application>
  <PresentationFormat>On-screen Show (4:3)</PresentationFormat>
  <Paragraphs>106</Paragraphs>
  <Slides>14</Slides>
  <Notes>7</Notes>
  <HiddenSlides>4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Presentation</vt:lpstr>
      <vt:lpstr>Question</vt:lpstr>
      <vt:lpstr>Data</vt:lpstr>
      <vt:lpstr>Data</vt:lpstr>
      <vt:lpstr>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Steps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Snell</dc:creator>
  <cp:lastModifiedBy>Taylor, Sara Jeanne Snell</cp:lastModifiedBy>
  <cp:revision>885</cp:revision>
  <dcterms:created xsi:type="dcterms:W3CDTF">2016-02-25T15:43:59Z</dcterms:created>
  <dcterms:modified xsi:type="dcterms:W3CDTF">2019-05-08T18:34:26Z</dcterms:modified>
</cp:coreProperties>
</file>