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0" r:id="rId6"/>
    <p:sldId id="283" r:id="rId7"/>
    <p:sldId id="281" r:id="rId8"/>
    <p:sldId id="284" r:id="rId9"/>
    <p:sldId id="289" r:id="rId10"/>
    <p:sldId id="285" r:id="rId11"/>
    <p:sldId id="286" r:id="rId12"/>
    <p:sldId id="288" r:id="rId13"/>
    <p:sldId id="290" r:id="rId14"/>
    <p:sldId id="291" r:id="rId15"/>
    <p:sldId id="292" r:id="rId16"/>
    <p:sldId id="293" r:id="rId17"/>
    <p:sldId id="282" r:id="rId18"/>
    <p:sldId id="294" r:id="rId19"/>
    <p:sldId id="295" r:id="rId20"/>
    <p:sldId id="296" r:id="rId21"/>
    <p:sldId id="297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Repudiation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repudiation</a:t>
            </a:r>
            <a:r>
              <a:rPr lang="it-IT" dirty="0"/>
              <a:t> di </a:t>
            </a:r>
            <a:r>
              <a:rPr lang="it-IT" dirty="0" err="1"/>
              <a:t>amazon</a:t>
            </a:r>
            <a:r>
              <a:rPr lang="it-IT" dirty="0"/>
              <a:t> </a:t>
            </a:r>
            <a:r>
              <a:rPr lang="it-IT" dirty="0" err="1"/>
              <a:t>aws</a:t>
            </a:r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77E23D-4C42-1EFB-3D49-FF55C13FE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81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2536F6-E493-3A5C-22E3-8F765B38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50925"/>
            <a:ext cx="11029615" cy="1887675"/>
          </a:xfrm>
        </p:spPr>
        <p:txBody>
          <a:bodyPr/>
          <a:lstStyle/>
          <a:p>
            <a:r>
              <a:rPr lang="it-IT" dirty="0"/>
              <a:t>Dal punto di vista del tracciamento delle transazioni, Amazon si comporta allo stesso modo di Artemis.</a:t>
            </a:r>
          </a:p>
          <a:p>
            <a:r>
              <a:rPr lang="it-IT" dirty="0"/>
              <a:t>Tutti i concetti valutati in Artemis si ripercuotono allo stesso modo su tale infrastruttura</a:t>
            </a:r>
            <a:br>
              <a:rPr lang="it-IT" dirty="0"/>
            </a:br>
            <a:r>
              <a:rPr lang="it-IT" dirty="0"/>
              <a:t>Così come anche i controlli di sicurezza associati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1DBF6D8-8C18-05F3-01CC-399711B50FD0}"/>
              </a:ext>
            </a:extLst>
          </p:cNvPr>
          <p:cNvSpPr txBox="1">
            <a:spLocks/>
          </p:cNvSpPr>
          <p:nvPr/>
        </p:nvSpPr>
        <p:spPr>
          <a:xfrm>
            <a:off x="581192" y="3760264"/>
            <a:ext cx="11029615" cy="260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implementati: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AU-2,AU-3(1), AU-5, AU-6, AU-12</a:t>
            </a:r>
          </a:p>
          <a:p>
            <a:pPr fontAlgn="base"/>
            <a:endParaRPr lang="pt-BR" b="0" i="0" dirty="0">
              <a:solidFill>
                <a:srgbClr val="000000"/>
              </a:solidFill>
              <a:effectLst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che si possono facilmente implementare: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796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repudiation</a:t>
            </a:r>
            <a:r>
              <a:rPr lang="it-IT" dirty="0"/>
              <a:t> di </a:t>
            </a:r>
            <a:r>
              <a:rPr lang="it-IT" dirty="0" err="1"/>
              <a:t>amazon</a:t>
            </a:r>
            <a:r>
              <a:rPr lang="it-IT" dirty="0"/>
              <a:t> </a:t>
            </a:r>
            <a:r>
              <a:rPr lang="it-IT" dirty="0" err="1"/>
              <a:t>aws</a:t>
            </a:r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77E23D-4C42-1EFB-3D49-FF55C13FE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81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2536F6-E493-3A5C-22E3-8F765B38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50925"/>
            <a:ext cx="11029615" cy="1887675"/>
          </a:xfrm>
        </p:spPr>
        <p:txBody>
          <a:bodyPr/>
          <a:lstStyle/>
          <a:p>
            <a:r>
              <a:rPr lang="it-IT" dirty="0"/>
              <a:t>Dal punto di vista del tracciamento delle transazioni, Amazon si comporta allo stesso modo di Artemis.</a:t>
            </a:r>
          </a:p>
          <a:p>
            <a:r>
              <a:rPr lang="it-IT" dirty="0"/>
              <a:t>Tutti i concetti valutati in Artemis si ripercuotono allo stesso modo su tale infrastruttura</a:t>
            </a:r>
            <a:br>
              <a:rPr lang="it-IT" dirty="0"/>
            </a:br>
            <a:r>
              <a:rPr lang="it-IT" dirty="0"/>
              <a:t>Così come anche i controlli di sicurezza associati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1DBF6D8-8C18-05F3-01CC-399711B50FD0}"/>
              </a:ext>
            </a:extLst>
          </p:cNvPr>
          <p:cNvSpPr txBox="1">
            <a:spLocks/>
          </p:cNvSpPr>
          <p:nvPr/>
        </p:nvSpPr>
        <p:spPr>
          <a:xfrm>
            <a:off x="581192" y="3760264"/>
            <a:ext cx="11029615" cy="260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implementati: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AU-2,AU-3(1), AU-5, AU-6, AU-12</a:t>
            </a:r>
          </a:p>
          <a:p>
            <a:pPr fontAlgn="base"/>
            <a:endParaRPr lang="pt-BR" b="0" i="0" dirty="0">
              <a:solidFill>
                <a:srgbClr val="000000"/>
              </a:solidFill>
              <a:effectLst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che si possono facilmente implementare: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77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repudiation</a:t>
            </a:r>
            <a:r>
              <a:rPr lang="it-IT" dirty="0"/>
              <a:t> di </a:t>
            </a:r>
            <a:r>
              <a:rPr lang="it-IT" dirty="0" err="1"/>
              <a:t>Keycloak</a:t>
            </a:r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77E23D-4C42-1EFB-3D49-FF55C13FE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81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2536F6-E493-3A5C-22E3-8F765B38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50925"/>
            <a:ext cx="11029615" cy="1887675"/>
          </a:xfrm>
        </p:spPr>
        <p:txBody>
          <a:bodyPr/>
          <a:lstStyle/>
          <a:p>
            <a:r>
              <a:rPr lang="it-IT" dirty="0"/>
              <a:t>Dal punto di vista del tracciamento delle transazioni, </a:t>
            </a:r>
            <a:r>
              <a:rPr lang="it-IT" dirty="0" err="1"/>
              <a:t>Keycloak</a:t>
            </a:r>
            <a:r>
              <a:rPr lang="it-IT" dirty="0"/>
              <a:t> si comporta allo stesso modo di Artemis e Amazon.</a:t>
            </a:r>
          </a:p>
          <a:p>
            <a:r>
              <a:rPr lang="it-IT" dirty="0"/>
              <a:t>Tutti i concetti valutati in Artemis e Amazon si ripercuotono allo stesso modo su tale infrastruttura</a:t>
            </a:r>
            <a:br>
              <a:rPr lang="it-IT" dirty="0"/>
            </a:br>
            <a:r>
              <a:rPr lang="it-IT" dirty="0"/>
              <a:t>Così come anche i controlli di sicurezza associati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1DBF6D8-8C18-05F3-01CC-399711B50FD0}"/>
              </a:ext>
            </a:extLst>
          </p:cNvPr>
          <p:cNvSpPr txBox="1">
            <a:spLocks/>
          </p:cNvSpPr>
          <p:nvPr/>
        </p:nvSpPr>
        <p:spPr>
          <a:xfrm>
            <a:off x="581192" y="3760264"/>
            <a:ext cx="11029615" cy="260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implementati: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AU-2,AU-3(1), AU-5, AU-6, AU-12</a:t>
            </a:r>
          </a:p>
          <a:p>
            <a:pPr fontAlgn="base"/>
            <a:endParaRPr lang="pt-BR" b="0" i="0" dirty="0">
              <a:solidFill>
                <a:srgbClr val="000000"/>
              </a:solidFill>
              <a:effectLst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che si possono facilmente implementare: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673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repudiation</a:t>
            </a:r>
            <a:r>
              <a:rPr lang="it-IT" dirty="0"/>
              <a:t> dei proxy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77E23D-4C42-1EFB-3D49-FF55C13FE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81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2536F6-E493-3A5C-22E3-8F765B38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50925"/>
            <a:ext cx="11029615" cy="1887675"/>
          </a:xfrm>
        </p:spPr>
        <p:txBody>
          <a:bodyPr/>
          <a:lstStyle/>
          <a:p>
            <a:r>
              <a:rPr lang="it-IT" dirty="0"/>
              <a:t>I proxy rappresentano il contatto con l’esterno, per cui tracciare le transazioni relativo contenuto e chi le ha effettuate diventa un’</a:t>
            </a:r>
            <a:r>
              <a:rPr lang="it-IT" dirty="0" err="1"/>
              <a:t>attvità</a:t>
            </a:r>
            <a:r>
              <a:rPr lang="it-IT" dirty="0"/>
              <a:t> essenziale.</a:t>
            </a:r>
          </a:p>
          <a:p>
            <a:r>
              <a:rPr lang="it-IT" dirty="0"/>
              <a:t>I proxy sono realizzati in linguaggio Java, nel quale esistono delle librerie di default per garantire un corretto auditing delle informazioni.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1DBF6D8-8C18-05F3-01CC-399711B50FD0}"/>
              </a:ext>
            </a:extLst>
          </p:cNvPr>
          <p:cNvSpPr txBox="1">
            <a:spLocks/>
          </p:cNvSpPr>
          <p:nvPr/>
        </p:nvSpPr>
        <p:spPr>
          <a:xfrm>
            <a:off x="581192" y="3760264"/>
            <a:ext cx="11029615" cy="260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implementati: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AU-10, AU-10(1), AU-10(2)</a:t>
            </a:r>
          </a:p>
          <a:p>
            <a:pPr fontAlgn="base"/>
            <a:endParaRPr lang="pt-BR" b="0" i="0" dirty="0">
              <a:solidFill>
                <a:srgbClr val="000000"/>
              </a:solidFill>
              <a:effectLst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che si possono facilmente implementare: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4283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AUDIT AND ACCOUNTABILITY</a:t>
            </a:r>
            <a:r>
              <a:rPr lang="it-IT" dirty="0"/>
              <a:t>– [aU2 – AU3 – AU5 – AU6 – AU12]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8650"/>
            <a:ext cx="11029615" cy="2202024"/>
          </a:xfrm>
        </p:spPr>
        <p:txBody>
          <a:bodyPr>
            <a:normAutofit/>
          </a:bodyPr>
          <a:lstStyle/>
          <a:p>
            <a:r>
              <a:rPr lang="it-IT" dirty="0"/>
              <a:t>I controlli di sicurezza della sezione AU visti in precedenza sono stati implementati anche nei proxy.</a:t>
            </a:r>
          </a:p>
          <a:p>
            <a:r>
              <a:rPr lang="it-IT" dirty="0"/>
              <a:t>A tal proposito però nelle sezioni precedenti si parlava di servizi già disponibili, in cui il Log era disponibile e configurabile attraverso dei file di configurazione.</a:t>
            </a:r>
          </a:p>
          <a:p>
            <a:r>
              <a:rPr lang="it-IT" dirty="0"/>
              <a:t>In questo particolare caso il servizio è creato dagli sviluppatori dell’applicazioni, i quali devono provvedere anche una corretta gestione dell’auditing.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571FA33-CE8D-3EFE-E22B-C5A39443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7" y="3844212"/>
            <a:ext cx="6168699" cy="283507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72AF564-4AE1-61D5-308A-F5952BA429DD}"/>
              </a:ext>
            </a:extLst>
          </p:cNvPr>
          <p:cNvSpPr txBox="1"/>
          <p:nvPr/>
        </p:nvSpPr>
        <p:spPr>
          <a:xfrm>
            <a:off x="7415161" y="3953700"/>
            <a:ext cx="45282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È stata realizzata una classe Java con le seguenti proprietà: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Crea un file di log con la data corrente. Uno per ogni giorno dell’anno. Se già esiste, allora provvede ad aggiungere le informazioni in quello già esistente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Permette di tracciare informazioni di livello basso, medio e alto in relazione a cosa succede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È </a:t>
            </a:r>
            <a:r>
              <a:rPr lang="it-IT" sz="1600" i="1" dirty="0"/>
              <a:t>singleton</a:t>
            </a:r>
            <a:r>
              <a:rPr lang="it-IT" sz="1600" dirty="0"/>
              <a:t> per permettere l’utilizzo di una sola istanza all’interno di ogni servizio</a:t>
            </a:r>
          </a:p>
        </p:txBody>
      </p:sp>
    </p:spTree>
    <p:extLst>
      <p:ext uri="{BB962C8B-B14F-4D97-AF65-F5344CB8AC3E}">
        <p14:creationId xmlns:p14="http://schemas.microsoft.com/office/powerpoint/2010/main" val="18591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AUDIT AND ACCOUNTABILITY</a:t>
            </a:r>
            <a:r>
              <a:rPr lang="it-IT" dirty="0"/>
              <a:t>– A10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622892"/>
            <a:ext cx="11029615" cy="1292479"/>
          </a:xfrm>
        </p:spPr>
        <p:txBody>
          <a:bodyPr>
            <a:normAutofit/>
          </a:bodyPr>
          <a:lstStyle/>
          <a:p>
            <a:r>
              <a:rPr lang="it-IT" dirty="0"/>
              <a:t>Le informazioni tracciate nei log ricoprono anche gli utenti che le hanno generate. Questo garantisce la proprietà di non-repudio da parte di un qualunque utente.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CBA75-25AE-41D0-172E-B1B2500458DE}"/>
              </a:ext>
            </a:extLst>
          </p:cNvPr>
          <p:cNvSpPr/>
          <p:nvPr/>
        </p:nvSpPr>
        <p:spPr>
          <a:xfrm>
            <a:off x="594049" y="2136521"/>
            <a:ext cx="10895461" cy="129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NON-REPUDIATION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The information system protects against an individual (or process acting on behalf of an individual) falsely denying having performed [Assignment: organization-defined actions to be covered by non-repudiation]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35361F6-9C93-31DB-1997-E80447640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8" y="5041014"/>
            <a:ext cx="11747242" cy="845801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47C82C-0F3A-0CA4-4547-9BB20AEA8080}"/>
              </a:ext>
            </a:extLst>
          </p:cNvPr>
          <p:cNvSpPr/>
          <p:nvPr/>
        </p:nvSpPr>
        <p:spPr>
          <a:xfrm>
            <a:off x="10926147" y="4960851"/>
            <a:ext cx="905069" cy="382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8DF2BD9-5631-5ED9-C2DD-D27FA7CC6F92}"/>
              </a:ext>
            </a:extLst>
          </p:cNvPr>
          <p:cNvSpPr/>
          <p:nvPr/>
        </p:nvSpPr>
        <p:spPr>
          <a:xfrm>
            <a:off x="4273421" y="4953517"/>
            <a:ext cx="1999862" cy="382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15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AUDIT AND ACCOUNTABILITY</a:t>
            </a:r>
            <a:r>
              <a:rPr lang="it-IT" dirty="0"/>
              <a:t>– aU10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24" y="4333634"/>
            <a:ext cx="11029615" cy="1822210"/>
          </a:xfrm>
        </p:spPr>
        <p:txBody>
          <a:bodyPr>
            <a:normAutofit/>
          </a:bodyPr>
          <a:lstStyle/>
          <a:p>
            <a:r>
              <a:rPr lang="it-IT" dirty="0"/>
              <a:t>L’associazione con l’identità del soggetto che ha generato la transazione, viene fatta con l’username e l’access token.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581192" y="2049995"/>
            <a:ext cx="11029615" cy="18222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effectLst/>
                <a:latin typeface="Arial" panose="020B0604020202020204" pitchFamily="34" charset="0"/>
              </a:rPr>
              <a:t>Enhancements</a:t>
            </a:r>
            <a:r>
              <a:rPr lang="it-IT" dirty="0">
                <a:effectLst/>
                <a:latin typeface="Arial" panose="020B0604020202020204" pitchFamily="34" charset="0"/>
              </a:rPr>
              <a:t> (1)</a:t>
            </a:r>
          </a:p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The information system: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(a) Binds the identity of the information producer with the information to [Assignment: organization-defined strength of binding]; and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(b) Provides the means for authorized individuals to determine the identity of the producer of the information.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227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AUDIT AND ACCOUNTABILITY</a:t>
            </a:r>
            <a:r>
              <a:rPr lang="it-IT" dirty="0"/>
              <a:t>– aU10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24" y="4333634"/>
            <a:ext cx="11029615" cy="1822210"/>
          </a:xfrm>
        </p:spPr>
        <p:txBody>
          <a:bodyPr>
            <a:normAutofit/>
          </a:bodyPr>
          <a:lstStyle/>
          <a:p>
            <a:r>
              <a:rPr lang="it-IT" dirty="0"/>
              <a:t>La validazione del token avviene tramite l’hash che gli applica </a:t>
            </a:r>
            <a:r>
              <a:rPr lang="it-IT" dirty="0" err="1"/>
              <a:t>Keycloak</a:t>
            </a:r>
            <a:r>
              <a:rPr lang="it-IT" dirty="0"/>
              <a:t>, crittografato con la chiave privata del tool.</a:t>
            </a:r>
            <a:br>
              <a:rPr lang="it-IT" dirty="0"/>
            </a:br>
            <a:r>
              <a:rPr lang="it-IT" dirty="0"/>
              <a:t>In pratica il token viene </a:t>
            </a:r>
            <a:r>
              <a:rPr lang="it-IT" b="1" dirty="0"/>
              <a:t>firmato</a:t>
            </a:r>
            <a:r>
              <a:rPr lang="it-IT" dirty="0"/>
              <a:t> da </a:t>
            </a:r>
            <a:r>
              <a:rPr lang="it-IT" dirty="0" err="1"/>
              <a:t>Keycloak</a:t>
            </a:r>
            <a:r>
              <a:rPr lang="it-IT" dirty="0"/>
              <a:t>, la cui chiave pubblica è facilmente reperibile da un suo end point.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581192" y="2049995"/>
            <a:ext cx="11029615" cy="18222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effectLst/>
                <a:latin typeface="Arial" panose="020B0604020202020204" pitchFamily="34" charset="0"/>
              </a:rPr>
              <a:t>Enhancements</a:t>
            </a:r>
            <a:r>
              <a:rPr lang="it-IT" dirty="0">
                <a:effectLst/>
                <a:latin typeface="Arial" panose="020B0604020202020204" pitchFamily="34" charset="0"/>
              </a:rPr>
              <a:t> (2)</a:t>
            </a:r>
          </a:p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The information system: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(a) Validates the binding of the information producer identity to the information at [Assignment: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organization-defined frequency]; and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(b) Performs [Assignment: organization-defined actions] in the event of a validation error.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605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repudiation</a:t>
            </a:r>
            <a:r>
              <a:rPr lang="it-IT" dirty="0"/>
              <a:t> del server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77E23D-4C42-1EFB-3D49-FF55C13FE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81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2536F6-E493-3A5C-22E3-8F765B38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50925"/>
            <a:ext cx="11029615" cy="1887675"/>
          </a:xfrm>
        </p:spPr>
        <p:txBody>
          <a:bodyPr/>
          <a:lstStyle/>
          <a:p>
            <a:r>
              <a:rPr lang="it-IT" dirty="0"/>
              <a:t>Il server, come i proxy, è stato sviluppato in proprio. </a:t>
            </a:r>
          </a:p>
          <a:p>
            <a:r>
              <a:rPr lang="it-IT" dirty="0"/>
              <a:t>Ogni azione viene registrata allo stesso modo dei proxy con gli stessi strumenti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1DBF6D8-8C18-05F3-01CC-399711B50FD0}"/>
              </a:ext>
            </a:extLst>
          </p:cNvPr>
          <p:cNvSpPr txBox="1">
            <a:spLocks/>
          </p:cNvSpPr>
          <p:nvPr/>
        </p:nvSpPr>
        <p:spPr>
          <a:xfrm>
            <a:off x="581192" y="3760264"/>
            <a:ext cx="11029615" cy="260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implementati: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AU-10, AU-10(1), AU-10(2)</a:t>
            </a:r>
            <a:endParaRPr lang="pt-BR" b="0" i="0" dirty="0">
              <a:solidFill>
                <a:srgbClr val="000000"/>
              </a:solidFill>
              <a:effectLst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che si possono facilmente implementare: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158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Overview</a:t>
            </a:r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3254232-8AAF-478C-1A91-3D8EA1429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613930"/>
              </p:ext>
            </p:extLst>
          </p:nvPr>
        </p:nvGraphicFramePr>
        <p:xfrm>
          <a:off x="1691640" y="2819082"/>
          <a:ext cx="8808720" cy="2560320"/>
        </p:xfrm>
        <a:graphic>
          <a:graphicData uri="http://schemas.openxmlformats.org/drawingml/2006/table">
            <a:tbl>
              <a:tblPr/>
              <a:tblGrid>
                <a:gridCol w="3550920">
                  <a:extLst>
                    <a:ext uri="{9D8B030D-6E8A-4147-A177-3AD203B41FA5}">
                      <a16:colId xmlns:a16="http://schemas.microsoft.com/office/drawing/2014/main" val="2944992888"/>
                    </a:ext>
                  </a:extLst>
                </a:gridCol>
                <a:gridCol w="1607820">
                  <a:extLst>
                    <a:ext uri="{9D8B030D-6E8A-4147-A177-3AD203B41FA5}">
                      <a16:colId xmlns:a16="http://schemas.microsoft.com/office/drawing/2014/main" val="1239109685"/>
                    </a:ext>
                  </a:extLst>
                </a:gridCol>
                <a:gridCol w="3649980">
                  <a:extLst>
                    <a:ext uri="{9D8B030D-6E8A-4147-A177-3AD203B41FA5}">
                      <a16:colId xmlns:a16="http://schemas.microsoft.com/office/drawing/2014/main" val="1895369607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Threat​</a:t>
                      </a:r>
                      <a:endParaRPr lang="it-IT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 i="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Asset​</a:t>
                      </a:r>
                      <a:endParaRPr lang="it-IT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Security Control​</a:t>
                      </a:r>
                      <a:endParaRPr lang="it-IT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1517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Data </a:t>
                      </a:r>
                      <a:r>
                        <a:rPr lang="it-IT" sz="1800" b="0" i="0" dirty="0" err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Repudiation</a:t>
                      </a:r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di Artemis</a:t>
                      </a:r>
                      <a:endParaRPr lang="it-IT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Artemis</a:t>
                      </a:r>
                      <a:endParaRPr lang="it-IT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AU-2,AU-3(1), AU-5, AU-6, AU-12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3253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Data </a:t>
                      </a:r>
                      <a:r>
                        <a:rPr lang="it-IT" sz="1800" b="0" i="0" dirty="0" err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Repudiation</a:t>
                      </a:r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di Amazon</a:t>
                      </a:r>
                      <a:endParaRPr lang="it-IT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Amazon RDS</a:t>
                      </a:r>
                      <a:endParaRPr lang="it-IT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AU-2, AU-5, AU-6, AU-12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9803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Data </a:t>
                      </a:r>
                      <a:r>
                        <a:rPr lang="it-IT" sz="1800" b="0" i="0" dirty="0" err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Repudiation</a:t>
                      </a:r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dei Proxy</a:t>
                      </a:r>
                      <a:endParaRPr lang="it-IT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Proxy​</a:t>
                      </a:r>
                      <a:endParaRPr lang="it-IT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AU-10, AU-10(1), AU-10(2)</a:t>
                      </a:r>
                    </a:p>
                  </a:txBody>
                  <a:tcPr marL="7620" marR="7620" marT="7620" marB="0" anchor="ctr"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99086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Data </a:t>
                      </a:r>
                      <a:r>
                        <a:rPr lang="it-IT" sz="1800" b="0" i="0" dirty="0" err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Repudiation</a:t>
                      </a:r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del Server</a:t>
                      </a:r>
                      <a:endParaRPr lang="it-IT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Server​</a:t>
                      </a:r>
                      <a:endParaRPr lang="it-IT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AU-10, AU-10(1), AU-10(2)</a:t>
                      </a:r>
                    </a:p>
                  </a:txBody>
                  <a:tcPr marL="7620" marR="7620" marT="7620" marB="0" anchor="ctr"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4855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Data </a:t>
                      </a:r>
                      <a:r>
                        <a:rPr lang="it-IT" sz="1800" b="0" i="0" dirty="0" err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Repudiation</a:t>
                      </a:r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 di </a:t>
                      </a:r>
                      <a:r>
                        <a:rPr lang="it-IT" sz="1800" b="0" i="0" dirty="0" err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Keycloak</a:t>
                      </a:r>
                      <a:endParaRPr lang="it-IT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0" i="0" dirty="0" err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Keycloak</a:t>
                      </a:r>
                      <a:endParaRPr lang="it-IT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AU-2,AU-3(1), AU-5, AU-6, AU-12</a:t>
                      </a:r>
                    </a:p>
                  </a:txBody>
                  <a:tcPr marL="7620" marR="7620" marT="7620" marB="0" anchor="ctr"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47765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ase"/>
                      <a:r>
                        <a:rPr lang="it-IT" b="0" i="0" dirty="0">
                          <a:solidFill>
                            <a:srgbClr val="000000"/>
                          </a:solidFill>
                          <a:effectLst/>
                        </a:rPr>
                        <a:t>Data </a:t>
                      </a:r>
                      <a:r>
                        <a:rPr lang="it-IT" b="0" i="0" dirty="0" err="1">
                          <a:solidFill>
                            <a:srgbClr val="000000"/>
                          </a:solidFill>
                          <a:effectLst/>
                        </a:rPr>
                        <a:t>Repudiation</a:t>
                      </a:r>
                      <a:r>
                        <a:rPr lang="it-IT" b="0" i="0" dirty="0">
                          <a:solidFill>
                            <a:srgbClr val="000000"/>
                          </a:solidFill>
                          <a:effectLst/>
                        </a:rPr>
                        <a:t> del Client</a:t>
                      </a:r>
                    </a:p>
                  </a:txBody>
                  <a:tcPr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b="0" i="0" dirty="0">
                          <a:solidFill>
                            <a:srgbClr val="000000"/>
                          </a:solidFill>
                          <a:effectLst/>
                        </a:rPr>
                        <a:t>Client Android</a:t>
                      </a:r>
                    </a:p>
                  </a:txBody>
                  <a:tcPr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è necessaria</a:t>
                      </a:r>
                    </a:p>
                  </a:txBody>
                  <a:tcPr marL="7620" marR="7620" marT="7620" marB="0" anchor="ctr">
                    <a:lnL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1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44484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177E23D-4C42-1EFB-3D49-FF55C13FE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81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9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repudiation</a:t>
            </a:r>
            <a:r>
              <a:rPr lang="it-IT" dirty="0"/>
              <a:t> di </a:t>
            </a:r>
            <a:r>
              <a:rPr lang="it-IT" dirty="0" err="1"/>
              <a:t>artemis</a:t>
            </a:r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77E23D-4C42-1EFB-3D49-FF55C13FE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81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2536F6-E493-3A5C-22E3-8F765B38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72586"/>
            <a:ext cx="11029615" cy="2690084"/>
          </a:xfrm>
        </p:spPr>
        <p:txBody>
          <a:bodyPr/>
          <a:lstStyle/>
          <a:p>
            <a:r>
              <a:rPr lang="it-IT" dirty="0"/>
              <a:t>Artemis riceve dati solo da un perimetro fidato, che è composto da tutti gli elementi in esecuzione sulla stessa macchina.</a:t>
            </a:r>
          </a:p>
          <a:p>
            <a:r>
              <a:rPr lang="it-IT" dirty="0"/>
              <a:t>È bene considerare di tenere traccia di tutte le operazioni, dati e connessioni ricevute durante il funzionamento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1DBF6D8-8C18-05F3-01CC-399711B50FD0}"/>
              </a:ext>
            </a:extLst>
          </p:cNvPr>
          <p:cNvSpPr txBox="1">
            <a:spLocks/>
          </p:cNvSpPr>
          <p:nvPr/>
        </p:nvSpPr>
        <p:spPr>
          <a:xfrm>
            <a:off x="581192" y="3760264"/>
            <a:ext cx="11029615" cy="260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implementati: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AU-2,AU-3(1), AU-5, AU-6, AU-10, AU-12</a:t>
            </a:r>
          </a:p>
          <a:p>
            <a:pPr fontAlgn="base"/>
            <a:endParaRPr lang="pt-BR" b="0" i="0" dirty="0">
              <a:solidFill>
                <a:srgbClr val="000000"/>
              </a:solidFill>
              <a:effectLst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it-IT" b="1" dirty="0"/>
              <a:t>Controlli che si possono facilmente implementare: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15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AUDIT AND ACCOUNTABILITY</a:t>
            </a:r>
            <a:r>
              <a:rPr lang="it-IT" dirty="0"/>
              <a:t>– aU2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99" y="4683966"/>
            <a:ext cx="11370809" cy="1424791"/>
          </a:xfrm>
        </p:spPr>
        <p:txBody>
          <a:bodyPr>
            <a:normAutofit/>
          </a:bodyPr>
          <a:lstStyle/>
          <a:p>
            <a:r>
              <a:rPr lang="it-IT" dirty="0"/>
              <a:t>L’applicazione in esame prevede un tracciamento delle transazioni di Artemis per identificare un possibile attacco e/o fallimento del sistema</a:t>
            </a:r>
          </a:p>
          <a:p>
            <a:r>
              <a:rPr lang="it-IT" dirty="0"/>
              <a:t>Artemis di base fornisce una apposita sezione di configurazione dell’audit scegliendo cosa è opportuno tracciare e cosa no. Si riesce ad avere un pieno controllo delle funzionalità di log del servizio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581192" y="2301921"/>
            <a:ext cx="11029616" cy="201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/>
                <a:latin typeface="Arial" panose="020B0604020202020204" pitchFamily="34" charset="0"/>
              </a:rPr>
              <a:t>AUDIT EVENTS</a:t>
            </a:r>
            <a:br>
              <a:rPr lang="en-US" sz="1400" dirty="0"/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a. Determines that the information system is capable of auditing the following events: [Assignment: organization-defined auditable events];</a:t>
            </a:r>
            <a:br>
              <a:rPr lang="en-US" sz="1400" dirty="0"/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b. Coordinates the security audit function with other organizational entities requiring audit-related information to enhance mutual support and to help guide the selection of auditable events;</a:t>
            </a:r>
            <a:br>
              <a:rPr lang="en-US" sz="1400" dirty="0"/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c. Provides a rationale for why the auditable events are deemed to be adequate to support after-the-fact investigations of security incidents; and</a:t>
            </a:r>
            <a:br>
              <a:rPr lang="en-US" sz="1400" dirty="0"/>
            </a:br>
            <a:r>
              <a:rPr lang="en-US" sz="1400" dirty="0">
                <a:effectLst/>
                <a:latin typeface="Times New Roman" panose="02020603050405020304" pitchFamily="18" charset="0"/>
              </a:rPr>
              <a:t>d. Determines that the following events are to be audited within the information system: [Assignment: organization-defined audited events (the subset of the auditable events defined in AU-2 a.) along with the frequency of (or situation requiring) auditing for each identified event].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64784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AUDIT AND ACCOUNTABILITY</a:t>
            </a:r>
            <a:r>
              <a:rPr lang="it-IT" dirty="0"/>
              <a:t>– aU3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33" y="4131600"/>
            <a:ext cx="5069119" cy="1495637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Artemis traccia le informazioni specifiche riguardanti le connessioni al servizio e ai messaggi che vengono inviati e consumati. </a:t>
            </a:r>
          </a:p>
          <a:p>
            <a:r>
              <a:rPr lang="it-IT" dirty="0"/>
              <a:t>L’auditing inoltre può essere modificato secondo un apposito file di configurazione, presente nella cartella di configurazione del broker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581192" y="2049994"/>
            <a:ext cx="11029615" cy="149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CONTENT OF AUDIT RECORDS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The information system generates audit records containing information that establishes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what type of event occurred, when the event occurred, where the event occurred, the source of the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event, the outcome of the event, and the identity of any individuals or subjects associated with the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event.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FAE43AA-D0A7-E67F-92D0-9EE227D1E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77" y="4016282"/>
            <a:ext cx="5654530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6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AUDIT AND ACCOUNTABILITY</a:t>
            </a:r>
            <a:r>
              <a:rPr lang="it-IT" dirty="0"/>
              <a:t>– aU3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24" y="3543769"/>
            <a:ext cx="4705227" cy="3024982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Le informazioni aggiuntive per il log vengono anch’esse impostate in un file di configurazione.</a:t>
            </a:r>
          </a:p>
          <a:p>
            <a:pPr lvl="1"/>
            <a:r>
              <a:rPr lang="it-IT" dirty="0"/>
              <a:t>Data della entry nel file di log</a:t>
            </a:r>
          </a:p>
          <a:p>
            <a:pPr lvl="1"/>
            <a:r>
              <a:rPr lang="it-IT" dirty="0"/>
              <a:t>Soggetto che ha causato la entry</a:t>
            </a:r>
          </a:p>
          <a:p>
            <a:pPr lvl="1"/>
            <a:r>
              <a:rPr lang="it-IT" dirty="0"/>
              <a:t>Identificativo del soggetto (indirizzo IP e porta)</a:t>
            </a:r>
          </a:p>
          <a:p>
            <a:pPr lvl="1"/>
            <a:r>
              <a:rPr lang="it-IT" dirty="0"/>
              <a:t>Descrizione completa del log</a:t>
            </a:r>
          </a:p>
          <a:p>
            <a:pPr lvl="1"/>
            <a:r>
              <a:rPr lang="it-IT" dirty="0"/>
              <a:t>…</a:t>
            </a:r>
          </a:p>
          <a:p>
            <a:r>
              <a:rPr lang="it-IT" dirty="0"/>
              <a:t>È stata utilizzata la configurazione di base di Artemis, ma nulla vieta di implementare una configurazione con più dettagli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581192" y="2049994"/>
            <a:ext cx="11029615" cy="1159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effectLst/>
                <a:latin typeface="Arial" panose="020B0604020202020204" pitchFamily="34" charset="0"/>
              </a:rPr>
              <a:t>Enhancements</a:t>
            </a:r>
            <a:r>
              <a:rPr lang="it-IT" dirty="0">
                <a:effectLst/>
                <a:latin typeface="Arial" panose="020B0604020202020204" pitchFamily="34" charset="0"/>
              </a:rPr>
              <a:t> (1)</a:t>
            </a:r>
          </a:p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The information system generates audit records containing additional information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06CEDFE-7A4B-8029-AD0F-E2321B34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031" y="3639599"/>
            <a:ext cx="6287045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AUDIT AND ACCOUNTABILITY</a:t>
            </a:r>
            <a:r>
              <a:rPr lang="it-IT" dirty="0"/>
              <a:t>– aU5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99" y="3825550"/>
            <a:ext cx="11029615" cy="2780523"/>
          </a:xfrm>
        </p:spPr>
        <p:txBody>
          <a:bodyPr>
            <a:normAutofit/>
          </a:bodyPr>
          <a:lstStyle/>
          <a:p>
            <a:r>
              <a:rPr lang="it-IT" dirty="0"/>
              <a:t>L’audit non solo traccia le transazioni che provengono da chi usa il servizio, ma anche possibili malfunzionamenti.</a:t>
            </a:r>
          </a:p>
          <a:p>
            <a:pPr lvl="1"/>
            <a:r>
              <a:rPr lang="it-IT" dirty="0"/>
              <a:t>Fallimenti di connessione tra il soggetto ed Artemis</a:t>
            </a:r>
          </a:p>
          <a:p>
            <a:pPr lvl="1"/>
            <a:r>
              <a:rPr lang="it-IT" dirty="0"/>
              <a:t>Fallimenti di Artemis</a:t>
            </a:r>
          </a:p>
          <a:p>
            <a:pPr lvl="1"/>
            <a:r>
              <a:rPr lang="it-IT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581192" y="1996751"/>
            <a:ext cx="11029616" cy="168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RESPONSE TO AUDIT PROCESSING FAILURES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The information system: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a. Alerts [Assignment: organization-defined personnel or roles] in the event of an audit processing failure; and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b. Takes the following additional actions: [Assignment: organization-defined actions to be taken (e.g., shut down information system, overwrite oldest audit records, stop generating audit records)].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17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AUDIT AND ACCOUNTABILITY</a:t>
            </a:r>
            <a:r>
              <a:rPr lang="it-IT" dirty="0"/>
              <a:t>– aU6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115678"/>
            <a:ext cx="11029615" cy="1128126"/>
          </a:xfrm>
        </p:spPr>
        <p:txBody>
          <a:bodyPr>
            <a:normAutofit/>
          </a:bodyPr>
          <a:lstStyle/>
          <a:p>
            <a:r>
              <a:rPr lang="it-IT" dirty="0"/>
              <a:t>L’analisi dei log è venuta fatta soprattutto in fase di sviluppo per effettuare la manutenzione del servizio.</a:t>
            </a:r>
            <a:br>
              <a:rPr lang="it-IT" dirty="0"/>
            </a:br>
            <a:r>
              <a:rPr lang="it-IT" dirty="0"/>
              <a:t>In un utilizzo futuro Artemis è protetto e confinato all’interno del server che ospita il servizio, il quale non è accessibile dall’esterno.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581192" y="2006083"/>
            <a:ext cx="11029616" cy="181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AUDIT REVIEW, ANALYSIS, AND REPORTING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The organization: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a. Reviews and analyzes information system audit records [Assignment: organization-defined frequency] for indications of [Assignment: organization-defined inappropriate or unusual activity]; and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b. Reports findings to [Assignment: organization-defined personnel or roles].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217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  <a:latin typeface="Arial" panose="020B0604020202020204" pitchFamily="34" charset="0"/>
              </a:rPr>
              <a:t>AUDIT AND ACCOUNTABILITY</a:t>
            </a:r>
            <a:r>
              <a:rPr lang="it-IT" dirty="0"/>
              <a:t>– aU12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39" y="4348065"/>
            <a:ext cx="4509282" cy="2245884"/>
          </a:xfrm>
        </p:spPr>
        <p:txBody>
          <a:bodyPr>
            <a:normAutofit/>
          </a:bodyPr>
          <a:lstStyle/>
          <a:p>
            <a:r>
              <a:rPr lang="it-IT" dirty="0"/>
              <a:t>Tutte le transazioni vengono mantenute in appositi file .log, creati giornalmente.</a:t>
            </a:r>
            <a:br>
              <a:rPr lang="it-IT" dirty="0"/>
            </a:br>
            <a:r>
              <a:rPr lang="it-IT" dirty="0"/>
              <a:t>Ogni file è identificato dal giorno in cui è stato generato.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05A8-EF8E-9951-E016-904F31611485}"/>
              </a:ext>
            </a:extLst>
          </p:cNvPr>
          <p:cNvSpPr/>
          <p:nvPr/>
        </p:nvSpPr>
        <p:spPr>
          <a:xfrm>
            <a:off x="581192" y="2301922"/>
            <a:ext cx="10895461" cy="197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AUDIT GENERATION</a:t>
            </a:r>
          </a:p>
          <a:p>
            <a:pPr algn="ctr"/>
            <a:r>
              <a:rPr lang="en-US" sz="1600" dirty="0">
                <a:effectLst/>
                <a:latin typeface="Times New Roman" panose="02020603050405020304" pitchFamily="18" charset="0"/>
              </a:rPr>
              <a:t>The information system:</a:t>
            </a:r>
            <a:br>
              <a:rPr lang="en-US" dirty="0"/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a. Provides audit record generation capability for the auditable events defined in AU-2 a. at [Assignment: organization-defined information system components];</a:t>
            </a:r>
            <a:br>
              <a:rPr lang="en-US" sz="1600" dirty="0"/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b. Allows [Assignment: organization-defined personnel or roles] to select which auditable events are to be audited by specific components of the information system; and</a:t>
            </a:r>
            <a:br>
              <a:rPr lang="en-US" sz="1600" dirty="0"/>
            </a:br>
            <a:r>
              <a:rPr lang="en-US" sz="1600" dirty="0">
                <a:effectLst/>
                <a:latin typeface="Times New Roman" panose="02020603050405020304" pitchFamily="18" charset="0"/>
              </a:rPr>
              <a:t>c. Generates audit records for the events defined in AU-2 d. with the content defined in AU-3</a:t>
            </a:r>
            <a:r>
              <a:rPr lang="en-US" dirty="0">
                <a:effectLst/>
                <a:latin typeface="Times New Roman" panose="02020603050405020304" pitchFamily="18" charset="0"/>
              </a:rPr>
              <a:t>.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0B414D3-0195-244A-34A2-BAA9DE91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573" y="5158560"/>
            <a:ext cx="6195597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546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F3CDC142E59F46976220B5CA0CB5FC" ma:contentTypeVersion="2" ma:contentTypeDescription="Creare un nuovo documento." ma:contentTypeScope="" ma:versionID="0b8a8c1c321c01bcbeb872dfd6c1bb21">
  <xsd:schema xmlns:xsd="http://www.w3.org/2001/XMLSchema" xmlns:xs="http://www.w3.org/2001/XMLSchema" xmlns:p="http://schemas.microsoft.com/office/2006/metadata/properties" xmlns:ns2="78bd1115-c349-4e94-811d-d06a7ae9090b" targetNamespace="http://schemas.microsoft.com/office/2006/metadata/properties" ma:root="true" ma:fieldsID="e4ae236ed4d02964ec2f225fff35efa2" ns2:_="">
    <xsd:import namespace="78bd1115-c349-4e94-811d-d06a7ae90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DAE53A-5F35-4B53-BD27-19CE515168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d1115-c349-4e94-811d-d06a7ae909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AADCB2-7B27-40DA-9659-9A61727437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0183B4-F70D-43E5-942F-F071B855FC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1561</Words>
  <Application>Microsoft Office PowerPoint</Application>
  <PresentationFormat>Widescreen</PresentationFormat>
  <Paragraphs>125</Paragraphs>
  <Slides>19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Times New Roman</vt:lpstr>
      <vt:lpstr>Wingdings 2</vt:lpstr>
      <vt:lpstr>Dividend</vt:lpstr>
      <vt:lpstr>Repudiation</vt:lpstr>
      <vt:lpstr>Overview</vt:lpstr>
      <vt:lpstr>Data repudiation di artemis</vt:lpstr>
      <vt:lpstr>AUDIT AND ACCOUNTABILITY– aU2</vt:lpstr>
      <vt:lpstr>AUDIT AND ACCOUNTABILITY– aU3</vt:lpstr>
      <vt:lpstr>AUDIT AND ACCOUNTABILITY– aU3</vt:lpstr>
      <vt:lpstr>AUDIT AND ACCOUNTABILITY– aU5</vt:lpstr>
      <vt:lpstr>AUDIT AND ACCOUNTABILITY– aU6</vt:lpstr>
      <vt:lpstr>AUDIT AND ACCOUNTABILITY– aU12</vt:lpstr>
      <vt:lpstr>Data repudiation di amazon aws</vt:lpstr>
      <vt:lpstr>Data repudiation di amazon aws</vt:lpstr>
      <vt:lpstr>Data repudiation di Keycloak</vt:lpstr>
      <vt:lpstr>Data repudiation dei proxy</vt:lpstr>
      <vt:lpstr>AUDIT AND ACCOUNTABILITY– [aU2 – AU3 – AU5 – AU6 – AU12] </vt:lpstr>
      <vt:lpstr>AUDIT AND ACCOUNTABILITY– A10</vt:lpstr>
      <vt:lpstr>AUDIT AND ACCOUNTABILITY– aU10</vt:lpstr>
      <vt:lpstr>AUDIT AND ACCOUNTABILITY– aU10</vt:lpstr>
      <vt:lpstr>Data repudiation del server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GIUSEPPE FRANCESCO DI CECIO</cp:lastModifiedBy>
  <cp:revision>6</cp:revision>
  <dcterms:created xsi:type="dcterms:W3CDTF">2022-12-02T16:52:54Z</dcterms:created>
  <dcterms:modified xsi:type="dcterms:W3CDTF">2022-12-16T12:37:54Z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