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80" r:id="rId7"/>
    <p:sldId id="289" r:id="rId8"/>
    <p:sldId id="281" r:id="rId9"/>
    <p:sldId id="287" r:id="rId10"/>
    <p:sldId id="290" r:id="rId11"/>
    <p:sldId id="291" r:id="rId12"/>
    <p:sldId id="295" r:id="rId13"/>
    <p:sldId id="292" r:id="rId14"/>
    <p:sldId id="298" r:id="rId15"/>
    <p:sldId id="296" r:id="rId16"/>
    <p:sldId id="297" r:id="rId17"/>
    <p:sldId id="299" r:id="rId18"/>
    <p:sldId id="301" r:id="rId19"/>
    <p:sldId id="300" r:id="rId20"/>
    <p:sldId id="303" r:id="rId21"/>
    <p:sldId id="304" r:id="rId22"/>
    <p:sldId id="306" r:id="rId23"/>
    <p:sldId id="305" r:id="rId24"/>
    <p:sldId id="302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it-IT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KeyCloak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5D57A726-02E3-4C30-825E-3B0B15C429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Vault</a:t>
          </a:r>
        </a:p>
      </dgm:t>
    </dgm:pt>
    <dgm:pt modelId="{0AC2700F-C9D7-4304-95D0-527270237624}" type="parTrans" cxnId="{DD064065-A5A0-4D41-ACDD-AE7FB878D13E}">
      <dgm:prSet/>
      <dgm:spPr/>
      <dgm:t>
        <a:bodyPr/>
        <a:lstStyle/>
        <a:p>
          <a:endParaRPr lang="it-IT"/>
        </a:p>
      </dgm:t>
    </dgm:pt>
    <dgm:pt modelId="{19837541-CDDE-45EE-A374-1F75CE298E16}" type="sibTrans" cxnId="{DD064065-A5A0-4D41-ACDD-AE7FB878D13E}">
      <dgm:prSet/>
      <dgm:spPr/>
      <dgm:t>
        <a:bodyPr/>
        <a:lstStyle/>
        <a:p>
          <a:endParaRPr lang="it-I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2">
        <dgm:presLayoutVars>
          <dgm:chMax val="1"/>
          <dgm:chPref val="1"/>
        </dgm:presLayoutVars>
      </dgm:prSet>
      <dgm:spPr/>
    </dgm:pt>
    <dgm:pt modelId="{EF2B6E20-7B60-4C03-846D-540D85A41D49}" type="pres">
      <dgm:prSet presAssocID="{BFCE4A28-C381-46FF-935A-B11534EF7D87}" presName="sibTrans" presStyleCnt="0"/>
      <dgm:spPr/>
    </dgm:pt>
    <dgm:pt modelId="{A8883AB0-C0B8-43BC-BD00-4517C5737FB1}" type="pres">
      <dgm:prSet presAssocID="{5D57A726-02E3-4C30-825E-3B0B15C4293D}" presName="compNode" presStyleCnt="0"/>
      <dgm:spPr/>
    </dgm:pt>
    <dgm:pt modelId="{9FA81798-7A09-4998-90E3-CF4C06615068}" type="pres">
      <dgm:prSet presAssocID="{5D57A726-02E3-4C30-825E-3B0B15C4293D}" presName="iconRect" presStyleLbl="node1" presStyleIdx="1" presStyleCnt="2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946F8C38-9CD1-4561-B45E-1A4D13825D90}" type="pres">
      <dgm:prSet presAssocID="{5D57A726-02E3-4C30-825E-3B0B15C4293D}" presName="spaceRect" presStyleCnt="0"/>
      <dgm:spPr/>
    </dgm:pt>
    <dgm:pt modelId="{67FB4E77-7692-481E-B4E9-B8514BF2DBF0}" type="pres">
      <dgm:prSet presAssocID="{5D57A726-02E3-4C30-825E-3B0B15C429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DD064065-A5A0-4D41-ACDD-AE7FB878D13E}" srcId="{7D9C16A6-8C48-4165-8DAF-8C957C12A8FA}" destId="{5D57A726-02E3-4C30-825E-3B0B15C4293D}" srcOrd="1" destOrd="0" parTransId="{0AC2700F-C9D7-4304-95D0-527270237624}" sibTransId="{19837541-CDDE-45EE-A374-1F75CE298E16}"/>
    <dgm:cxn modelId="{8E738E6D-3803-4E9E-B037-0F6D33958EE9}" type="presOf" srcId="{5D57A726-02E3-4C30-825E-3B0B15C4293D}" destId="{67FB4E77-7692-481E-B4E9-B8514BF2DBF0}" srcOrd="0" destOrd="0" presId="urn:microsoft.com/office/officeart/2018/2/layout/IconLabelList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4857BE3A-D518-473D-AC79-7B9BF18B9824}" type="presParOf" srcId="{8994D886-A75F-411A-A9D7-D31991FF12BD}" destId="{95872155-C45D-46D3-874C-D838089A06F8}" srcOrd="0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D46FD5A8-C7E3-4627-92F0-541FEEB88BFF}" type="presParOf" srcId="{8994D886-A75F-411A-A9D7-D31991FF12BD}" destId="{EF2B6E20-7B60-4C03-846D-540D85A41D49}" srcOrd="1" destOrd="0" presId="urn:microsoft.com/office/officeart/2018/2/layout/IconLabelList"/>
    <dgm:cxn modelId="{076D4ECF-7E3F-4CA8-A4A4-228F82D7A3FA}" type="presParOf" srcId="{8994D886-A75F-411A-A9D7-D31991FF12BD}" destId="{A8883AB0-C0B8-43BC-BD00-4517C5737FB1}" srcOrd="2" destOrd="0" presId="urn:microsoft.com/office/officeart/2018/2/layout/IconLabelList"/>
    <dgm:cxn modelId="{EEF64E69-73DF-4C41-B9FB-FB9E72E6AEF8}" type="presParOf" srcId="{A8883AB0-C0B8-43BC-BD00-4517C5737FB1}" destId="{9FA81798-7A09-4998-90E3-CF4C06615068}" srcOrd="0" destOrd="0" presId="urn:microsoft.com/office/officeart/2018/2/layout/IconLabelList"/>
    <dgm:cxn modelId="{B290E96C-77EE-4BA2-B643-4869A358A649}" type="presParOf" srcId="{A8883AB0-C0B8-43BC-BD00-4517C5737FB1}" destId="{946F8C38-9CD1-4561-B45E-1A4D13825D90}" srcOrd="1" destOrd="0" presId="urn:microsoft.com/office/officeart/2018/2/layout/IconLabelList"/>
    <dgm:cxn modelId="{42CEB0DE-6EA9-4D97-A16D-81FA402EF856}" type="presParOf" srcId="{A8883AB0-C0B8-43BC-BD00-4517C5737FB1}" destId="{67FB4E77-7692-481E-B4E9-B8514BF2DB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it-IT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KeyCloak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5D57A726-02E3-4C30-825E-3B0B15C429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Vault</a:t>
          </a:r>
        </a:p>
      </dgm:t>
    </dgm:pt>
    <dgm:pt modelId="{0AC2700F-C9D7-4304-95D0-527270237624}" type="parTrans" cxnId="{DD064065-A5A0-4D41-ACDD-AE7FB878D13E}">
      <dgm:prSet/>
      <dgm:spPr/>
      <dgm:t>
        <a:bodyPr/>
        <a:lstStyle/>
        <a:p>
          <a:endParaRPr lang="it-IT"/>
        </a:p>
      </dgm:t>
    </dgm:pt>
    <dgm:pt modelId="{19837541-CDDE-45EE-A374-1F75CE298E16}" type="sibTrans" cxnId="{DD064065-A5A0-4D41-ACDD-AE7FB878D13E}">
      <dgm:prSet/>
      <dgm:spPr/>
      <dgm:t>
        <a:bodyPr/>
        <a:lstStyle/>
        <a:p>
          <a:endParaRPr lang="it-I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2">
        <dgm:presLayoutVars>
          <dgm:chMax val="1"/>
          <dgm:chPref val="1"/>
        </dgm:presLayoutVars>
      </dgm:prSet>
      <dgm:spPr/>
    </dgm:pt>
    <dgm:pt modelId="{EF2B6E20-7B60-4C03-846D-540D85A41D49}" type="pres">
      <dgm:prSet presAssocID="{BFCE4A28-C381-46FF-935A-B11534EF7D87}" presName="sibTrans" presStyleCnt="0"/>
      <dgm:spPr/>
    </dgm:pt>
    <dgm:pt modelId="{A8883AB0-C0B8-43BC-BD00-4517C5737FB1}" type="pres">
      <dgm:prSet presAssocID="{5D57A726-02E3-4C30-825E-3B0B15C4293D}" presName="compNode" presStyleCnt="0"/>
      <dgm:spPr/>
    </dgm:pt>
    <dgm:pt modelId="{9FA81798-7A09-4998-90E3-CF4C06615068}" type="pres">
      <dgm:prSet presAssocID="{5D57A726-02E3-4C30-825E-3B0B15C4293D}" presName="iconRect" presStyleLbl="node1" presStyleIdx="1" presStyleCnt="2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946F8C38-9CD1-4561-B45E-1A4D13825D90}" type="pres">
      <dgm:prSet presAssocID="{5D57A726-02E3-4C30-825E-3B0B15C4293D}" presName="spaceRect" presStyleCnt="0"/>
      <dgm:spPr/>
    </dgm:pt>
    <dgm:pt modelId="{67FB4E77-7692-481E-B4E9-B8514BF2DBF0}" type="pres">
      <dgm:prSet presAssocID="{5D57A726-02E3-4C30-825E-3B0B15C429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DD064065-A5A0-4D41-ACDD-AE7FB878D13E}" srcId="{7D9C16A6-8C48-4165-8DAF-8C957C12A8FA}" destId="{5D57A726-02E3-4C30-825E-3B0B15C4293D}" srcOrd="1" destOrd="0" parTransId="{0AC2700F-C9D7-4304-95D0-527270237624}" sibTransId="{19837541-CDDE-45EE-A374-1F75CE298E16}"/>
    <dgm:cxn modelId="{8E738E6D-3803-4E9E-B037-0F6D33958EE9}" type="presOf" srcId="{5D57A726-02E3-4C30-825E-3B0B15C4293D}" destId="{67FB4E77-7692-481E-B4E9-B8514BF2DBF0}" srcOrd="0" destOrd="0" presId="urn:microsoft.com/office/officeart/2018/2/layout/IconLabelList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4857BE3A-D518-473D-AC79-7B9BF18B9824}" type="presParOf" srcId="{8994D886-A75F-411A-A9D7-D31991FF12BD}" destId="{95872155-C45D-46D3-874C-D838089A06F8}" srcOrd="0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D46FD5A8-C7E3-4627-92F0-541FEEB88BFF}" type="presParOf" srcId="{8994D886-A75F-411A-A9D7-D31991FF12BD}" destId="{EF2B6E20-7B60-4C03-846D-540D85A41D49}" srcOrd="1" destOrd="0" presId="urn:microsoft.com/office/officeart/2018/2/layout/IconLabelList"/>
    <dgm:cxn modelId="{076D4ECF-7E3F-4CA8-A4A4-228F82D7A3FA}" type="presParOf" srcId="{8994D886-A75F-411A-A9D7-D31991FF12BD}" destId="{A8883AB0-C0B8-43BC-BD00-4517C5737FB1}" srcOrd="2" destOrd="0" presId="urn:microsoft.com/office/officeart/2018/2/layout/IconLabelList"/>
    <dgm:cxn modelId="{EEF64E69-73DF-4C41-B9FB-FB9E72E6AEF8}" type="presParOf" srcId="{A8883AB0-C0B8-43BC-BD00-4517C5737FB1}" destId="{9FA81798-7A09-4998-90E3-CF4C06615068}" srcOrd="0" destOrd="0" presId="urn:microsoft.com/office/officeart/2018/2/layout/IconLabelList"/>
    <dgm:cxn modelId="{B290E96C-77EE-4BA2-B643-4869A358A649}" type="presParOf" srcId="{A8883AB0-C0B8-43BC-BD00-4517C5737FB1}" destId="{946F8C38-9CD1-4561-B45E-1A4D13825D90}" srcOrd="1" destOrd="0" presId="urn:microsoft.com/office/officeart/2018/2/layout/IconLabelList"/>
    <dgm:cxn modelId="{42CEB0DE-6EA9-4D97-A16D-81FA402EF856}" type="presParOf" srcId="{A8883AB0-C0B8-43BC-BD00-4517C5737FB1}" destId="{67FB4E77-7692-481E-B4E9-B8514BF2DB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it-IT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1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4857BE3A-D518-473D-AC79-7B9BF18B9824}" type="presParOf" srcId="{8994D886-A75F-411A-A9D7-D31991FF12BD}" destId="{95872155-C45D-46D3-874C-D838089A06F8}" srcOrd="0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2210602" y="78103"/>
          <a:ext cx="2002921" cy="200292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1800188" y="206636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KeyCloak</a:t>
          </a:r>
          <a:endParaRPr lang="en-US" sz="4800" kern="1200" dirty="0"/>
        </a:p>
      </dsp:txBody>
      <dsp:txXfrm>
        <a:off x="1800188" y="2066365"/>
        <a:ext cx="2823750" cy="720000"/>
      </dsp:txXfrm>
    </dsp:sp>
    <dsp:sp modelId="{9FA81798-7A09-4998-90E3-CF4C06615068}">
      <dsp:nvSpPr>
        <dsp:cNvPr id="0" name=""/>
        <dsp:cNvSpPr/>
      </dsp:nvSpPr>
      <dsp:spPr>
        <a:xfrm>
          <a:off x="5528509" y="78103"/>
          <a:ext cx="2002921" cy="200292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B4E77-7692-481E-B4E9-B8514BF2DBF0}">
      <dsp:nvSpPr>
        <dsp:cNvPr id="0" name=""/>
        <dsp:cNvSpPr/>
      </dsp:nvSpPr>
      <dsp:spPr>
        <a:xfrm>
          <a:off x="5118094" y="206636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Vault</a:t>
          </a:r>
        </a:p>
      </dsp:txBody>
      <dsp:txXfrm>
        <a:off x="5118094" y="2066365"/>
        <a:ext cx="282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2210602" y="78103"/>
          <a:ext cx="2002921" cy="200292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1800188" y="206636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KeyCloak</a:t>
          </a:r>
          <a:endParaRPr lang="en-US" sz="4800" kern="1200" dirty="0"/>
        </a:p>
      </dsp:txBody>
      <dsp:txXfrm>
        <a:off x="1800188" y="2066365"/>
        <a:ext cx="2823750" cy="720000"/>
      </dsp:txXfrm>
    </dsp:sp>
    <dsp:sp modelId="{9FA81798-7A09-4998-90E3-CF4C06615068}">
      <dsp:nvSpPr>
        <dsp:cNvPr id="0" name=""/>
        <dsp:cNvSpPr/>
      </dsp:nvSpPr>
      <dsp:spPr>
        <a:xfrm>
          <a:off x="5528509" y="78103"/>
          <a:ext cx="2002921" cy="200292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B4E77-7692-481E-B4E9-B8514BF2DBF0}">
      <dsp:nvSpPr>
        <dsp:cNvPr id="0" name=""/>
        <dsp:cNvSpPr/>
      </dsp:nvSpPr>
      <dsp:spPr>
        <a:xfrm>
          <a:off x="5118094" y="206636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Vault</a:t>
          </a:r>
        </a:p>
      </dsp:txBody>
      <dsp:txXfrm>
        <a:off x="5118094" y="2066365"/>
        <a:ext cx="282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3869555" y="78103"/>
          <a:ext cx="2002921" cy="200292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459141" y="206636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AWS</a:t>
          </a:r>
        </a:p>
      </dsp:txBody>
      <dsp:txXfrm>
        <a:off x="3459141" y="2066365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1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SYSTEM AND COMMUNICATIONS PROTECTION</a:t>
            </a:r>
            <a:r>
              <a:rPr lang="it-IT" dirty="0"/>
              <a:t>– sc12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01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CRYPTOGRAPHIC KEY ESTABLISHMENT AND MANAGEMENT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organization establishes and manages cryptographic keys for required cryptography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employed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22" y="3527052"/>
            <a:ext cx="11324155" cy="23271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Le chiavi di crittografia pubbliche e private per la comunicazione HTTPS sono stati generati tramite il tool </a:t>
            </a:r>
            <a:r>
              <a:rPr lang="it-IT" dirty="0" err="1"/>
              <a:t>OpenSSL</a:t>
            </a:r>
            <a:r>
              <a:rPr lang="it-IT" dirty="0"/>
              <a:t>.</a:t>
            </a:r>
          </a:p>
          <a:p>
            <a:pPr lvl="1" algn="just"/>
            <a:r>
              <a:rPr lang="it-IT" dirty="0"/>
              <a:t>La chiave pubblica viene mantenuta in un certificato pubblico non protetto </a:t>
            </a:r>
            <a:r>
              <a:rPr lang="it-IT" i="1" dirty="0"/>
              <a:t>.</a:t>
            </a:r>
            <a:r>
              <a:rPr lang="it-IT" i="1" dirty="0" err="1"/>
              <a:t>crt</a:t>
            </a:r>
            <a:r>
              <a:rPr lang="it-IT" dirty="0"/>
              <a:t>, che viene scambiato durante la fase di </a:t>
            </a:r>
            <a:r>
              <a:rPr lang="it-IT" dirty="0" err="1"/>
              <a:t>handshake</a:t>
            </a:r>
            <a:endParaRPr lang="it-IT" dirty="0"/>
          </a:p>
          <a:p>
            <a:pPr lvl="1" algn="just"/>
            <a:r>
              <a:rPr lang="it-IT" dirty="0"/>
              <a:t>La chiave privata viene mantenuta in un file </a:t>
            </a:r>
            <a:r>
              <a:rPr lang="it-IT" i="1" dirty="0"/>
              <a:t>.p12 </a:t>
            </a:r>
            <a:r>
              <a:rPr lang="it-IT" dirty="0"/>
              <a:t>protetto da </a:t>
            </a:r>
            <a:r>
              <a:rPr lang="it-IT" dirty="0" err="1"/>
              <a:t>passoword</a:t>
            </a:r>
            <a:r>
              <a:rPr lang="it-IT" dirty="0"/>
              <a:t> insieme al certificato pubblico. Questo file deve essere protetto nel miglior modo possibile</a:t>
            </a:r>
            <a:endParaRPr lang="it-IT" i="1" dirty="0"/>
          </a:p>
          <a:p>
            <a:pPr algn="just"/>
            <a:r>
              <a:rPr lang="it-IT" dirty="0"/>
              <a:t>La password di protezione della chiave privata viene mantenuta all’interno del software </a:t>
            </a:r>
            <a:r>
              <a:rPr lang="it-IT" b="1" dirty="0" err="1"/>
              <a:t>Vault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0538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SYSTEM AND COMMUNICATIONS PROTECTION</a:t>
            </a:r>
            <a:r>
              <a:rPr lang="it-IT" dirty="0"/>
              <a:t>– sc12</a:t>
            </a:r>
          </a:p>
        </p:txBody>
      </p:sp>
      <p:pic>
        <p:nvPicPr>
          <p:cNvPr id="4" name="Segnaposto contenuto 11">
            <a:extLst>
              <a:ext uri="{FF2B5EF4-FFF2-40B4-BE49-F238E27FC236}">
                <a16:creationId xmlns:a16="http://schemas.microsoft.com/office/drawing/2014/main" id="{0B211C34-3381-00A7-2A7D-5250D73C1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1837" y="2165350"/>
            <a:ext cx="8768326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SYSTEM AND COMMUNICATIONS PROTECTION</a:t>
            </a:r>
            <a:r>
              <a:rPr lang="it-IT" dirty="0"/>
              <a:t>– sc13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8"/>
            <a:ext cx="10347228" cy="132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CRYPTOGRAPHIC PROTECTION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information system implements cryptographic uses in accordance with applicable federal laws,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Executive Orders, directives, policies, regulations, and standards.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22" y="3527052"/>
            <a:ext cx="11324155" cy="23271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Le chiavi di crittografia sono salvate in file protetti da password, le cui password sono memorizzate in </a:t>
            </a:r>
            <a:r>
              <a:rPr lang="it-IT" b="1" dirty="0" err="1"/>
              <a:t>Vault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Vault</a:t>
            </a:r>
            <a:r>
              <a:rPr lang="it-IT" dirty="0"/>
              <a:t> garantisce la crittografia delle stesse in modo da non poter essere prelevate senza un accesso autorizzato.</a:t>
            </a:r>
          </a:p>
        </p:txBody>
      </p:sp>
    </p:spTree>
    <p:extLst>
      <p:ext uri="{BB962C8B-B14F-4D97-AF65-F5344CB8AC3E}">
        <p14:creationId xmlns:p14="http://schemas.microsoft.com/office/powerpoint/2010/main" val="24049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SYSTEM AND COMMUNICATIONS PROTECTION</a:t>
            </a:r>
            <a:r>
              <a:rPr lang="it-IT" dirty="0"/>
              <a:t>– sc17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01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ffectLst/>
                <a:latin typeface="Arial" panose="020B0604020202020204" pitchFamily="34" charset="0"/>
              </a:rPr>
              <a:t>PUBLIC KEY INFRASTRUCTURE CERTIFICATES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organization issues public key certificates under an [Assignment: organization-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defined certificate policy] or obtains public key certificates from an approved service provider.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22" y="3527051"/>
            <a:ext cx="11324155" cy="3004377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comunicazione TLS si basa sull’utilizzo di certificati</a:t>
            </a:r>
          </a:p>
          <a:p>
            <a:pPr algn="just"/>
            <a:r>
              <a:rPr lang="it-IT" dirty="0"/>
              <a:t>Nell’applicazione d’esame i certificati non devono essere necessariamente firmati da una CA esterna, possono anche essere auto-firmati. Questo perché non si richiedere l’autenticazione del server/client da una fonte attendibile, poiché la crittografia viene mantenuta solo in ambito locale.</a:t>
            </a:r>
          </a:p>
          <a:p>
            <a:pPr algn="just"/>
            <a:r>
              <a:rPr lang="it-IT" dirty="0"/>
              <a:t>I certificati auto-firmati vengono poi considerati come </a:t>
            </a:r>
            <a:r>
              <a:rPr lang="it-IT" i="1" dirty="0" err="1"/>
              <a:t>Trusted</a:t>
            </a:r>
            <a:r>
              <a:rPr lang="it-IT" dirty="0"/>
              <a:t> all’interno del client Android e di tutto il sistema server, per evitare comunicazioni con certificati con autorizzati.</a:t>
            </a:r>
            <a:br>
              <a:rPr lang="it-IT" dirty="0"/>
            </a:br>
            <a:r>
              <a:rPr lang="it-IT" dirty="0"/>
              <a:t>Un certificato non autorizzato non può inizializzare una comunicazione in quanto possiederà una chiave pubblica diversa.</a:t>
            </a:r>
          </a:p>
        </p:txBody>
      </p:sp>
    </p:spTree>
    <p:extLst>
      <p:ext uri="{BB962C8B-B14F-4D97-AF65-F5344CB8AC3E}">
        <p14:creationId xmlns:p14="http://schemas.microsoft.com/office/powerpoint/2010/main" val="14954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Spoofing dei </a:t>
            </a:r>
            <a:r>
              <a:rPr lang="it-IT" dirty="0" err="1"/>
              <a:t>proxY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6082"/>
            <a:ext cx="11029615" cy="1978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proxy Login rappresenta il proxy più a rischio tra tutti, poiché il suo accesso non richiede un’autenticazione preliminare.</a:t>
            </a:r>
          </a:p>
          <a:p>
            <a:pPr marL="0" indent="0">
              <a:buNone/>
            </a:pPr>
            <a:r>
              <a:rPr lang="it-IT" dirty="0"/>
              <a:t>Gli altri proxy invece richiedono che un utente sia stato autenticato in una fase precedente.</a:t>
            </a:r>
          </a:p>
          <a:p>
            <a:pPr marL="0" indent="0">
              <a:buNone/>
            </a:pPr>
            <a:r>
              <a:rPr lang="it-IT" dirty="0"/>
              <a:t>Inoltre ogni proxy consente una comunicazione solo con uno o più client autenticati in precedenza con un determinato ruolo.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88B2DA2-7FAC-C855-F30F-0A75FE59EA21}"/>
              </a:ext>
            </a:extLst>
          </p:cNvPr>
          <p:cNvSpPr txBox="1">
            <a:spLocks/>
          </p:cNvSpPr>
          <p:nvPr/>
        </p:nvSpPr>
        <p:spPr>
          <a:xfrm>
            <a:off x="581191" y="3840451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font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IA-3, IA-4, IA-6, IA-7, SC-8, SC-12, SC-13, SC-17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</a:t>
            </a:r>
            <a:r>
              <a:rPr lang="it-IT" b="1" dirty="0" err="1"/>
              <a:t>implmentare</a:t>
            </a:r>
            <a:r>
              <a:rPr lang="it-IT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173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Tecnologie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Utilizzate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2230" y="1614225"/>
          <a:ext cx="9742033" cy="286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0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Identification</a:t>
            </a:r>
            <a:r>
              <a:rPr lang="it-IT" dirty="0">
                <a:effectLst/>
                <a:latin typeface="Arial" panose="020B0604020202020204" pitchFamily="34" charset="0"/>
              </a:rPr>
              <a:t> and Authentication </a:t>
            </a:r>
            <a:r>
              <a:rPr lang="it-IT" dirty="0"/>
              <a:t>– IA2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34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IDENTIFICATION AND AUTHENTICATION (ORGANIZATIONAL USERS)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 uniquely identifies and authenticates organizational users (or processes acting on behalf of organizational users).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4B2350-CFB9-ADDE-BD92-9932350B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81" y="3642675"/>
            <a:ext cx="11029615" cy="2674150"/>
          </a:xfrm>
        </p:spPr>
        <p:txBody>
          <a:bodyPr/>
          <a:lstStyle/>
          <a:p>
            <a:r>
              <a:rPr lang="it-IT" dirty="0"/>
              <a:t>A differenza del proxy di login, che accetta utenti non autenticati, tutti gli altri proxy accettano solo utenti autorizzati in precedenza.</a:t>
            </a:r>
          </a:p>
          <a:p>
            <a:r>
              <a:rPr lang="it-IT" dirty="0"/>
              <a:t>Un proxy generico memorizza l’indirizzo IP di un client connesso con un determinato ruolo (definito dal proxy stesso) attraverso il quale può instaurare o meno una comunicazione.</a:t>
            </a:r>
            <a:br>
              <a:rPr lang="it-IT" dirty="0"/>
            </a:br>
            <a:r>
              <a:rPr lang="it-IT" dirty="0"/>
              <a:t>Un dispositivo non autorizzato, e quindi non riconosciuto dal singolo proxy, non può instaurare una comunicazione se non con il proxy Login.</a:t>
            </a:r>
          </a:p>
          <a:p>
            <a:pPr marL="3240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29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Spoofing di </a:t>
            </a:r>
            <a:r>
              <a:rPr lang="it-IT" dirty="0" err="1"/>
              <a:t>Postgres</a:t>
            </a:r>
            <a:r>
              <a:rPr lang="it-IT" dirty="0"/>
              <a:t> (</a:t>
            </a:r>
            <a:r>
              <a:rPr lang="it-IT" dirty="0" err="1"/>
              <a:t>amazon</a:t>
            </a:r>
            <a:r>
              <a:rPr lang="it-IT" dirty="0"/>
              <a:t> </a:t>
            </a:r>
            <a:r>
              <a:rPr lang="it-IT" dirty="0" err="1"/>
              <a:t>aws</a:t>
            </a:r>
            <a:r>
              <a:rPr lang="it-IT" dirty="0"/>
              <a:t> cloud)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174912"/>
            <a:ext cx="11029615" cy="1978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Postgres</a:t>
            </a:r>
            <a:r>
              <a:rPr lang="it-IT" dirty="0"/>
              <a:t> è un’istanza di database remota ospitata da Amazon RDS.</a:t>
            </a:r>
          </a:p>
          <a:p>
            <a:pPr marL="0" indent="0">
              <a:buNone/>
            </a:pPr>
            <a:r>
              <a:rPr lang="it-IT" dirty="0"/>
              <a:t>Un possibile spoofing richiede la conoscenza di username, password, indirizzo </a:t>
            </a:r>
            <a:r>
              <a:rPr lang="it-IT" dirty="0" err="1"/>
              <a:t>dell’host</a:t>
            </a:r>
            <a:r>
              <a:rPr lang="it-IT" dirty="0"/>
              <a:t> remoto. </a:t>
            </a:r>
          </a:p>
          <a:p>
            <a:pPr marL="0" indent="0">
              <a:buNone/>
            </a:pPr>
            <a:r>
              <a:rPr lang="it-IT" dirty="0"/>
              <a:t>Solo questi attributi non garantiscono una sicurezza appropriata, per cui grazie principalmente ad Amazon AWS, sono stati integrati dei controlli aggiuntivi.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4D8A7AF-96D3-DAFD-4F14-172C73033696}"/>
              </a:ext>
            </a:extLst>
          </p:cNvPr>
          <p:cNvSpPr txBox="1">
            <a:spLocks/>
          </p:cNvSpPr>
          <p:nvPr/>
        </p:nvSpPr>
        <p:spPr>
          <a:xfrm>
            <a:off x="581191" y="3840451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AC-3, AC-4,SC-12,SC-13,IA-2(1), IA-2(3)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27938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Tecnologie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Utilizzate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091235"/>
              </p:ext>
            </p:extLst>
          </p:nvPr>
        </p:nvGraphicFramePr>
        <p:xfrm>
          <a:off x="1222230" y="1614225"/>
          <a:ext cx="9742033" cy="286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753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ACCESS CONTROL </a:t>
            </a:r>
            <a:r>
              <a:rPr lang="it-IT" dirty="0"/>
              <a:t>– AC3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34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ACCESS ENFORCEMENT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 enforces approved authorizations for logical access to information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and system resources in accordance with applicable access control policies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4B2350-CFB9-ADDE-BD92-9932350B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81" y="3642675"/>
            <a:ext cx="11029615" cy="2674150"/>
          </a:xfrm>
        </p:spPr>
        <p:txBody>
          <a:bodyPr>
            <a:normAutofit/>
          </a:bodyPr>
          <a:lstStyle/>
          <a:p>
            <a:pPr lvl="1"/>
            <a:r>
              <a:rPr lang="it-IT" sz="1800" dirty="0"/>
              <a:t>L’accesso al database è consentito solo da utenti autenticati (che conoscono username e password) e autorizzati.</a:t>
            </a:r>
          </a:p>
          <a:p>
            <a:pPr lvl="1"/>
            <a:r>
              <a:rPr lang="it-IT" sz="1800" dirty="0"/>
              <a:t>Amazon AWS mette a disposizione dei gruppi di sicurezza VPC (Virtual Private Cloud) a cui associare i client per gestire l’autorizzazione. Un utente che non appartiene al VPC automaticamente non può accedere in nessun modo al database.</a:t>
            </a:r>
          </a:p>
        </p:txBody>
      </p:sp>
    </p:spTree>
    <p:extLst>
      <p:ext uri="{BB962C8B-B14F-4D97-AF65-F5344CB8AC3E}">
        <p14:creationId xmlns:p14="http://schemas.microsoft.com/office/powerpoint/2010/main" val="1016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31A708E9-4FD6-46A3-1AA8-5DB9ED2EB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9753"/>
              </p:ext>
            </p:extLst>
          </p:nvPr>
        </p:nvGraphicFramePr>
        <p:xfrm>
          <a:off x="581192" y="3189193"/>
          <a:ext cx="11029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008">
                  <a:extLst>
                    <a:ext uri="{9D8B030D-6E8A-4147-A177-3AD203B41FA5}">
                      <a16:colId xmlns:a16="http://schemas.microsoft.com/office/drawing/2014/main" val="1974598455"/>
                    </a:ext>
                  </a:extLst>
                </a:gridCol>
                <a:gridCol w="2015412">
                  <a:extLst>
                    <a:ext uri="{9D8B030D-6E8A-4147-A177-3AD203B41FA5}">
                      <a16:colId xmlns:a16="http://schemas.microsoft.com/office/drawing/2014/main" val="4291617015"/>
                    </a:ext>
                  </a:extLst>
                </a:gridCol>
                <a:gridCol w="4566196">
                  <a:extLst>
                    <a:ext uri="{9D8B030D-6E8A-4147-A177-3AD203B41FA5}">
                      <a16:colId xmlns:a16="http://schemas.microsoft.com/office/drawing/2014/main" val="32748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Security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3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Spoofing del proxy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Proxy,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IA-3, IA-4, IA-6, IA-7, SC-8, SC-12, SC-13, SC-17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4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Spoofing dei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Proxy,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IA-2, IA-3, IA-4, IA-6, IA-7, SC-8, SC-12, SC-13, SC-17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679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Spoofing del database </a:t>
                      </a:r>
                      <a:r>
                        <a:rPr lang="it-IT" dirty="0" err="1"/>
                        <a:t>Postgres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Amazon 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AC-3, AC-4,SC-12,SC-13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369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Spoofing di Amazon 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Amazon 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IA-3, IA-4, IA-6, IA-7, SC-8,(1), SC-12, SC-13, SC-17, SA-9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52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Spoofing di Artemis </a:t>
                      </a:r>
                      <a:r>
                        <a:rPr lang="it-IT" dirty="0" err="1"/>
                        <a:t>ActiveMQ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si può verificare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141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ACCESS CONTROL </a:t>
            </a:r>
            <a:r>
              <a:rPr lang="it-IT" dirty="0"/>
              <a:t>– AC4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34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INFORMATION FLOW ENFORCEMENT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information system enforces approved authorizations for controlling the flow of information within the system and between interconnected systems based on [Assignment: organization-defined information flow control policies].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4B2350-CFB9-ADDE-BD92-9932350B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81" y="3642675"/>
            <a:ext cx="11029615" cy="2674150"/>
          </a:xfrm>
        </p:spPr>
        <p:txBody>
          <a:bodyPr>
            <a:normAutofit/>
          </a:bodyPr>
          <a:lstStyle/>
          <a:p>
            <a:pPr lvl="1"/>
            <a:r>
              <a:rPr lang="it-IT" sz="1800" dirty="0"/>
              <a:t>Il flusso di comunicazione viene protetto da crittografia SSL. </a:t>
            </a:r>
            <a:br>
              <a:rPr lang="it-IT" sz="1800" dirty="0"/>
            </a:br>
            <a:r>
              <a:rPr lang="it-IT" sz="1800" dirty="0"/>
              <a:t>Amazon AWS mette a disposizione un certificato pubblico da poter essere utilizzato per crittografare la comunicazione. Il certificato è firmato dalla CA di Amazon e dipende dalla località in cui viene ospitato il database.</a:t>
            </a:r>
          </a:p>
          <a:p>
            <a:pPr lvl="1"/>
            <a:r>
              <a:rPr lang="it-IT" sz="1800" dirty="0"/>
              <a:t>La VPC inoltre si possono definire delle policy di accesso alla risorsa.</a:t>
            </a:r>
          </a:p>
        </p:txBody>
      </p:sp>
    </p:spTree>
    <p:extLst>
      <p:ext uri="{BB962C8B-B14F-4D97-AF65-F5344CB8AC3E}">
        <p14:creationId xmlns:p14="http://schemas.microsoft.com/office/powerpoint/2010/main" val="42382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Spoofing di </a:t>
            </a:r>
            <a:r>
              <a:rPr lang="it-IT" dirty="0" err="1"/>
              <a:t>artemis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63956"/>
            <a:ext cx="11029615" cy="1978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Artemis è un broker che gestisce i messaggi scambiati tra i Proxy e il Server centrale. Si comporta come un server in ascolto su una determinata porta in </a:t>
            </a:r>
            <a:r>
              <a:rPr lang="it-IT" dirty="0" err="1"/>
              <a:t>localhost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Nell’applicazione d’esame lo spoofing è evitato di base poiché Artemis non è accessibile dall’esterno, per cui non può essere manipolato.</a:t>
            </a:r>
          </a:p>
        </p:txBody>
      </p:sp>
    </p:spTree>
    <p:extLst>
      <p:ext uri="{BB962C8B-B14F-4D97-AF65-F5344CB8AC3E}">
        <p14:creationId xmlns:p14="http://schemas.microsoft.com/office/powerpoint/2010/main" val="75843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Spoofing del proxy 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6082"/>
            <a:ext cx="11029615" cy="1978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proxy Login rappresenta l’interfaccia esterna al sistema a cui chiunque può connettersi, senza eventuali controlli sull’identità del soggetto.  Questo perché la funzionalità principale è quella di consentire il login da parte di un client già registrato.</a:t>
            </a:r>
          </a:p>
          <a:p>
            <a:pPr marL="0" indent="0">
              <a:buNone/>
            </a:pPr>
            <a:r>
              <a:rPr lang="it-IT" dirty="0"/>
              <a:t>Lo scambio di informazioni deve rispettare le proprietà di confidenzialità e integrità, evitando che un utente malintenzionato possa fingersi un client e autenticarsi al posto suo.</a:t>
            </a:r>
          </a:p>
          <a:p>
            <a:pPr marL="0" indent="0">
              <a:buNone/>
            </a:pPr>
            <a:r>
              <a:rPr lang="it-IT" dirty="0"/>
              <a:t>Le contromisure per la minaccia sono descritte dai controlli di sicurezza implementati.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88B2DA2-7FAC-C855-F30F-0A75FE59EA21}"/>
              </a:ext>
            </a:extLst>
          </p:cNvPr>
          <p:cNvSpPr txBox="1">
            <a:spLocks/>
          </p:cNvSpPr>
          <p:nvPr/>
        </p:nvSpPr>
        <p:spPr>
          <a:xfrm>
            <a:off x="581191" y="3840451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font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IA-3, IA-4, IA-6, IA-7, SC-8, SC-12, SC-13, SC-17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89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Tecnologie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Utilizzate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949059"/>
              </p:ext>
            </p:extLst>
          </p:nvPr>
        </p:nvGraphicFramePr>
        <p:xfrm>
          <a:off x="1222230" y="1614225"/>
          <a:ext cx="9742033" cy="286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16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Identification</a:t>
            </a:r>
            <a:r>
              <a:rPr lang="it-IT" dirty="0">
                <a:effectLst/>
                <a:latin typeface="Arial" panose="020B0604020202020204" pitchFamily="34" charset="0"/>
              </a:rPr>
              <a:t> and Authentication </a:t>
            </a:r>
            <a:r>
              <a:rPr lang="it-IT" dirty="0"/>
              <a:t>– IA3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3" y="2831007"/>
            <a:ext cx="5983519" cy="3806836"/>
          </a:xfrm>
        </p:spPr>
        <p:txBody>
          <a:bodyPr>
            <a:normAutofit/>
          </a:bodyPr>
          <a:lstStyle/>
          <a:p>
            <a:pPr algn="just"/>
            <a:r>
              <a:rPr lang="it-IT" sz="1800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Ogni Client ed ogni Proxy possiedono un proprio certificato </a:t>
            </a:r>
            <a:r>
              <a:rPr lang="it-IT" sz="1800" b="0" i="0" u="none" strike="noStrike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autofirmato</a:t>
            </a:r>
            <a:r>
              <a:rPr lang="it-IT" sz="1800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/>
            <a:r>
              <a:rPr lang="it-IT" dirty="0">
                <a:solidFill>
                  <a:srgbClr val="333333"/>
                </a:solidFill>
                <a:latin typeface="Source Sans Pro" panose="020B0503030403020204" pitchFamily="34" charset="0"/>
              </a:rPr>
              <a:t>Il proxy ha memorizzata la lista dei certificati pubblici dei possibili client e impostati come </a:t>
            </a:r>
            <a:r>
              <a:rPr lang="it-IT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Trusted</a:t>
            </a:r>
            <a:r>
              <a:rPr lang="it-IT" dirty="0">
                <a:solidFill>
                  <a:srgbClr val="333333"/>
                </a:solidFill>
                <a:latin typeface="Source Sans Pro" panose="020B0503030403020204" pitchFamily="34" charset="0"/>
              </a:rPr>
              <a:t>. Allo stesso modo i client hanno memorizzato una lista di uno o più certificati pubblici dei Proxy e impostati come </a:t>
            </a:r>
            <a:r>
              <a:rPr lang="it-IT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Trusted</a:t>
            </a:r>
            <a:r>
              <a:rPr lang="it-IT" dirty="0">
                <a:solidFill>
                  <a:srgbClr val="333333"/>
                </a:solidFill>
                <a:latin typeface="Source Sans Pro" panose="020B0503030403020204" pitchFamily="34" charset="0"/>
              </a:rPr>
              <a:t>.</a:t>
            </a:r>
          </a:p>
          <a:p>
            <a:pPr algn="just"/>
            <a:r>
              <a:rPr lang="it-IT" dirty="0">
                <a:solidFill>
                  <a:srgbClr val="333333"/>
                </a:solidFill>
                <a:latin typeface="Source Sans Pro" panose="020B0503030403020204" pitchFamily="34" charset="0"/>
              </a:rPr>
              <a:t>La connessione tra Client e Proxy viene instaurata secondo il protocollo TLS con mutua autenticazione. Entrambe le entità verificano se i certificati ottenuti sono </a:t>
            </a:r>
            <a:r>
              <a:rPr lang="it-IT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Trused</a:t>
            </a:r>
            <a:r>
              <a:rPr lang="it-IT" dirty="0">
                <a:solidFill>
                  <a:srgbClr val="333333"/>
                </a:solidFill>
                <a:latin typeface="Source Sans Pro" panose="020B0503030403020204" pitchFamily="34" charset="0"/>
              </a:rPr>
              <a:t>. In caso negativo la comunicazione viene abortita. </a:t>
            </a:r>
            <a:endParaRPr lang="it-IT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84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ffectLst/>
                <a:latin typeface="Arial" panose="020B0604020202020204" pitchFamily="34" charset="0"/>
              </a:rPr>
              <a:t>DEVICE IDENTIFICATION AND AUTHENTICATION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information system uniquely identifies and authenticates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Times New Roman" panose="02020603050405020304" pitchFamily="18" charset="0"/>
              </a:rPr>
              <a:t>before</a:t>
            </a:r>
            <a:r>
              <a:rPr lang="it-IT" dirty="0">
                <a:effectLst/>
                <a:latin typeface="Times New Roman" panose="02020603050405020304" pitchFamily="18" charset="0"/>
              </a:rPr>
              <a:t> </a:t>
            </a:r>
            <a:r>
              <a:rPr lang="it-IT" dirty="0" err="1">
                <a:effectLst/>
                <a:latin typeface="Times New Roman" panose="02020603050405020304" pitchFamily="18" charset="0"/>
              </a:rPr>
              <a:t>establishing</a:t>
            </a:r>
            <a:r>
              <a:rPr lang="it-IT" dirty="0">
                <a:effectLst/>
                <a:latin typeface="Times New Roman" panose="02020603050405020304" pitchFamily="18" charset="0"/>
              </a:rPr>
              <a:t> a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>
                <a:effectLst/>
                <a:latin typeface="Times New Roman" panose="02020603050405020304" pitchFamily="18" charset="0"/>
              </a:rPr>
              <a:t>connection</a:t>
            </a:r>
            <a:r>
              <a:rPr lang="it-IT" dirty="0">
                <a:effectLst/>
                <a:latin typeface="Arial" panose="020B0604020202020204" pitchFamily="34" charset="0"/>
              </a:rPr>
              <a:t>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7435DB-DEA7-48DF-62A2-324A375D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66" y="3051165"/>
            <a:ext cx="5098006" cy="38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Identification</a:t>
            </a:r>
            <a:r>
              <a:rPr lang="it-IT" dirty="0">
                <a:effectLst/>
                <a:latin typeface="Arial" panose="020B0604020202020204" pitchFamily="34" charset="0"/>
              </a:rPr>
              <a:t> and Authentication </a:t>
            </a:r>
            <a:r>
              <a:rPr lang="it-IT" dirty="0"/>
              <a:t>– IA4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8"/>
            <a:ext cx="10347228" cy="221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ffectLst/>
                <a:latin typeface="Arial" panose="020B0604020202020204" pitchFamily="34" charset="0"/>
              </a:rPr>
              <a:t>IDENTIFIER MANAGEMENT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The organization manages information system identifiers by: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a. Receiving authorization from to assign an individual, group, role, or device identifier;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b. Selecting an identifier that identifies an individual, group, role, or device;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c. Assigning the identifier to the intended individual, group, role, or device;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d. Preventing reuse of identifiers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e. Disabling the identifier after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3" y="4310743"/>
            <a:ext cx="11324155" cy="23271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Tutti gli utenti sono registrati con delle credenziali univoche (username e password) e inoltre ognuno è associato ad uno o più ruoli</a:t>
            </a:r>
          </a:p>
          <a:p>
            <a:pPr algn="just"/>
            <a:r>
              <a:rPr lang="it-IT" dirty="0"/>
              <a:t>La tecnologia utilizzata per implementare questo controllo di sicurezza è </a:t>
            </a:r>
            <a:r>
              <a:rPr lang="it-IT" b="1" dirty="0" err="1"/>
              <a:t>Keycloak</a:t>
            </a:r>
            <a:r>
              <a:rPr lang="it-IT" dirty="0"/>
              <a:t>.</a:t>
            </a:r>
            <a:r>
              <a:rPr lang="it-IT" b="1" dirty="0"/>
              <a:t> </a:t>
            </a:r>
            <a:r>
              <a:rPr lang="it-IT" dirty="0"/>
              <a:t>Esso identifica e autentica ogni utente attraverso un Access Token.</a:t>
            </a:r>
          </a:p>
        </p:txBody>
      </p:sp>
    </p:spTree>
    <p:extLst>
      <p:ext uri="{BB962C8B-B14F-4D97-AF65-F5344CB8AC3E}">
        <p14:creationId xmlns:p14="http://schemas.microsoft.com/office/powerpoint/2010/main" val="266515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Identification</a:t>
            </a:r>
            <a:r>
              <a:rPr lang="it-IT" dirty="0">
                <a:effectLst/>
                <a:latin typeface="Arial" panose="020B0604020202020204" pitchFamily="34" charset="0"/>
              </a:rPr>
              <a:t> and Authentication </a:t>
            </a:r>
            <a:r>
              <a:rPr lang="it-IT" dirty="0"/>
              <a:t>– IA6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34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AUTHENTICATOR FEEDBACK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information system obscures feedback of authentication information during the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authentication process to protect the information from possible exploitation/use by unauthorized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individuals.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4B2350-CFB9-ADDE-BD92-9932350B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81" y="3642675"/>
            <a:ext cx="11029615" cy="2674150"/>
          </a:xfrm>
        </p:spPr>
        <p:txBody>
          <a:bodyPr/>
          <a:lstStyle/>
          <a:p>
            <a:r>
              <a:rPr lang="it-IT" dirty="0"/>
              <a:t>Durante la digitazione delle credenziali, la password viene oscurata con degli asterischi</a:t>
            </a:r>
          </a:p>
          <a:p>
            <a:r>
              <a:rPr lang="it-IT" dirty="0"/>
              <a:t>Durante il login l’utente non viene a conoscenza di possibili specifici errori durante la fase di autenticazione.</a:t>
            </a:r>
          </a:p>
          <a:p>
            <a:pPr lvl="1"/>
            <a:r>
              <a:rPr lang="it-IT" dirty="0"/>
              <a:t>In caso di successo, l’utente ottiene solo un messaggio di successo</a:t>
            </a:r>
          </a:p>
          <a:p>
            <a:pPr lvl="1"/>
            <a:r>
              <a:rPr lang="it-IT" dirty="0"/>
              <a:t>In caso di insuccesso, l’utente ottiene solo un messaggio di credenziali errate</a:t>
            </a:r>
          </a:p>
          <a:p>
            <a:pPr marL="3240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8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Identification</a:t>
            </a:r>
            <a:r>
              <a:rPr lang="it-IT" dirty="0">
                <a:effectLst/>
                <a:latin typeface="Arial" panose="020B0604020202020204" pitchFamily="34" charset="0"/>
              </a:rPr>
              <a:t> and Authentication </a:t>
            </a:r>
            <a:r>
              <a:rPr lang="it-IT" dirty="0"/>
              <a:t>– IA7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56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ffectLst/>
                <a:latin typeface="Arial" panose="020B0604020202020204" pitchFamily="34" charset="0"/>
              </a:rPr>
              <a:t>CRYPTOGRAPHIC MODULE AUTHENTICATION</a:t>
            </a: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The information system implements mechanisms for authentication to a cryptographic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module that meet the requirements of applicable federal laws, Executive Orders, directives,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policies, regulations, standards, and guidance for such authentication.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3" y="3909607"/>
            <a:ext cx="11324155" cy="23271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Il canale di comunicazione per l’autenticazione è crittografato, come tale quindi anche i token di accesso sono crittografati e resi sicuri.</a:t>
            </a:r>
          </a:p>
          <a:p>
            <a:pPr algn="just"/>
            <a:r>
              <a:rPr lang="it-IT" dirty="0"/>
              <a:t>Il token di accesso inoltre è altamente variabile, consegue quindi poco probabile che un utente malevolo possa utilizzarlo per l’accesso.</a:t>
            </a:r>
          </a:p>
        </p:txBody>
      </p:sp>
    </p:spTree>
    <p:extLst>
      <p:ext uri="{BB962C8B-B14F-4D97-AF65-F5344CB8AC3E}">
        <p14:creationId xmlns:p14="http://schemas.microsoft.com/office/powerpoint/2010/main" val="41453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SYSTEM AND COMMUNICATIONS PROTECTION</a:t>
            </a:r>
            <a:r>
              <a:rPr lang="it-IT" dirty="0"/>
              <a:t>– sc8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922386" y="2008939"/>
            <a:ext cx="10347228" cy="101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TRANSMISSION CONFIDENTIALITY AND INTEGRITY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 protects the of transmitted information.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4FA50-1451-81F7-D55C-196A22C7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22" y="3527052"/>
            <a:ext cx="11324155" cy="23271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comunicazione esterna è crittografata secondo lo standard TLS realizzando uno scambio di pacchetti con protocollo HTTPS.</a:t>
            </a:r>
          </a:p>
          <a:p>
            <a:pPr algn="just"/>
            <a:r>
              <a:rPr lang="it-IT" dirty="0"/>
              <a:t>Vengono abortite tutte le comunicazioni non crittografate e con certificati di crittografia non fidati</a:t>
            </a:r>
          </a:p>
        </p:txBody>
      </p:sp>
    </p:spTree>
    <p:extLst>
      <p:ext uri="{BB962C8B-B14F-4D97-AF65-F5344CB8AC3E}">
        <p14:creationId xmlns:p14="http://schemas.microsoft.com/office/powerpoint/2010/main" val="349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ADCB2-7B27-40DA-9659-9A61727437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DAE53A-5F35-4B53-BD27-19CE51516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d1115-c349-4e94-811d-d06a7ae90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183B4-F70D-43E5-942F-F071B855F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1531</Words>
  <Application>Microsoft Office PowerPoint</Application>
  <PresentationFormat>Widescreen</PresentationFormat>
  <Paragraphs>117</Paragraphs>
  <Slides>22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Source Sans Pro</vt:lpstr>
      <vt:lpstr>Times New Roman</vt:lpstr>
      <vt:lpstr>Wingdings 2</vt:lpstr>
      <vt:lpstr>Dividend</vt:lpstr>
      <vt:lpstr>SPOOFING</vt:lpstr>
      <vt:lpstr>overview</vt:lpstr>
      <vt:lpstr>Spoofing del proxy login</vt:lpstr>
      <vt:lpstr>Tecnologie Utilizzate</vt:lpstr>
      <vt:lpstr>Identification and Authentication – IA3</vt:lpstr>
      <vt:lpstr>Identification and Authentication – IA4</vt:lpstr>
      <vt:lpstr>Identification and Authentication – IA6</vt:lpstr>
      <vt:lpstr>Identification and Authentication – IA7</vt:lpstr>
      <vt:lpstr>SYSTEM AND COMMUNICATIONS PROTECTION– sc8</vt:lpstr>
      <vt:lpstr>SYSTEM AND COMMUNICATIONS PROTECTION– sc12</vt:lpstr>
      <vt:lpstr>SYSTEM AND COMMUNICATIONS PROTECTION– sc12</vt:lpstr>
      <vt:lpstr>SYSTEM AND COMMUNICATIONS PROTECTION– sc13</vt:lpstr>
      <vt:lpstr>SYSTEM AND COMMUNICATIONS PROTECTION– sc17</vt:lpstr>
      <vt:lpstr>Spoofing dei proxY</vt:lpstr>
      <vt:lpstr>Tecnologie Utilizzate</vt:lpstr>
      <vt:lpstr>Identification and Authentication – IA2</vt:lpstr>
      <vt:lpstr>Spoofing di Postgres (amazon aws cloud) </vt:lpstr>
      <vt:lpstr>Tecnologie Utilizzate</vt:lpstr>
      <vt:lpstr>ACCESS CONTROL – AC3</vt:lpstr>
      <vt:lpstr>ACCESS CONTROL – AC4</vt:lpstr>
      <vt:lpstr>Spoofing di artemis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FRANCESCO DI CECIO</cp:lastModifiedBy>
  <cp:revision>8</cp:revision>
  <dcterms:created xsi:type="dcterms:W3CDTF">2022-12-02T16:52:54Z</dcterms:created>
  <dcterms:modified xsi:type="dcterms:W3CDTF">2022-12-15T18:03:20Z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