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3"/>
  </p:sldMasterIdLst>
  <p:notesMasterIdLst>
    <p:notesMasterId r:id="rId16"/>
  </p:notesMasterIdLst>
  <p:handoutMasterIdLst>
    <p:handoutMasterId r:id="rId17"/>
  </p:handoutMasterIdLst>
  <p:sldIdLst>
    <p:sldId id="256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109" d="100"/>
          <a:sy n="109" d="100"/>
        </p:scale>
        <p:origin x="1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Confidentiality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Integrity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Availability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Confidentiality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Integrity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Availability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 err="1">
                <a:solidFill>
                  <a:schemeClr val="bg1"/>
                </a:solidFill>
              </a:rPr>
              <a:t>Lightining</a:t>
            </a:r>
            <a:r>
              <a:rPr lang="en-US" sz="6000" dirty="0">
                <a:solidFill>
                  <a:schemeClr val="bg1"/>
                </a:solidFill>
              </a:rPr>
              <a:t> Order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2273375" cy="8339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Alessio Foggia	</a:t>
            </a:r>
          </a:p>
          <a:p>
            <a:r>
              <a:rPr lang="en-US" dirty="0">
                <a:solidFill>
                  <a:srgbClr val="7CEBFF"/>
                </a:solidFill>
              </a:rPr>
              <a:t>Antonio </a:t>
            </a:r>
            <a:r>
              <a:rPr lang="en-US" dirty="0" err="1">
                <a:solidFill>
                  <a:srgbClr val="7CEBFF"/>
                </a:solidFill>
              </a:rPr>
              <a:t>Iacono</a:t>
            </a:r>
            <a:endParaRPr lang="en-US" dirty="0">
              <a:solidFill>
                <a:srgbClr val="7CEBFF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3A450D8-2891-947E-1773-87C26DCA0B82}"/>
              </a:ext>
            </a:extLst>
          </p:cNvPr>
          <p:cNvSpPr txBox="1">
            <a:spLocks/>
          </p:cNvSpPr>
          <p:nvPr/>
        </p:nvSpPr>
        <p:spPr>
          <a:xfrm>
            <a:off x="4763236" y="5467244"/>
            <a:ext cx="5902965" cy="8339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7CEBFF"/>
                </a:solidFill>
              </a:rPr>
              <a:t>Giuseppe	Francesco Di </a:t>
            </a:r>
            <a:r>
              <a:rPr lang="en-US" dirty="0" err="1">
                <a:solidFill>
                  <a:srgbClr val="7CEBFF"/>
                </a:solidFill>
              </a:rPr>
              <a:t>Cecio</a:t>
            </a:r>
            <a:endParaRPr lang="en-US" dirty="0">
              <a:solidFill>
                <a:srgbClr val="7CEBFF"/>
              </a:solidFill>
            </a:endParaRPr>
          </a:p>
          <a:p>
            <a:r>
              <a:rPr lang="en-US" dirty="0">
                <a:solidFill>
                  <a:srgbClr val="7CEBFF"/>
                </a:solidFill>
              </a:rPr>
              <a:t>Giuseppe DE Rosa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319C4F6-1190-881B-6BB9-F0592D7A2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dirty="0" err="1"/>
              <a:t>Osservazioni</a:t>
            </a:r>
            <a:r>
              <a:rPr lang="en-US" dirty="0"/>
              <a:t>: Vault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285FF983-DF22-D9EF-F687-D72190A4CCC7}"/>
              </a:ext>
            </a:extLst>
          </p:cNvPr>
          <p:cNvSpPr txBox="1">
            <a:spLocks/>
          </p:cNvSpPr>
          <p:nvPr/>
        </p:nvSpPr>
        <p:spPr>
          <a:xfrm>
            <a:off x="575894" y="2362203"/>
            <a:ext cx="11029615" cy="3678303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 err="1"/>
              <a:t>Vault</a:t>
            </a:r>
            <a:r>
              <a:rPr lang="it-IT" b="1" dirty="0"/>
              <a:t>: </a:t>
            </a:r>
          </a:p>
          <a:p>
            <a:pPr lvl="1">
              <a:buFont typeface="Wingdings 2" panose="05020102010507070707" pitchFamily="18" charset="2"/>
              <a:buChar char=""/>
            </a:pPr>
            <a:r>
              <a:rPr lang="it-IT" dirty="0"/>
              <a:t>Diversi strati di autenticazione e crittografia richiedono una serie di credenziali, e certificati, da poter salvare in maniera sicura. </a:t>
            </a:r>
          </a:p>
          <a:p>
            <a:pPr lvl="1">
              <a:buFont typeface="Wingdings 2" panose="05020102010507070707" pitchFamily="18" charset="2"/>
              <a:buChar char=""/>
            </a:pPr>
            <a:r>
              <a:rPr lang="it-IT" dirty="0"/>
              <a:t>Può essere </a:t>
            </a:r>
            <a:r>
              <a:rPr lang="it-IT" dirty="0" err="1"/>
              <a:t>deployato</a:t>
            </a:r>
            <a:r>
              <a:rPr lang="it-IT" dirty="0"/>
              <a:t> su una macchina diversa da quella su cui gira il Web Server, in tal caso utilizzerà TLS+AES 256-bit per la crittografia dei dati. </a:t>
            </a:r>
          </a:p>
          <a:p>
            <a:pPr lvl="1">
              <a:buFont typeface="Wingdings 2" panose="05020102010507070707" pitchFamily="18" charset="2"/>
              <a:buChar char=""/>
            </a:pPr>
            <a:r>
              <a:rPr lang="it-IT" dirty="0"/>
              <a:t>L’accesso alle informazioni (chiamate </a:t>
            </a:r>
            <a:r>
              <a:rPr lang="it-IT" b="1" dirty="0"/>
              <a:t>segreti</a:t>
            </a:r>
            <a:r>
              <a:rPr lang="it-IT" dirty="0"/>
              <a:t>) può essere gestito con una politica basata su ruoli per la quale è molto semplice garantire e revocare permessi. </a:t>
            </a:r>
          </a:p>
          <a:p>
            <a:pPr lvl="1">
              <a:buFont typeface="Wingdings 2" panose="05020102010507070707" pitchFamily="18" charset="2"/>
              <a:buChar char=""/>
            </a:pPr>
            <a:r>
              <a:rPr lang="it-IT" dirty="0"/>
              <a:t>Può essere configurato per far sì che, se un nodo </a:t>
            </a:r>
            <a:r>
              <a:rPr lang="it-IT" dirty="0" err="1"/>
              <a:t>Vault</a:t>
            </a:r>
            <a:r>
              <a:rPr lang="it-IT" dirty="0"/>
              <a:t> muore, un altro lo rimpiazzi, garantendo l’</a:t>
            </a:r>
            <a:r>
              <a:rPr lang="it-IT" b="1" dirty="0" err="1"/>
              <a:t>availability</a:t>
            </a:r>
            <a:r>
              <a:rPr lang="it-IT" dirty="0"/>
              <a:t>. </a:t>
            </a:r>
          </a:p>
          <a:p>
            <a:pPr lvl="1">
              <a:buFont typeface="Wingdings 2" panose="05020102010507070707" pitchFamily="18" charset="2"/>
              <a:buChar char=""/>
            </a:pPr>
            <a:r>
              <a:rPr lang="it-IT" dirty="0"/>
              <a:t>Vi si accede attraverso dei token (3 su 5 almeno). I segreti sono salvati secondo coppie chiave-valore dove le chiavi sono dei </a:t>
            </a:r>
            <a:r>
              <a:rPr lang="it-IT" dirty="0" err="1"/>
              <a:t>path</a:t>
            </a:r>
            <a:r>
              <a:rPr lang="it-IT" dirty="0"/>
              <a:t> particolari. Anche qualora un utente malintenzionato venga in possesso dei token, dovrebbe conoscere il </a:t>
            </a:r>
            <a:r>
              <a:rPr lang="it-IT" dirty="0" err="1"/>
              <a:t>path</a:t>
            </a:r>
            <a:r>
              <a:rPr lang="it-IT" dirty="0"/>
              <a:t> ed il formato di scambio dei messaggi di </a:t>
            </a:r>
            <a:r>
              <a:rPr lang="it-IT" dirty="0" err="1"/>
              <a:t>Vault</a:t>
            </a:r>
            <a:r>
              <a:rPr lang="it-IT" dirty="0"/>
              <a:t> per poterli leggere correttamente. </a:t>
            </a:r>
          </a:p>
        </p:txBody>
      </p:sp>
    </p:spTree>
    <p:extLst>
      <p:ext uri="{BB962C8B-B14F-4D97-AF65-F5344CB8AC3E}">
        <p14:creationId xmlns:p14="http://schemas.microsoft.com/office/powerpoint/2010/main" val="404849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319C4F6-1190-881B-6BB9-F0592D7A2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dirty="0" err="1"/>
              <a:t>Osservazioni</a:t>
            </a:r>
            <a:r>
              <a:rPr lang="en-US" dirty="0"/>
              <a:t>: </a:t>
            </a:r>
            <a:r>
              <a:rPr lang="en-US" dirty="0" err="1"/>
              <a:t>Implementazione</a:t>
            </a:r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285FF983-DF22-D9EF-F687-D72190A4CCC7}"/>
              </a:ext>
            </a:extLst>
          </p:cNvPr>
          <p:cNvSpPr txBox="1">
            <a:spLocks/>
          </p:cNvSpPr>
          <p:nvPr/>
        </p:nvSpPr>
        <p:spPr>
          <a:xfrm>
            <a:off x="575894" y="2256693"/>
            <a:ext cx="11029615" cy="4378570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 err="1"/>
              <a:t>WebServer</a:t>
            </a:r>
            <a:r>
              <a:rPr lang="it-IT" b="1" dirty="0"/>
              <a:t>: </a:t>
            </a:r>
          </a:p>
          <a:p>
            <a:pPr lvl="1">
              <a:buFont typeface="Wingdings 2" panose="05020102010507070707" pitchFamily="18" charset="2"/>
              <a:buChar char=""/>
            </a:pPr>
            <a:r>
              <a:rPr lang="it-IT" dirty="0"/>
              <a:t>Progettato per fare affidamento su Keycloack sia per l’autenticazione che l’autorizzazione.</a:t>
            </a:r>
          </a:p>
          <a:p>
            <a:pPr lvl="1">
              <a:buFont typeface="Wingdings 2" panose="05020102010507070707" pitchFamily="18" charset="2"/>
              <a:buChar char=""/>
            </a:pPr>
            <a:r>
              <a:rPr lang="it-IT" dirty="0"/>
              <a:t>Effettua input </a:t>
            </a:r>
            <a:r>
              <a:rPr lang="it-IT" dirty="0" err="1"/>
              <a:t>validation</a:t>
            </a:r>
            <a:r>
              <a:rPr lang="it-IT" dirty="0"/>
              <a:t> e </a:t>
            </a:r>
            <a:r>
              <a:rPr lang="it-IT" dirty="0" err="1"/>
              <a:t>sanitization</a:t>
            </a:r>
            <a:r>
              <a:rPr lang="it-IT" dirty="0"/>
              <a:t> prima di mandare query al DB. </a:t>
            </a:r>
          </a:p>
          <a:p>
            <a:pPr lvl="1">
              <a:buFont typeface="Wingdings 2" panose="05020102010507070707" pitchFamily="18" charset="2"/>
              <a:buChar char=""/>
            </a:pPr>
            <a:r>
              <a:rPr lang="it-IT" dirty="0"/>
              <a:t>L’accesso a </a:t>
            </a:r>
            <a:r>
              <a:rPr lang="it-IT" dirty="0" err="1"/>
              <a:t>Vault</a:t>
            </a:r>
            <a:r>
              <a:rPr lang="it-IT" dirty="0"/>
              <a:t> viene effettuato dinamicamente senza salvare chiavi o password </a:t>
            </a:r>
            <a:r>
              <a:rPr lang="it-IT" dirty="0" err="1"/>
              <a:t>plaintext</a:t>
            </a:r>
            <a:r>
              <a:rPr lang="it-IT" dirty="0"/>
              <a:t> nel codice. </a:t>
            </a:r>
          </a:p>
          <a:p>
            <a:pPr lvl="1">
              <a:buFont typeface="Wingdings 2" panose="05020102010507070707" pitchFamily="18" charset="2"/>
              <a:buChar char=""/>
            </a:pPr>
            <a:endParaRPr lang="it-IT" dirty="0"/>
          </a:p>
          <a:p>
            <a:r>
              <a:rPr lang="it-IT" b="1" dirty="0"/>
              <a:t>Proxy</a:t>
            </a:r>
            <a:r>
              <a:rPr lang="it-IT" dirty="0"/>
              <a:t>: </a:t>
            </a:r>
          </a:p>
          <a:p>
            <a:pPr lvl="1">
              <a:buFont typeface="Wingdings 2" panose="05020102010507070707" pitchFamily="18" charset="2"/>
              <a:buChar char=""/>
            </a:pPr>
            <a:r>
              <a:rPr lang="it-IT" dirty="0"/>
              <a:t>Implementano ad hoc una comunicazione SSL coi client Android senza fare uso di librerie esterne. </a:t>
            </a:r>
          </a:p>
          <a:p>
            <a:pPr lvl="1">
              <a:buFont typeface="Wingdings 2" panose="05020102010507070707" pitchFamily="18" charset="2"/>
              <a:buChar char=""/>
            </a:pPr>
            <a:r>
              <a:rPr lang="it-IT" dirty="0"/>
              <a:t>Progettati per essere semplici: ritrasmettono i messaggi senza rischiare di essere dei colli di bottiglia. </a:t>
            </a:r>
          </a:p>
          <a:p>
            <a:pPr>
              <a:buFont typeface="Wingdings 2" panose="05020102010507070707" pitchFamily="18" charset="2"/>
              <a:buChar char=""/>
            </a:pPr>
            <a:endParaRPr lang="it-IT" dirty="0"/>
          </a:p>
          <a:p>
            <a:r>
              <a:rPr lang="it-IT" b="1" dirty="0"/>
              <a:t>Client Android: </a:t>
            </a:r>
          </a:p>
        </p:txBody>
      </p:sp>
    </p:spTree>
    <p:extLst>
      <p:ext uri="{BB962C8B-B14F-4D97-AF65-F5344CB8AC3E}">
        <p14:creationId xmlns:p14="http://schemas.microsoft.com/office/powerpoint/2010/main" val="3722054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0148AE-4BAD-4E5B-5818-75A86542E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INSERIRE IMMAGINI DI ESEMPIO</a:t>
            </a:r>
          </a:p>
        </p:txBody>
      </p:sp>
    </p:spTree>
    <p:extLst>
      <p:ext uri="{BB962C8B-B14F-4D97-AF65-F5344CB8AC3E}">
        <p14:creationId xmlns:p14="http://schemas.microsoft.com/office/powerpoint/2010/main" val="4181570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Tech Requirements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6C939CC6-928C-1AFA-695B-D6825B95B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17" y="1129534"/>
            <a:ext cx="3558791" cy="3678303"/>
          </a:xfrm>
        </p:spPr>
        <p:txBody>
          <a:bodyPr/>
          <a:lstStyle/>
          <a:p>
            <a:r>
              <a:rPr lang="it-IT" b="1" dirty="0"/>
              <a:t>Lightning order</a:t>
            </a:r>
            <a:r>
              <a:rPr lang="it-IT" dirty="0"/>
              <a:t> è un’applicazione </a:t>
            </a:r>
            <a:r>
              <a:rPr lang="it-IT" b="1" dirty="0"/>
              <a:t>basata su eventi</a:t>
            </a:r>
            <a:r>
              <a:rPr lang="it-IT" dirty="0"/>
              <a:t> che si prefigge l’obiettivo di facilitare la gestione di un ristorante sotto ogni aspetto, dal singolo cameriere fino al ristoratore stesso. </a:t>
            </a:r>
            <a:endParaRPr lang="it-IT" b="1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0849DD9E-CAF1-0FCE-355D-D762324EE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598" y="708709"/>
            <a:ext cx="7309411" cy="426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Requisiti</a:t>
            </a:r>
            <a:r>
              <a:rPr lang="en-US" dirty="0"/>
              <a:t> </a:t>
            </a:r>
            <a:r>
              <a:rPr lang="en-US" dirty="0" err="1"/>
              <a:t>chiave</a:t>
            </a:r>
            <a:endParaRPr lang="en-US" dirty="0"/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7778393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A6805F-94E0-DEC1-92FC-DB67FE784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Requisiti: </a:t>
            </a:r>
            <a:r>
              <a:rPr lang="it-IT" dirty="0" err="1"/>
              <a:t>Confidentiality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B8B184-8FB5-FDC8-6BA1-599E93659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1541581"/>
          </a:xfrm>
        </p:spPr>
        <p:txBody>
          <a:bodyPr/>
          <a:lstStyle/>
          <a:p>
            <a:r>
              <a:rPr lang="it-IT" b="1" dirty="0"/>
              <a:t>Data </a:t>
            </a:r>
            <a:r>
              <a:rPr lang="it-IT" b="1" dirty="0" err="1"/>
              <a:t>confidentiality</a:t>
            </a:r>
            <a:r>
              <a:rPr lang="it-IT" b="1" dirty="0"/>
              <a:t>: </a:t>
            </a:r>
            <a:r>
              <a:rPr lang="it-IT" dirty="0"/>
              <a:t>le informazioni </a:t>
            </a:r>
            <a:r>
              <a:rPr lang="it-IT" dirty="0" err="1"/>
              <a:t>interscambiate</a:t>
            </a:r>
            <a:r>
              <a:rPr lang="it-IT" dirty="0"/>
              <a:t> tra i vari sistemi devono essere opportunamente protette e rese non disponibili ad utenti non autorizzati all’accesso. </a:t>
            </a:r>
            <a:endParaRPr lang="it-IT" b="1" dirty="0"/>
          </a:p>
          <a:p>
            <a:r>
              <a:rPr lang="it-IT" b="1" dirty="0"/>
              <a:t>Privacy</a:t>
            </a:r>
            <a:r>
              <a:rPr lang="it-IT" dirty="0"/>
              <a:t>: non più delle informazioni strettamente necessarie circa gli utenti del sistema devono essere memorizzate nel sistema. Queste devono essere protette e dev’essere chiaro chi può accederle e chi no. 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3C8A1C26-DACE-46C6-0685-F7D86D8BC3E8}"/>
              </a:ext>
            </a:extLst>
          </p:cNvPr>
          <p:cNvSpPr txBox="1">
            <a:spLocks/>
          </p:cNvSpPr>
          <p:nvPr/>
        </p:nvSpPr>
        <p:spPr>
          <a:xfrm>
            <a:off x="903578" y="3862754"/>
            <a:ext cx="1487931" cy="5509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i="1" dirty="0"/>
              <a:t>How to: 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A9060044-B3D3-21A0-45A3-214DBCBD1FA2}"/>
              </a:ext>
            </a:extLst>
          </p:cNvPr>
          <p:cNvSpPr txBox="1">
            <a:spLocks/>
          </p:cNvSpPr>
          <p:nvPr/>
        </p:nvSpPr>
        <p:spPr>
          <a:xfrm>
            <a:off x="581191" y="4186617"/>
            <a:ext cx="11029615" cy="1541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Le comunicazioni sono state criptate e le informazioni salvate su un database esterno ritenuto opportunamente affidabile e sicuro. </a:t>
            </a:r>
          </a:p>
        </p:txBody>
      </p:sp>
    </p:spTree>
    <p:extLst>
      <p:ext uri="{BB962C8B-B14F-4D97-AF65-F5344CB8AC3E}">
        <p14:creationId xmlns:p14="http://schemas.microsoft.com/office/powerpoint/2010/main" val="2910572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681FCD-D932-D04F-9E60-04510E8CB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Requisiti: </a:t>
            </a:r>
            <a:r>
              <a:rPr lang="it-IT" dirty="0" err="1"/>
              <a:t>Integrity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EB6D59-7601-A56B-F9D1-02F2DC371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735012"/>
          </a:xfrm>
        </p:spPr>
        <p:txBody>
          <a:bodyPr/>
          <a:lstStyle/>
          <a:p>
            <a:r>
              <a:rPr lang="it-IT" b="1" dirty="0"/>
              <a:t>Data </a:t>
            </a:r>
            <a:r>
              <a:rPr lang="it-IT" b="1" dirty="0" err="1"/>
              <a:t>integrity</a:t>
            </a:r>
            <a:r>
              <a:rPr lang="it-IT" b="1" dirty="0"/>
              <a:t>: </a:t>
            </a:r>
            <a:r>
              <a:rPr lang="it-IT" dirty="0"/>
              <a:t>le informazioni e i programmi vengono modificati solo ed unicamente in maniera autorizzata. </a:t>
            </a:r>
          </a:p>
          <a:p>
            <a:r>
              <a:rPr lang="it-IT" b="1" dirty="0"/>
              <a:t>System </a:t>
            </a:r>
            <a:r>
              <a:rPr lang="it-IT" b="1" dirty="0" err="1"/>
              <a:t>integrity</a:t>
            </a:r>
            <a:r>
              <a:rPr lang="it-IT" dirty="0"/>
              <a:t>: assicurarsi che il sistema lavori nella maniera per la quale è stato progettato, libero da eventuali inavvertite o non autorizzate manipolazioni. </a:t>
            </a:r>
          </a:p>
          <a:p>
            <a:endParaRPr lang="it-IT" b="1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03D7B44A-B314-8B15-CA90-AC7D4FCD382B}"/>
              </a:ext>
            </a:extLst>
          </p:cNvPr>
          <p:cNvSpPr txBox="1">
            <a:spLocks/>
          </p:cNvSpPr>
          <p:nvPr/>
        </p:nvSpPr>
        <p:spPr>
          <a:xfrm>
            <a:off x="909440" y="3522785"/>
            <a:ext cx="1487931" cy="5509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i="1" dirty="0"/>
              <a:t>How to: 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FF7FF0B9-0D9F-74D4-4127-7FD6F7A6F09A}"/>
              </a:ext>
            </a:extLst>
          </p:cNvPr>
          <p:cNvSpPr txBox="1">
            <a:spLocks/>
          </p:cNvSpPr>
          <p:nvPr/>
        </p:nvSpPr>
        <p:spPr>
          <a:xfrm>
            <a:off x="581191" y="3798277"/>
            <a:ext cx="11029615" cy="2234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A livello software, sono state previste soluzioni quali Keycloack e </a:t>
            </a:r>
            <a:r>
              <a:rPr lang="it-IT" dirty="0" err="1"/>
              <a:t>Vault</a:t>
            </a:r>
            <a:r>
              <a:rPr lang="it-IT" dirty="0"/>
              <a:t> per garantire l’accesso, la modifica e l’utilizzo delle informazioni in maniera concorde alle specifiche del sistema. </a:t>
            </a:r>
          </a:p>
          <a:p>
            <a:r>
              <a:rPr lang="it-IT" dirty="0"/>
              <a:t>A livello fisico, verranno date opportune indicazioni all’utente finale sulla messa in sicurezza della macchina fisica sulla quale girerà l’eseguibile </a:t>
            </a:r>
            <a:r>
              <a:rPr lang="it-IT" dirty="0" err="1"/>
              <a:t>jar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1357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7BA765-3507-E533-921F-BD9FC71D7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Requisiti: </a:t>
            </a:r>
            <a:r>
              <a:rPr lang="it-IT" dirty="0" err="1"/>
              <a:t>Availability</a:t>
            </a:r>
            <a:endParaRPr lang="it-IT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064D9C2A-CD95-3012-9769-785EEE6F6B2A}"/>
              </a:ext>
            </a:extLst>
          </p:cNvPr>
          <p:cNvSpPr txBox="1">
            <a:spLocks/>
          </p:cNvSpPr>
          <p:nvPr/>
        </p:nvSpPr>
        <p:spPr>
          <a:xfrm>
            <a:off x="581192" y="2180497"/>
            <a:ext cx="11029615" cy="1735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Assicurare la continuità del servizio solo agli utenti autorizzati.</a:t>
            </a:r>
          </a:p>
          <a:p>
            <a:endParaRPr lang="it-IT" b="1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7E2AAE92-034F-08A0-458D-EE7E06A5B994}"/>
              </a:ext>
            </a:extLst>
          </p:cNvPr>
          <p:cNvSpPr txBox="1">
            <a:spLocks/>
          </p:cNvSpPr>
          <p:nvPr/>
        </p:nvSpPr>
        <p:spPr>
          <a:xfrm>
            <a:off x="868410" y="3247291"/>
            <a:ext cx="1487931" cy="5509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i="1" dirty="0"/>
              <a:t>How to: 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47C455C3-102C-327F-9C3C-A881680095E7}"/>
              </a:ext>
            </a:extLst>
          </p:cNvPr>
          <p:cNvSpPr txBox="1">
            <a:spLocks/>
          </p:cNvSpPr>
          <p:nvPr/>
        </p:nvSpPr>
        <p:spPr>
          <a:xfrm>
            <a:off x="581192" y="3446583"/>
            <a:ext cx="11029615" cy="2234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Il database è stato spostato su un provider esterno che fosse garante di </a:t>
            </a:r>
            <a:r>
              <a:rPr lang="it-IT" dirty="0" err="1"/>
              <a:t>availability</a:t>
            </a:r>
            <a:r>
              <a:rPr lang="it-IT" dirty="0"/>
              <a:t> del servizio. </a:t>
            </a:r>
          </a:p>
          <a:p>
            <a:r>
              <a:rPr lang="it-IT" dirty="0"/>
              <a:t>Il sistema implementa una politica basata su ruoli che, attraverso Keycloack, garantisca il servizio solo agli utenti autorizzati col minimo privilegio associato. </a:t>
            </a:r>
          </a:p>
        </p:txBody>
      </p:sp>
    </p:spTree>
    <p:extLst>
      <p:ext uri="{BB962C8B-B14F-4D97-AF65-F5344CB8AC3E}">
        <p14:creationId xmlns:p14="http://schemas.microsoft.com/office/powerpoint/2010/main" val="4261496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69116F-D930-58E4-7F54-E7E3B282D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Requisiti Aggiuntivi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37F398-6C23-0661-8ED3-3AB018313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44104"/>
          </a:xfrm>
        </p:spPr>
        <p:txBody>
          <a:bodyPr>
            <a:normAutofit/>
          </a:bodyPr>
          <a:lstStyle/>
          <a:p>
            <a:r>
              <a:rPr lang="it-IT" b="1" dirty="0"/>
              <a:t>Access control: </a:t>
            </a:r>
            <a:r>
              <a:rPr lang="it-IT" dirty="0"/>
              <a:t>il sistema prevede più meccanismi di autorizzazione. </a:t>
            </a:r>
          </a:p>
          <a:p>
            <a:pPr lvl="1">
              <a:buFont typeface="Wingdings 2" panose="05020102010507070707" pitchFamily="18" charset="2"/>
              <a:buChar char=""/>
            </a:pPr>
            <a:r>
              <a:rPr lang="it-IT" dirty="0"/>
              <a:t>L’amministratore di sistema deve autenticarsi opportunamente a </a:t>
            </a:r>
            <a:r>
              <a:rPr lang="it-IT" dirty="0" err="1"/>
              <a:t>Vault</a:t>
            </a:r>
            <a:r>
              <a:rPr lang="it-IT" dirty="0"/>
              <a:t>, Keycloack ed Amazon AWS prima di poter mettere in esecuzione il servizio. </a:t>
            </a:r>
          </a:p>
          <a:p>
            <a:pPr lvl="1">
              <a:buFont typeface="Wingdings 2" panose="05020102010507070707" pitchFamily="18" charset="2"/>
              <a:buChar char=""/>
            </a:pPr>
            <a:r>
              <a:rPr lang="it-IT" dirty="0"/>
              <a:t>L’utente deve autenticarsi prima con un username ed una password e poi, ad ogni richiesta, con un refresh token personale per poter mandare e ricevere messaggi dal sistema centrale. </a:t>
            </a:r>
          </a:p>
          <a:p>
            <a:r>
              <a:rPr lang="it-IT" b="1" dirty="0"/>
              <a:t>Audit and accountability</a:t>
            </a:r>
            <a:r>
              <a:rPr lang="it-IT" dirty="0"/>
              <a:t>: </a:t>
            </a:r>
          </a:p>
          <a:p>
            <a:pPr lvl="1">
              <a:buFont typeface="Wingdings 2" panose="05020102010507070707" pitchFamily="18" charset="2"/>
              <a:buChar char=""/>
            </a:pPr>
            <a:r>
              <a:rPr lang="it-IT" dirty="0"/>
              <a:t>Amazon AWS permette la possibilità di registrare tutte le operazioni effettuate sul database. </a:t>
            </a:r>
          </a:p>
          <a:p>
            <a:pPr lvl="1">
              <a:buFont typeface="Wingdings 2" panose="05020102010507070707" pitchFamily="18" charset="2"/>
              <a:buChar char=""/>
            </a:pPr>
            <a:r>
              <a:rPr lang="it-IT" dirty="0"/>
              <a:t>Il sistema centrale è capace di tenerne traccia con grana ancora più fine, individuando l’utente cui è associata una determinata operazione ed il ruolo. </a:t>
            </a:r>
          </a:p>
          <a:p>
            <a:r>
              <a:rPr lang="it-IT" b="1" dirty="0" err="1"/>
              <a:t>Disaster</a:t>
            </a:r>
            <a:r>
              <a:rPr lang="it-IT" b="1" dirty="0"/>
              <a:t> recovery</a:t>
            </a:r>
            <a:r>
              <a:rPr lang="it-IT" dirty="0"/>
              <a:t>: </a:t>
            </a:r>
          </a:p>
          <a:p>
            <a:pPr lvl="1">
              <a:buFont typeface="Wingdings 2" panose="05020102010507070707" pitchFamily="18" charset="2"/>
              <a:buChar char=""/>
            </a:pPr>
            <a:r>
              <a:rPr lang="it-IT" dirty="0"/>
              <a:t>Amazon AWS permette la possibilità di gestire backup del database localizzati in luoghi nel globo diversi della regione di disponibilità del database stesso.. 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4194420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DBC64D59-0085-6968-1B7F-03BFA5E71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45" y="620713"/>
            <a:ext cx="11863510" cy="61690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50689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319C4F6-1190-881B-6BB9-F0592D7A2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dirty="0" err="1"/>
              <a:t>Osservazioni</a:t>
            </a:r>
            <a:r>
              <a:rPr lang="en-US" dirty="0"/>
              <a:t>: </a:t>
            </a:r>
            <a:r>
              <a:rPr lang="en-US" dirty="0" err="1"/>
              <a:t>Keycloak</a:t>
            </a:r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285FF983-DF22-D9EF-F687-D72190A4CCC7}"/>
              </a:ext>
            </a:extLst>
          </p:cNvPr>
          <p:cNvSpPr txBox="1">
            <a:spLocks/>
          </p:cNvSpPr>
          <p:nvPr/>
        </p:nvSpPr>
        <p:spPr>
          <a:xfrm>
            <a:off x="575894" y="2362203"/>
            <a:ext cx="11029615" cy="3678303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 err="1"/>
              <a:t>Keycloak</a:t>
            </a:r>
            <a:r>
              <a:rPr lang="it-IT" b="1" dirty="0"/>
              <a:t>: </a:t>
            </a:r>
          </a:p>
          <a:p>
            <a:pPr lvl="1">
              <a:buFont typeface="Wingdings 2" panose="05020102010507070707" pitchFamily="18" charset="2"/>
              <a:buChar char=""/>
            </a:pPr>
            <a:r>
              <a:rPr lang="it-IT" dirty="0"/>
              <a:t>Permette una gestione basata su ruoli degli utenti, permettendo di implementare facilmente meccanismi basati sul </a:t>
            </a:r>
            <a:r>
              <a:rPr lang="it-IT" b="1" dirty="0" err="1"/>
              <a:t>least</a:t>
            </a:r>
            <a:r>
              <a:rPr lang="it-IT" b="1" dirty="0"/>
              <a:t> </a:t>
            </a:r>
            <a:r>
              <a:rPr lang="it-IT" b="1" dirty="0" err="1"/>
              <a:t>privilege</a:t>
            </a:r>
            <a:r>
              <a:rPr lang="it-IT" dirty="0"/>
              <a:t>. Questo si traduce anche nella possibilità di implementare meccanismi di </a:t>
            </a:r>
            <a:r>
              <a:rPr lang="it-IT" b="1" dirty="0" err="1"/>
              <a:t>identity</a:t>
            </a:r>
            <a:r>
              <a:rPr lang="it-IT" b="1" dirty="0"/>
              <a:t> </a:t>
            </a:r>
            <a:r>
              <a:rPr lang="it-IT" b="1" dirty="0" err="1"/>
              <a:t>brokering</a:t>
            </a:r>
            <a:r>
              <a:rPr lang="it-IT" dirty="0"/>
              <a:t>, per cui è possibile dinamicamente associare uno o più ruoli ad un utente in caso di necessità. </a:t>
            </a:r>
          </a:p>
          <a:p>
            <a:pPr lvl="1">
              <a:buFont typeface="Wingdings 2" panose="05020102010507070707" pitchFamily="18" charset="2"/>
              <a:buChar char=""/>
            </a:pPr>
            <a:r>
              <a:rPr lang="it-IT" dirty="0"/>
              <a:t>Permette di utilizzare un access token ed un refresh token. Quest’ultimo è particolarmente utile per implementare meccanismi di </a:t>
            </a:r>
            <a:r>
              <a:rPr lang="it-IT" b="1" dirty="0"/>
              <a:t>Single </a:t>
            </a:r>
            <a:r>
              <a:rPr lang="it-IT" b="1" dirty="0" err="1"/>
              <a:t>Sign</a:t>
            </a:r>
            <a:r>
              <a:rPr lang="it-IT" b="1" dirty="0"/>
              <a:t>-On</a:t>
            </a:r>
            <a:r>
              <a:rPr lang="it-IT" dirty="0"/>
              <a:t>, settando opportunamente le opzioni di durata sull’interfaccia web di Keycloack stesso. </a:t>
            </a:r>
          </a:p>
          <a:p>
            <a:pPr lvl="1">
              <a:buFont typeface="Wingdings 2" panose="05020102010507070707" pitchFamily="18" charset="2"/>
              <a:buChar char=""/>
            </a:pPr>
            <a:r>
              <a:rPr lang="it-IT" dirty="0"/>
              <a:t>L’architettura basata ad eventi si sposa bene con le API di </a:t>
            </a:r>
            <a:r>
              <a:rPr lang="it-IT" dirty="0" err="1"/>
              <a:t>Keycloak</a:t>
            </a:r>
            <a:r>
              <a:rPr lang="it-IT" dirty="0"/>
              <a:t> che possono essere utilizzate come delle REST API ad un determinato </a:t>
            </a:r>
            <a:r>
              <a:rPr lang="it-IT" dirty="0" err="1"/>
              <a:t>path</a:t>
            </a:r>
            <a:r>
              <a:rPr lang="it-IT" dirty="0"/>
              <a:t>. </a:t>
            </a:r>
          </a:p>
          <a:p>
            <a:pPr lvl="1">
              <a:buFont typeface="Wingdings 2" panose="05020102010507070707" pitchFamily="18" charset="2"/>
              <a:buChar char=""/>
            </a:pPr>
            <a:r>
              <a:rPr lang="it-IT" dirty="0"/>
              <a:t>La comunicazione verso il Web Server </a:t>
            </a:r>
            <a:r>
              <a:rPr lang="it-IT" b="1" dirty="0"/>
              <a:t>non è stata crittografata</a:t>
            </a:r>
            <a:r>
              <a:rPr lang="it-IT" dirty="0"/>
              <a:t> poiché, comunicando in locale, si è preferito non appesantire ulteriormente lo scambio di informazioni. </a:t>
            </a:r>
          </a:p>
        </p:txBody>
      </p:sp>
    </p:spTree>
    <p:extLst>
      <p:ext uri="{BB962C8B-B14F-4D97-AF65-F5344CB8AC3E}">
        <p14:creationId xmlns:p14="http://schemas.microsoft.com/office/powerpoint/2010/main" val="58895266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FF3CDC142E59F46976220B5CA0CB5FC" ma:contentTypeVersion="2" ma:contentTypeDescription="Creare un nuovo documento." ma:contentTypeScope="" ma:versionID="0b8a8c1c321c01bcbeb872dfd6c1bb21">
  <xsd:schema xmlns:xsd="http://www.w3.org/2001/XMLSchema" xmlns:xs="http://www.w3.org/2001/XMLSchema" xmlns:p="http://schemas.microsoft.com/office/2006/metadata/properties" xmlns:ns2="78bd1115-c349-4e94-811d-d06a7ae9090b" targetNamespace="http://schemas.microsoft.com/office/2006/metadata/properties" ma:root="true" ma:fieldsID="e4ae236ed4d02964ec2f225fff35efa2" ns2:_="">
    <xsd:import namespace="78bd1115-c349-4e94-811d-d06a7ae909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bd1115-c349-4e94-811d-d06a7ae909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7425A1D-0BE3-43F0-B66C-359589923F24}"/>
</file>

<file path=customXml/itemProps2.xml><?xml version="1.0" encoding="utf-8"?>
<ds:datastoreItem xmlns:ds="http://schemas.openxmlformats.org/officeDocument/2006/customXml" ds:itemID="{55895A41-F65A-4D7F-8780-A8AB39E167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F9F030-0467-40CC-9D9F-F4D90EA8BD81}"/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156</TotalTime>
  <Words>824</Words>
  <Application>Microsoft Office PowerPoint</Application>
  <PresentationFormat>Widescreen</PresentationFormat>
  <Paragraphs>64</Paragraphs>
  <Slides>12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Calibri</vt:lpstr>
      <vt:lpstr>Gill Sans MT</vt:lpstr>
      <vt:lpstr>Wingdings 2</vt:lpstr>
      <vt:lpstr>Dividend</vt:lpstr>
      <vt:lpstr>Lightining Order</vt:lpstr>
      <vt:lpstr>Tech Requirements</vt:lpstr>
      <vt:lpstr>Requisiti chiave</vt:lpstr>
      <vt:lpstr>Requisiti: Confidentiality</vt:lpstr>
      <vt:lpstr>Requisiti: Integrity</vt:lpstr>
      <vt:lpstr>Requisiti: Availability</vt:lpstr>
      <vt:lpstr>Requisiti Aggiuntivi</vt:lpstr>
      <vt:lpstr>Presentazione standard di PowerPoint</vt:lpstr>
      <vt:lpstr>Osservazioni: Keycloak</vt:lpstr>
      <vt:lpstr>Osservazioni: Vault</vt:lpstr>
      <vt:lpstr>Osservazioni: Implementazione</vt:lpstr>
      <vt:lpstr>INSERIRE IMMAGINI DI ESEMPIO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design</dc:title>
  <dc:creator>Antonio Iacono</dc:creator>
  <cp:lastModifiedBy>Giuseppe De Rosa</cp:lastModifiedBy>
  <cp:revision>12</cp:revision>
  <dcterms:created xsi:type="dcterms:W3CDTF">2022-12-02T16:52:54Z</dcterms:created>
  <dcterms:modified xsi:type="dcterms:W3CDTF">2022-12-05T13:26:04Z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0x0101001FF3CDC142E59F46976220B5CA0CB5FC</vt:lpwstr>
  </property>
</Properties>
</file>