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58" r:id="rId6"/>
    <p:sldId id="262" r:id="rId7"/>
    <p:sldId id="25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BABF3-4A75-4B4D-B4FB-86C090A73642}" v="23" dt="2022-12-13T10:19:58.256"/>
    <p1510:client id="{75B7D4A7-0BF2-4FF0-9BCB-100666E18BCC}" v="10" dt="2022-12-19T14:18:23.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FRANCESCO DI CECIO" userId="S::g.dicecio@studenti.unina.it::e1edfa6d-fc0b-48f7-b129-bdcbb6d40ea7" providerId="AD" clId="Web-{29EBABF3-4A75-4B4D-B4FB-86C090A73642}"/>
    <pc:docChg chg="modSld">
      <pc:chgData name="GIUSEPPE FRANCESCO DI CECIO" userId="S::g.dicecio@studenti.unina.it::e1edfa6d-fc0b-48f7-b129-bdcbb6d40ea7" providerId="AD" clId="Web-{29EBABF3-4A75-4B4D-B4FB-86C090A73642}" dt="2022-12-13T10:19:58.256" v="22" actId="20577"/>
      <pc:docMkLst>
        <pc:docMk/>
      </pc:docMkLst>
      <pc:sldChg chg="modSp">
        <pc:chgData name="GIUSEPPE FRANCESCO DI CECIO" userId="S::g.dicecio@studenti.unina.it::e1edfa6d-fc0b-48f7-b129-bdcbb6d40ea7" providerId="AD" clId="Web-{29EBABF3-4A75-4B4D-B4FB-86C090A73642}" dt="2022-12-13T10:18:55.833" v="18" actId="14100"/>
        <pc:sldMkLst>
          <pc:docMk/>
          <pc:sldMk cId="667062530" sldId="263"/>
        </pc:sldMkLst>
        <pc:spChg chg="mod">
          <ac:chgData name="GIUSEPPE FRANCESCO DI CECIO" userId="S::g.dicecio@studenti.unina.it::e1edfa6d-fc0b-48f7-b129-bdcbb6d40ea7" providerId="AD" clId="Web-{29EBABF3-4A75-4B4D-B4FB-86C090A73642}" dt="2022-12-13T10:18:55.833" v="18" actId="14100"/>
          <ac:spMkLst>
            <pc:docMk/>
            <pc:sldMk cId="667062530" sldId="263"/>
            <ac:spMk id="4" creationId="{DDF9C2A8-3746-EAAA-F0A3-D1E3F2E6F864}"/>
          </ac:spMkLst>
        </pc:spChg>
      </pc:sldChg>
      <pc:sldChg chg="modSp">
        <pc:chgData name="GIUSEPPE FRANCESCO DI CECIO" userId="S::g.dicecio@studenti.unina.it::e1edfa6d-fc0b-48f7-b129-bdcbb6d40ea7" providerId="AD" clId="Web-{29EBABF3-4A75-4B4D-B4FB-86C090A73642}" dt="2022-12-13T10:19:26.255" v="19" actId="14100"/>
        <pc:sldMkLst>
          <pc:docMk/>
          <pc:sldMk cId="1562542101" sldId="264"/>
        </pc:sldMkLst>
        <pc:spChg chg="mod">
          <ac:chgData name="GIUSEPPE FRANCESCO DI CECIO" userId="S::g.dicecio@studenti.unina.it::e1edfa6d-fc0b-48f7-b129-bdcbb6d40ea7" providerId="AD" clId="Web-{29EBABF3-4A75-4B4D-B4FB-86C090A73642}" dt="2022-12-13T10:19:26.255" v="19" actId="14100"/>
          <ac:spMkLst>
            <pc:docMk/>
            <pc:sldMk cId="1562542101" sldId="264"/>
            <ac:spMk id="4" creationId="{DDF9C2A8-3746-EAAA-F0A3-D1E3F2E6F864}"/>
          </ac:spMkLst>
        </pc:spChg>
      </pc:sldChg>
      <pc:sldChg chg="modSp">
        <pc:chgData name="GIUSEPPE FRANCESCO DI CECIO" userId="S::g.dicecio@studenti.unina.it::e1edfa6d-fc0b-48f7-b129-bdcbb6d40ea7" providerId="AD" clId="Web-{29EBABF3-4A75-4B4D-B4FB-86C090A73642}" dt="2022-12-13T10:19:58.256" v="22" actId="20577"/>
        <pc:sldMkLst>
          <pc:docMk/>
          <pc:sldMk cId="4227753991" sldId="265"/>
        </pc:sldMkLst>
        <pc:spChg chg="mod">
          <ac:chgData name="GIUSEPPE FRANCESCO DI CECIO" userId="S::g.dicecio@studenti.unina.it::e1edfa6d-fc0b-48f7-b129-bdcbb6d40ea7" providerId="AD" clId="Web-{29EBABF3-4A75-4B4D-B4FB-86C090A73642}" dt="2022-12-13T10:19:58.256" v="22" actId="20577"/>
          <ac:spMkLst>
            <pc:docMk/>
            <pc:sldMk cId="4227753991" sldId="265"/>
            <ac:spMk id="2" creationId="{469AA90F-F668-F3D9-8241-B391881C0B0A}"/>
          </ac:spMkLst>
        </pc:spChg>
      </pc:sldChg>
    </pc:docChg>
  </pc:docChgLst>
  <pc:docChgLst>
    <pc:chgData name="ANTONIO IACONO" userId="S::antoni.iacono@studenti.unina.it::cef78505-7c3b-429e-a69d-badd7fe39a67" providerId="AD" clId="Web-{75B7D4A7-0BF2-4FF0-9BCB-100666E18BCC}"/>
    <pc:docChg chg="modSld">
      <pc:chgData name="ANTONIO IACONO" userId="S::antoni.iacono@studenti.unina.it::cef78505-7c3b-429e-a69d-badd7fe39a67" providerId="AD" clId="Web-{75B7D4A7-0BF2-4FF0-9BCB-100666E18BCC}" dt="2022-12-19T14:18:54.287" v="13" actId="20577"/>
      <pc:docMkLst>
        <pc:docMk/>
      </pc:docMkLst>
      <pc:sldChg chg="modSp">
        <pc:chgData name="ANTONIO IACONO" userId="S::antoni.iacono@studenti.unina.it::cef78505-7c3b-429e-a69d-badd7fe39a67" providerId="AD" clId="Web-{75B7D4A7-0BF2-4FF0-9BCB-100666E18BCC}" dt="2022-12-19T14:18:23.224" v="9" actId="20577"/>
        <pc:sldMkLst>
          <pc:docMk/>
          <pc:sldMk cId="1659442990" sldId="267"/>
        </pc:sldMkLst>
        <pc:spChg chg="mod">
          <ac:chgData name="ANTONIO IACONO" userId="S::antoni.iacono@studenti.unina.it::cef78505-7c3b-429e-a69d-badd7fe39a67" providerId="AD" clId="Web-{75B7D4A7-0BF2-4FF0-9BCB-100666E18BCC}" dt="2022-12-19T14:18:23.224" v="9" actId="20577"/>
          <ac:spMkLst>
            <pc:docMk/>
            <pc:sldMk cId="1659442990" sldId="267"/>
            <ac:spMk id="3" creationId="{C848A5B1-F7C2-9187-31D0-5E8E5F5F8A9D}"/>
          </ac:spMkLst>
        </pc:spChg>
      </pc:sldChg>
      <pc:sldChg chg="modSp">
        <pc:chgData name="ANTONIO IACONO" userId="S::antoni.iacono@studenti.unina.it::cef78505-7c3b-429e-a69d-badd7fe39a67" providerId="AD" clId="Web-{75B7D4A7-0BF2-4FF0-9BCB-100666E18BCC}" dt="2022-12-19T14:18:54.287" v="13" actId="20577"/>
        <pc:sldMkLst>
          <pc:docMk/>
          <pc:sldMk cId="880838653" sldId="268"/>
        </pc:sldMkLst>
        <pc:graphicFrameChg chg="modGraphic">
          <ac:chgData name="ANTONIO IACONO" userId="S::antoni.iacono@studenti.unina.it::cef78505-7c3b-429e-a69d-badd7fe39a67" providerId="AD" clId="Web-{75B7D4A7-0BF2-4FF0-9BCB-100666E18BCC}" dt="2022-12-19T14:18:54.287" v="13" actId="20577"/>
          <ac:graphicFrameMkLst>
            <pc:docMk/>
            <pc:sldMk cId="880838653" sldId="268"/>
            <ac:graphicFrameMk id="6" creationId="{BF629521-FFD2-45DA-9D1D-A5F09BD5A2D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err="1"/>
            <a:t>Convalida</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err="1"/>
            <a:t>Autorizzazione</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E3E1C386-126A-4CDB-B010-9D17FA7C586C}">
      <dgm:prSet/>
      <dgm:spPr/>
      <dgm:t>
        <a:bodyPr/>
        <a:lstStyle/>
        <a:p>
          <a:r>
            <a:rPr lang="it-IT" dirty="0"/>
            <a:t>Accesso</a:t>
          </a:r>
        </a:p>
      </dgm:t>
    </dgm:pt>
    <dgm:pt modelId="{79F98275-6374-4308-90E3-7F7A3C1EC79E}" type="parTrans" cxnId="{D43B47E6-9F47-4478-9B21-7435AADB50AD}">
      <dgm:prSet/>
      <dgm:spPr/>
      <dgm:t>
        <a:bodyPr/>
        <a:lstStyle/>
        <a:p>
          <a:endParaRPr lang="it-IT"/>
        </a:p>
      </dgm:t>
    </dgm:pt>
    <dgm:pt modelId="{D0B7CF68-0BDD-4A16-B060-9721FFB3556C}" type="sibTrans" cxnId="{D43B47E6-9F47-4478-9B21-7435AADB50AD}">
      <dgm:prSet/>
      <dgm:spPr/>
      <dgm:t>
        <a:bodyPr/>
        <a:lstStyle/>
        <a:p>
          <a:endParaRPr lang="it-IT"/>
        </a:p>
      </dgm:t>
    </dgm:pt>
    <dgm:pt modelId="{6750AC01-D39D-4F3A-9DC8-2A211EE986A2}">
      <dgm:prSet phldrT="[Text]"/>
      <dgm:spPr/>
      <dgm:t>
        <a:bodyPr/>
        <a:lstStyle/>
        <a:p>
          <a:pPr>
            <a:lnSpc>
              <a:spcPct val="100000"/>
            </a:lnSpc>
          </a:pPr>
          <a:r>
            <a:rPr lang="en-US" dirty="0" err="1"/>
            <a:t>Autenticazione</a:t>
          </a:r>
          <a:r>
            <a:rPr lang="en-US"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7E903825-41FF-4480-A81D-EDDF38ADF858}" type="pres">
      <dgm:prSet presAssocID="{E3E1C386-126A-4CDB-B010-9D17FA7C586C}" presName="text_4" presStyleLbl="node1" presStyleIdx="3" presStyleCnt="4">
        <dgm:presLayoutVars>
          <dgm:bulletEnabled val="1"/>
        </dgm:presLayoutVars>
      </dgm:prSet>
      <dgm:spPr/>
    </dgm:pt>
    <dgm:pt modelId="{86B1BFB8-9C7E-4E0C-9E27-BBD4B5FC7275}" type="pres">
      <dgm:prSet presAssocID="{E3E1C386-126A-4CDB-B010-9D17FA7C586C}" presName="accent_4" presStyleCnt="0"/>
      <dgm:spPr/>
    </dgm:pt>
    <dgm:pt modelId="{43D67E85-A6BD-4ABE-A18B-E105C6F4A5E4}" type="pres">
      <dgm:prSet presAssocID="{E3E1C386-126A-4CDB-B010-9D17FA7C586C}" presName="accentRepeatNode" presStyleLbl="solidFgAcc1" presStyleIdx="3" presStyleCnt="4"/>
      <dgm:spPr/>
    </dgm:pt>
  </dgm:ptLst>
  <dgm:cxnLst>
    <dgm:cxn modelId="{34D4F804-9C49-4FA3-ACD2-30ABC163E17E}" type="presOf" srcId="{E3E1C386-126A-4CDB-B010-9D17FA7C586C}" destId="{7E903825-41FF-4480-A81D-EDDF38ADF85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D43B47E6-9F47-4478-9B21-7435AADB50AD}" srcId="{7E5AA53B-3EEE-4DE4-BB81-9044890C2946}" destId="{E3E1C386-126A-4CDB-B010-9D17FA7C586C}" srcOrd="3" destOrd="0" parTransId="{79F98275-6374-4308-90E3-7F7A3C1EC79E}" sibTransId="{D0B7CF68-0BDD-4A16-B060-9721FFB3556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9A9B831E-37E5-447A-97D0-DB5071E3EB0D}" type="presParOf" srcId="{90561C55-3C6E-4D53-85E1-2C50BCDDA392}" destId="{7E903825-41FF-4480-A81D-EDDF38ADF858}" srcOrd="7" destOrd="0" presId="urn:microsoft.com/office/officeart/2008/layout/VerticalCurvedList"/>
    <dgm:cxn modelId="{FE1A5A38-A10E-459D-BE16-7D3D7ED32744}" type="presParOf" srcId="{90561C55-3C6E-4D53-85E1-2C50BCDDA392}" destId="{86B1BFB8-9C7E-4E0C-9E27-BBD4B5FC7275}" srcOrd="8" destOrd="0" presId="urn:microsoft.com/office/officeart/2008/layout/VerticalCurvedList"/>
    <dgm:cxn modelId="{DB575D2F-6917-4A57-8F4C-10257C4CF4A6}" type="presParOf" srcId="{86B1BFB8-9C7E-4E0C-9E27-BBD4B5FC7275}" destId="{43D67E85-A6BD-4ABE-A18B-E105C6F4A5E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1600" dirty="0" err="1"/>
            <a:t>Creazione</a:t>
          </a:r>
          <a:r>
            <a:rPr lang="en-US" sz="1600" dirty="0"/>
            <a:t> di </a:t>
          </a:r>
          <a:r>
            <a:rPr lang="en-US" sz="1600" dirty="0" err="1"/>
            <a:t>utenti</a:t>
          </a:r>
          <a:r>
            <a:rPr lang="en-US" sz="1600" dirty="0"/>
            <a:t> e policies associate in modo da </a:t>
          </a:r>
          <a:r>
            <a:rPr lang="en-US" sz="1600" dirty="0" err="1"/>
            <a:t>accedere</a:t>
          </a:r>
          <a:r>
            <a:rPr lang="en-US" sz="1600" dirty="0"/>
            <a:t> a Vault non </a:t>
          </a:r>
          <a:r>
            <a:rPr lang="en-US" sz="1600" dirty="0" err="1"/>
            <a:t>utilizzando</a:t>
          </a:r>
          <a:r>
            <a:rPr lang="en-US" sz="1600" dirty="0"/>
            <a:t> le </a:t>
          </a:r>
          <a:r>
            <a:rPr lang="en-US" sz="1600" dirty="0" err="1"/>
            <a:t>credenziali</a:t>
          </a:r>
          <a:r>
            <a:rPr lang="en-US" sz="1600" dirty="0"/>
            <a:t> root</a:t>
          </a:r>
          <a:r>
            <a:rPr lang="en-US" sz="1200" dirty="0"/>
            <a:t>.</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E3E1C386-126A-4CDB-B010-9D17FA7C586C}">
      <dgm:prSet custT="1"/>
      <dgm:spPr/>
      <dgm:t>
        <a:bodyPr/>
        <a:lstStyle/>
        <a:p>
          <a:pPr rtl="0"/>
          <a:r>
            <a:rPr lang="it-IT" sz="1600" dirty="0">
              <a:latin typeface="+mn-lt"/>
            </a:rPr>
            <a:t>Distribuzione di  Vault su nodi remoti per garantire maggiore scalabilità e affidabilità</a:t>
          </a:r>
        </a:p>
      </dgm:t>
    </dgm:pt>
    <dgm:pt modelId="{79F98275-6374-4308-90E3-7F7A3C1EC79E}" type="parTrans" cxnId="{D43B47E6-9F47-4478-9B21-7435AADB50AD}">
      <dgm:prSet/>
      <dgm:spPr/>
      <dgm:t>
        <a:bodyPr/>
        <a:lstStyle/>
        <a:p>
          <a:endParaRPr lang="it-IT"/>
        </a:p>
      </dgm:t>
    </dgm:pt>
    <dgm:pt modelId="{D0B7CF68-0BDD-4A16-B060-9721FFB3556C}" type="sibTrans" cxnId="{D43B47E6-9F47-4478-9B21-7435AADB50AD}">
      <dgm:prSet/>
      <dgm:spPr/>
      <dgm:t>
        <a:bodyPr/>
        <a:lstStyle/>
        <a:p>
          <a:endParaRPr lang="it-IT"/>
        </a:p>
      </dgm:t>
    </dgm:pt>
    <dgm:pt modelId="{6750AC01-D39D-4F3A-9DC8-2A211EE986A2}">
      <dgm:prSet phldrT="[Text]" custT="1"/>
      <dgm:spPr/>
      <dgm:t>
        <a:bodyPr/>
        <a:lstStyle/>
        <a:p>
          <a:pPr>
            <a:lnSpc>
              <a:spcPct val="100000"/>
            </a:lnSpc>
          </a:pPr>
          <a:r>
            <a:rPr lang="en-US" sz="1600" dirty="0" err="1"/>
            <a:t>Utilizzo</a:t>
          </a:r>
          <a:r>
            <a:rPr lang="en-US" sz="1600" dirty="0"/>
            <a:t> di un </a:t>
          </a:r>
          <a:r>
            <a:rPr lang="en-US" sz="1600" dirty="0" err="1"/>
            <a:t>diverso</a:t>
          </a:r>
          <a:r>
            <a:rPr lang="en-US" sz="1600" dirty="0"/>
            <a:t> </a:t>
          </a:r>
          <a:r>
            <a:rPr lang="en-US" sz="1600" dirty="0" err="1"/>
            <a:t>metodo</a:t>
          </a:r>
          <a:r>
            <a:rPr lang="en-US" sz="1600" dirty="0"/>
            <a:t> di </a:t>
          </a:r>
          <a:r>
            <a:rPr lang="en-US" sz="1600" dirty="0" err="1"/>
            <a:t>autenticazione</a:t>
          </a:r>
          <a:r>
            <a:rPr lang="en-US" sz="1600" dirty="0"/>
            <a:t>. In </a:t>
          </a:r>
          <a:r>
            <a:rPr lang="en-US" sz="1600" dirty="0" err="1"/>
            <a:t>particolare</a:t>
          </a:r>
          <a:r>
            <a:rPr lang="en-US" sz="1600" dirty="0"/>
            <a:t>, è possible </a:t>
          </a:r>
          <a:r>
            <a:rPr lang="en-US" sz="1600" dirty="0" err="1"/>
            <a:t>utilizzare</a:t>
          </a:r>
          <a:r>
            <a:rPr lang="en-US" sz="1600" dirty="0"/>
            <a:t> </a:t>
          </a:r>
          <a:r>
            <a:rPr lang="en-US" sz="1600" dirty="0" err="1"/>
            <a:t>l’autenticazione</a:t>
          </a:r>
          <a:r>
            <a:rPr lang="en-US" sz="1600" dirty="0"/>
            <a:t> a due </a:t>
          </a:r>
          <a:r>
            <a:rPr lang="en-US" sz="1600" dirty="0" err="1"/>
            <a:t>fattori</a:t>
          </a:r>
          <a:r>
            <a:rPr lang="en-US" sz="1600" dirty="0"/>
            <a:t> </a:t>
          </a:r>
          <a:r>
            <a:rPr lang="en-US" sz="1600" dirty="0" err="1"/>
            <a:t>nella</a:t>
          </a:r>
          <a:r>
            <a:rPr lang="en-US" sz="1600" dirty="0"/>
            <a:t> </a:t>
          </a:r>
          <a:r>
            <a:rPr lang="en-US" sz="1600" dirty="0" err="1"/>
            <a:t>versione</a:t>
          </a:r>
          <a:r>
            <a:rPr lang="en-US" sz="1600" dirty="0"/>
            <a:t> enterprise.</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1600" dirty="0" err="1"/>
            <a:t>Creazione</a:t>
          </a:r>
          <a:r>
            <a:rPr lang="en-US" sz="1600" dirty="0"/>
            <a:t> e </a:t>
          </a:r>
          <a:r>
            <a:rPr lang="en-US" sz="1600" dirty="0" err="1"/>
            <a:t>firma</a:t>
          </a:r>
          <a:r>
            <a:rPr lang="en-US" sz="1600" dirty="0"/>
            <a:t> di </a:t>
          </a:r>
          <a:r>
            <a:rPr lang="en-US" sz="1600" dirty="0" err="1"/>
            <a:t>certificati</a:t>
          </a:r>
          <a:r>
            <a:rPr lang="en-US" sz="1600" dirty="0"/>
            <a:t> con </a:t>
          </a:r>
          <a:r>
            <a:rPr lang="en-US" sz="1600" dirty="0" err="1"/>
            <a:t>l’implementazione</a:t>
          </a:r>
          <a:r>
            <a:rPr lang="en-US" sz="1600" dirty="0"/>
            <a:t> di </a:t>
          </a:r>
          <a:r>
            <a:rPr lang="en-US" sz="1600" dirty="0" err="1"/>
            <a:t>una</a:t>
          </a:r>
          <a:r>
            <a:rPr lang="en-US" sz="1600" dirty="0"/>
            <a:t> </a:t>
          </a:r>
          <a:r>
            <a:rPr lang="en-US" sz="1600" dirty="0" err="1"/>
            <a:t>connessione</a:t>
          </a:r>
          <a:r>
            <a:rPr lang="en-US" sz="1600" dirty="0"/>
            <a:t> TLS</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7E903825-41FF-4480-A81D-EDDF38ADF858}" type="pres">
      <dgm:prSet presAssocID="{E3E1C386-126A-4CDB-B010-9D17FA7C586C}" presName="text_4" presStyleLbl="node1" presStyleIdx="3" presStyleCnt="4">
        <dgm:presLayoutVars>
          <dgm:bulletEnabled val="1"/>
        </dgm:presLayoutVars>
      </dgm:prSet>
      <dgm:spPr/>
    </dgm:pt>
    <dgm:pt modelId="{86B1BFB8-9C7E-4E0C-9E27-BBD4B5FC7275}" type="pres">
      <dgm:prSet presAssocID="{E3E1C386-126A-4CDB-B010-9D17FA7C586C}" presName="accent_4" presStyleCnt="0"/>
      <dgm:spPr/>
    </dgm:pt>
    <dgm:pt modelId="{43D67E85-A6BD-4ABE-A18B-E105C6F4A5E4}" type="pres">
      <dgm:prSet presAssocID="{E3E1C386-126A-4CDB-B010-9D17FA7C586C}" presName="accentRepeatNode" presStyleLbl="solidFgAcc1" presStyleIdx="3" presStyleCnt="4"/>
      <dgm:spPr/>
    </dgm:pt>
  </dgm:ptLst>
  <dgm:cxnLst>
    <dgm:cxn modelId="{34D4F804-9C49-4FA3-ACD2-30ABC163E17E}" type="presOf" srcId="{E3E1C386-126A-4CDB-B010-9D17FA7C586C}" destId="{7E903825-41FF-4480-A81D-EDDF38ADF85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D43B47E6-9F47-4478-9B21-7435AADB50AD}" srcId="{7E5AA53B-3EEE-4DE4-BB81-9044890C2946}" destId="{E3E1C386-126A-4CDB-B010-9D17FA7C586C}" srcOrd="3" destOrd="0" parTransId="{79F98275-6374-4308-90E3-7F7A3C1EC79E}" sibTransId="{D0B7CF68-0BDD-4A16-B060-9721FFB3556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9A9B831E-37E5-447A-97D0-DB5071E3EB0D}" type="presParOf" srcId="{90561C55-3C6E-4D53-85E1-2C50BCDDA392}" destId="{7E903825-41FF-4480-A81D-EDDF38ADF858}" srcOrd="7" destOrd="0" presId="urn:microsoft.com/office/officeart/2008/layout/VerticalCurvedList"/>
    <dgm:cxn modelId="{FE1A5A38-A10E-459D-BE16-7D3D7ED32744}" type="presParOf" srcId="{90561C55-3C6E-4D53-85E1-2C50BCDDA392}" destId="{86B1BFB8-9C7E-4E0C-9E27-BBD4B5FC7275}" srcOrd="8" destOrd="0" presId="urn:microsoft.com/office/officeart/2008/layout/VerticalCurvedList"/>
    <dgm:cxn modelId="{DB575D2F-6917-4A57-8F4C-10257C4CF4A6}" type="presParOf" srcId="{86B1BFB8-9C7E-4E0C-9E27-BBD4B5FC7275}" destId="{43D67E85-A6BD-4ABE-A18B-E105C6F4A5E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Autenticazione</a:t>
          </a:r>
          <a:r>
            <a:rPr lang="en-US" sz="2700" kern="1200" dirty="0"/>
            <a:t>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Convalida</a:t>
          </a:r>
          <a:endParaRPr lang="en-US" sz="2700" kern="1200" dirty="0"/>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Autorizzazione</a:t>
          </a:r>
          <a:endParaRPr lang="en-US" sz="2700" kern="1200" dirty="0"/>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903825-41FF-4480-A81D-EDDF38ADF858}">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it-IT" sz="2700" kern="1200" dirty="0"/>
            <a:t>Accesso</a:t>
          </a:r>
        </a:p>
      </dsp:txBody>
      <dsp:txXfrm>
        <a:off x="404618" y="2741666"/>
        <a:ext cx="6402340" cy="548276"/>
      </dsp:txXfrm>
    </dsp:sp>
    <dsp:sp modelId="{43D67E85-A6BD-4ABE-A18B-E105C6F4A5E4}">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305713" y="-812556"/>
          <a:ext cx="6317881" cy="6317881"/>
        </a:xfrm>
        <a:prstGeom prst="blockArc">
          <a:avLst>
            <a:gd name="adj1" fmla="val 18900000"/>
            <a:gd name="adj2" fmla="val 2700000"/>
            <a:gd name="adj3" fmla="val 342"/>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29925" y="360780"/>
          <a:ext cx="9002578"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Utilizzo</a:t>
          </a:r>
          <a:r>
            <a:rPr lang="en-US" sz="1600" kern="1200" dirty="0"/>
            <a:t> di un </a:t>
          </a:r>
          <a:r>
            <a:rPr lang="en-US" sz="1600" kern="1200" dirty="0" err="1"/>
            <a:t>diverso</a:t>
          </a:r>
          <a:r>
            <a:rPr lang="en-US" sz="1600" kern="1200" dirty="0"/>
            <a:t> </a:t>
          </a:r>
          <a:r>
            <a:rPr lang="en-US" sz="1600" kern="1200" dirty="0" err="1"/>
            <a:t>metodo</a:t>
          </a:r>
          <a:r>
            <a:rPr lang="en-US" sz="1600" kern="1200" dirty="0"/>
            <a:t> di </a:t>
          </a:r>
          <a:r>
            <a:rPr lang="en-US" sz="1600" kern="1200" dirty="0" err="1"/>
            <a:t>autenticazione</a:t>
          </a:r>
          <a:r>
            <a:rPr lang="en-US" sz="1600" kern="1200" dirty="0"/>
            <a:t>. In </a:t>
          </a:r>
          <a:r>
            <a:rPr lang="en-US" sz="1600" kern="1200" dirty="0" err="1"/>
            <a:t>particolare</a:t>
          </a:r>
          <a:r>
            <a:rPr lang="en-US" sz="1600" kern="1200" dirty="0"/>
            <a:t>, è possible </a:t>
          </a:r>
          <a:r>
            <a:rPr lang="en-US" sz="1600" kern="1200" dirty="0" err="1"/>
            <a:t>utilizzare</a:t>
          </a:r>
          <a:r>
            <a:rPr lang="en-US" sz="1600" kern="1200" dirty="0"/>
            <a:t> </a:t>
          </a:r>
          <a:r>
            <a:rPr lang="en-US" sz="1600" kern="1200" dirty="0" err="1"/>
            <a:t>l’autenticazione</a:t>
          </a:r>
          <a:r>
            <a:rPr lang="en-US" sz="1600" kern="1200" dirty="0"/>
            <a:t> a due </a:t>
          </a:r>
          <a:r>
            <a:rPr lang="en-US" sz="1600" kern="1200" dirty="0" err="1"/>
            <a:t>fattori</a:t>
          </a:r>
          <a:r>
            <a:rPr lang="en-US" sz="1600" kern="1200" dirty="0"/>
            <a:t> </a:t>
          </a:r>
          <a:r>
            <a:rPr lang="en-US" sz="1600" kern="1200" dirty="0" err="1"/>
            <a:t>nella</a:t>
          </a:r>
          <a:r>
            <a:rPr lang="en-US" sz="1600" kern="1200" dirty="0"/>
            <a:t> </a:t>
          </a:r>
          <a:r>
            <a:rPr lang="en-US" sz="1600" kern="1200" dirty="0" err="1"/>
            <a:t>versione</a:t>
          </a:r>
          <a:r>
            <a:rPr lang="en-US" sz="1600" kern="1200" dirty="0"/>
            <a:t> enterprise.</a:t>
          </a:r>
        </a:p>
      </dsp:txBody>
      <dsp:txXfrm>
        <a:off x="529925" y="360780"/>
        <a:ext cx="9002578" cy="721935"/>
      </dsp:txXfrm>
    </dsp:sp>
    <dsp:sp modelId="{07CB3071-D555-47DA-A36A-69EB91531FD8}">
      <dsp:nvSpPr>
        <dsp:cNvPr id="0" name=""/>
        <dsp:cNvSpPr/>
      </dsp:nvSpPr>
      <dsp:spPr>
        <a:xfrm>
          <a:off x="78716" y="270538"/>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943828" y="1443871"/>
          <a:ext cx="8588676"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Creazione</a:t>
          </a:r>
          <a:r>
            <a:rPr lang="en-US" sz="1600" kern="1200" dirty="0"/>
            <a:t> di </a:t>
          </a:r>
          <a:r>
            <a:rPr lang="en-US" sz="1600" kern="1200" dirty="0" err="1"/>
            <a:t>utenti</a:t>
          </a:r>
          <a:r>
            <a:rPr lang="en-US" sz="1600" kern="1200" dirty="0"/>
            <a:t> e policies associate in modo da </a:t>
          </a:r>
          <a:r>
            <a:rPr lang="en-US" sz="1600" kern="1200" dirty="0" err="1"/>
            <a:t>accedere</a:t>
          </a:r>
          <a:r>
            <a:rPr lang="en-US" sz="1600" kern="1200" dirty="0"/>
            <a:t> a Vault non </a:t>
          </a:r>
          <a:r>
            <a:rPr lang="en-US" sz="1600" kern="1200" dirty="0" err="1"/>
            <a:t>utilizzando</a:t>
          </a:r>
          <a:r>
            <a:rPr lang="en-US" sz="1600" kern="1200" dirty="0"/>
            <a:t> le </a:t>
          </a:r>
          <a:r>
            <a:rPr lang="en-US" sz="1600" kern="1200" dirty="0" err="1"/>
            <a:t>credenziali</a:t>
          </a:r>
          <a:r>
            <a:rPr lang="en-US" sz="1600" kern="1200" dirty="0"/>
            <a:t> root</a:t>
          </a:r>
          <a:r>
            <a:rPr lang="en-US" sz="1200" kern="1200" dirty="0"/>
            <a:t>.</a:t>
          </a:r>
        </a:p>
      </dsp:txBody>
      <dsp:txXfrm>
        <a:off x="943828" y="1443871"/>
        <a:ext cx="8588676" cy="721935"/>
      </dsp:txXfrm>
    </dsp:sp>
    <dsp:sp modelId="{3F8116AC-FAC3-4E95-9865-93CCFEB191B9}">
      <dsp:nvSpPr>
        <dsp:cNvPr id="0" name=""/>
        <dsp:cNvSpPr/>
      </dsp:nvSpPr>
      <dsp:spPr>
        <a:xfrm>
          <a:off x="492618" y="1353629"/>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943828" y="2526962"/>
          <a:ext cx="8588676"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Creazione</a:t>
          </a:r>
          <a:r>
            <a:rPr lang="en-US" sz="1600" kern="1200" dirty="0"/>
            <a:t> e </a:t>
          </a:r>
          <a:r>
            <a:rPr lang="en-US" sz="1600" kern="1200" dirty="0" err="1"/>
            <a:t>firma</a:t>
          </a:r>
          <a:r>
            <a:rPr lang="en-US" sz="1600" kern="1200" dirty="0"/>
            <a:t> di </a:t>
          </a:r>
          <a:r>
            <a:rPr lang="en-US" sz="1600" kern="1200" dirty="0" err="1"/>
            <a:t>certificati</a:t>
          </a:r>
          <a:r>
            <a:rPr lang="en-US" sz="1600" kern="1200" dirty="0"/>
            <a:t> con </a:t>
          </a:r>
          <a:r>
            <a:rPr lang="en-US" sz="1600" kern="1200" dirty="0" err="1"/>
            <a:t>l’implementazione</a:t>
          </a:r>
          <a:r>
            <a:rPr lang="en-US" sz="1600" kern="1200" dirty="0"/>
            <a:t> di </a:t>
          </a:r>
          <a:r>
            <a:rPr lang="en-US" sz="1600" kern="1200" dirty="0" err="1"/>
            <a:t>una</a:t>
          </a:r>
          <a:r>
            <a:rPr lang="en-US" sz="1600" kern="1200" dirty="0"/>
            <a:t> </a:t>
          </a:r>
          <a:r>
            <a:rPr lang="en-US" sz="1600" kern="1200" dirty="0" err="1"/>
            <a:t>connessione</a:t>
          </a:r>
          <a:r>
            <a:rPr lang="en-US" sz="1600" kern="1200" dirty="0"/>
            <a:t> TLS</a:t>
          </a:r>
        </a:p>
      </dsp:txBody>
      <dsp:txXfrm>
        <a:off x="943828" y="2526962"/>
        <a:ext cx="8588676" cy="721935"/>
      </dsp:txXfrm>
    </dsp:sp>
    <dsp:sp modelId="{A965097E-32F1-4AB8-8C4E-2814A7596B2F}">
      <dsp:nvSpPr>
        <dsp:cNvPr id="0" name=""/>
        <dsp:cNvSpPr/>
      </dsp:nvSpPr>
      <dsp:spPr>
        <a:xfrm>
          <a:off x="492618" y="2436720"/>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903825-41FF-4480-A81D-EDDF38ADF858}">
      <dsp:nvSpPr>
        <dsp:cNvPr id="0" name=""/>
        <dsp:cNvSpPr/>
      </dsp:nvSpPr>
      <dsp:spPr>
        <a:xfrm>
          <a:off x="529925" y="3610053"/>
          <a:ext cx="9002578"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rtl="0">
            <a:lnSpc>
              <a:spcPct val="90000"/>
            </a:lnSpc>
            <a:spcBef>
              <a:spcPct val="0"/>
            </a:spcBef>
            <a:spcAft>
              <a:spcPct val="35000"/>
            </a:spcAft>
            <a:buNone/>
          </a:pPr>
          <a:r>
            <a:rPr lang="it-IT" sz="1600" kern="1200" dirty="0">
              <a:latin typeface="+mn-lt"/>
            </a:rPr>
            <a:t>Distribuzione di  Vault su nodi remoti per garantire maggiore scalabilità e affidabilità</a:t>
          </a:r>
        </a:p>
      </dsp:txBody>
      <dsp:txXfrm>
        <a:off x="529925" y="3610053"/>
        <a:ext cx="9002578" cy="721935"/>
      </dsp:txXfrm>
    </dsp:sp>
    <dsp:sp modelId="{43D67E85-A6BD-4ABE-A18B-E105C6F4A5E4}">
      <dsp:nvSpPr>
        <dsp:cNvPr id="0" name=""/>
        <dsp:cNvSpPr/>
      </dsp:nvSpPr>
      <dsp:spPr>
        <a:xfrm>
          <a:off x="78716" y="3519811"/>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12/19/2022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34377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kms/latest/developerguide/concepts.html#data-key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VAULT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783272" y="920692"/>
            <a:ext cx="7213600" cy="1121871"/>
          </a:xfrm>
        </p:spPr>
        <p:txBody>
          <a:bodyPr anchor="ctr">
            <a:normAutofit/>
          </a:bodyPr>
          <a:lstStyle/>
          <a:p>
            <a:pPr algn="ctr"/>
            <a:r>
              <a:rPr lang="en-US" dirty="0" err="1"/>
              <a:t>Sviluppi</a:t>
            </a:r>
            <a:r>
              <a:rPr lang="en-US" dirty="0"/>
              <a:t> </a:t>
            </a:r>
            <a:r>
              <a:rPr lang="en-US" dirty="0" err="1"/>
              <a:t>futuri</a:t>
            </a:r>
            <a:r>
              <a:rPr lang="en-US" dirty="0"/>
              <a:t>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35699075"/>
              </p:ext>
            </p:extLst>
          </p:nvPr>
        </p:nvGraphicFramePr>
        <p:xfrm>
          <a:off x="811106" y="1837426"/>
          <a:ext cx="9597622" cy="4692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083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PANORAMICA DI  VAULT</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2"/>
          <a:srcRect/>
          <a:stretch/>
        </p:blipFill>
        <p:spPr>
          <a:xfrm>
            <a:off x="581025" y="2470846"/>
            <a:ext cx="5422900" cy="3146620"/>
          </a:xfrm>
        </p:spPr>
      </p:pic>
      <p:sp>
        <p:nvSpPr>
          <p:cNvPr id="4" name="Segnaposto contenuto 3">
            <a:extLst>
              <a:ext uri="{FF2B5EF4-FFF2-40B4-BE49-F238E27FC236}">
                <a16:creationId xmlns:a16="http://schemas.microsoft.com/office/drawing/2014/main" id="{DDF9C2A8-3746-EAAA-F0A3-D1E3F2E6F864}"/>
              </a:ext>
            </a:extLst>
          </p:cNvPr>
          <p:cNvSpPr>
            <a:spLocks noGrp="1"/>
          </p:cNvSpPr>
          <p:nvPr>
            <p:ph sz="half" idx="2"/>
          </p:nvPr>
        </p:nvSpPr>
        <p:spPr>
          <a:xfrm>
            <a:off x="6188077" y="2358551"/>
            <a:ext cx="5422392" cy="3633047"/>
          </a:xfrm>
        </p:spPr>
        <p:txBody>
          <a:bodyPr/>
          <a:lstStyle/>
          <a:p>
            <a:r>
              <a:rPr lang="it-IT" dirty="0"/>
              <a:t>È un sistema di gestione della crittografia e dei segreti basato sull’identità.</a:t>
            </a:r>
          </a:p>
          <a:p>
            <a:r>
              <a:rPr lang="it-IT" dirty="0"/>
              <a:t>I componenti di  Vault che memorizzano, generano e crittografano i segreti sono chiamati Secrets Engine.</a:t>
            </a:r>
          </a:p>
          <a:p>
            <a:r>
              <a:rPr lang="it-IT" dirty="0"/>
              <a:t>Si comporta in maniera simile ad un filesystem virtuale in cui le operazioni di lettura, scrittura ecc. sono inoltrate al Secrets Engine che decide per tali operazioni.</a:t>
            </a:r>
          </a:p>
          <a:p>
            <a:r>
              <a:rPr lang="it-IT" dirty="0"/>
              <a:t>Interfacciamento diretto con sistemi fisici, database, AWS IAM, HSM ecc.</a:t>
            </a: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PANORAMICA DI  VAULT</a:t>
            </a:r>
          </a:p>
        </p:txBody>
      </p:sp>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228003"/>
            <a:ext cx="5422390" cy="3633047"/>
          </a:xfrm>
        </p:spPr>
        <p:txBody>
          <a:bodyPr anchor="ctr">
            <a:normAutofit/>
          </a:bodyPr>
          <a:lstStyle/>
          <a:p>
            <a:r>
              <a:rPr lang="it-IT" dirty="0"/>
              <a:t>Vault convalida e autorizza i client prima di fornire loro l’accesso ai segreti o dai dati sensibili archiviati.</a:t>
            </a:r>
          </a:p>
          <a:p>
            <a:r>
              <a:rPr lang="it-IT" dirty="0"/>
              <a:t>Funziona principalmente con i token, dove ognuno di essi è associato alla policy del client. Ogni policy è basata sul percorso e le regole di policy vincolano le azioni.</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2"/>
          </p:nvPr>
        </p:nvPicPr>
        <p:blipFill>
          <a:blip r:embed="rId2"/>
          <a:stretch/>
        </p:blipFill>
        <p:spPr>
          <a:xfrm>
            <a:off x="7087631" y="2228003"/>
            <a:ext cx="3623963" cy="3633047"/>
          </a:xfrm>
          <a:noFill/>
        </p:spPr>
      </p:pic>
    </p:spTree>
    <p:extLst>
      <p:ext uri="{BB962C8B-B14F-4D97-AF65-F5344CB8AC3E}">
        <p14:creationId xmlns:p14="http://schemas.microsoft.com/office/powerpoint/2010/main" val="405582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Flusso</a:t>
            </a:r>
            <a:r>
              <a:rPr lang="en-US" dirty="0"/>
              <a:t> di </a:t>
            </a:r>
            <a:r>
              <a:rPr lang="en-US" dirty="0" err="1"/>
              <a:t>lavoro</a:t>
            </a:r>
            <a:r>
              <a:rPr lang="en-US" dirty="0"/>
              <a:t>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14359265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019455"/>
            <a:ext cx="11086932" cy="3633047"/>
          </a:xfrm>
        </p:spPr>
        <p:txBody>
          <a:bodyPr anchor="ctr">
            <a:normAutofit/>
          </a:bodyPr>
          <a:lstStyle/>
          <a:p>
            <a:pPr marL="305435" indent="-305435"/>
            <a:r>
              <a:rPr lang="it-IT" dirty="0"/>
              <a:t>È stata utilizzata la versione open-source 1.12.1 ‘</a:t>
            </a:r>
            <a:r>
              <a:rPr lang="it-IT" dirty="0" err="1"/>
              <a:t>unseal</a:t>
            </a:r>
            <a:r>
              <a:rPr lang="it-IT" dirty="0"/>
              <a:t>’ con algoritmo Shamir.</a:t>
            </a:r>
          </a:p>
          <a:p>
            <a:pPr marL="305435" indent="-305435"/>
            <a:r>
              <a:rPr lang="it-IT" dirty="0"/>
              <a:t>È stato configurato l’ambiente Vault su sistema locale tramite un file di configurazione in cui si indica l’indirizzo IP e la porta del server </a:t>
            </a:r>
            <a:r>
              <a:rPr lang="it-IT" dirty="0" err="1"/>
              <a:t>Vault</a:t>
            </a:r>
            <a:r>
              <a:rPr lang="it-IT" dirty="0"/>
              <a:t>. In particolare, il server </a:t>
            </a:r>
            <a:r>
              <a:rPr lang="it-IT" dirty="0" err="1"/>
              <a:t>Vault</a:t>
            </a:r>
            <a:r>
              <a:rPr lang="it-IT" dirty="0"/>
              <a:t> espone un’API HTTP che può o meno essere configurata con TLS</a:t>
            </a:r>
          </a:p>
          <a:p>
            <a:pPr marL="305435" indent="-305435"/>
            <a:r>
              <a:rPr lang="it-IT" dirty="0"/>
              <a:t>Avviene lo scambio di chiavi e token con il server necessari per l’accesso.</a:t>
            </a:r>
          </a:p>
          <a:p>
            <a:pPr marL="305435" indent="-305435"/>
            <a:r>
              <a:rPr lang="it-IT" dirty="0"/>
              <a:t>Avviene l’autenticazione e l’autorizzazione da parte del server inserendo, tramite CLI,  almeno tre chiavi corrette e successivamente il token.</a:t>
            </a:r>
          </a:p>
          <a:p>
            <a:pPr marL="305435" indent="-305435"/>
            <a:r>
              <a:rPr lang="it-IT" dirty="0"/>
              <a:t>Una volta effettuato l’accesso come root,  sono stati creati degli </a:t>
            </a:r>
            <a:r>
              <a:rPr lang="it-IT" dirty="0" err="1"/>
              <a:t>engines</a:t>
            </a:r>
            <a:r>
              <a:rPr lang="it-IT" dirty="0"/>
              <a:t> contenenti le informazioni sensibili.</a:t>
            </a:r>
          </a:p>
        </p:txBody>
      </p:sp>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spTree>
    <p:extLst>
      <p:ext uri="{BB962C8B-B14F-4D97-AF65-F5344CB8AC3E}">
        <p14:creationId xmlns:p14="http://schemas.microsoft.com/office/powerpoint/2010/main" val="66706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228003"/>
            <a:ext cx="5422390" cy="3947372"/>
          </a:xfrm>
        </p:spPr>
        <p:txBody>
          <a:bodyPr anchor="ctr">
            <a:normAutofit lnSpcReduction="10000"/>
          </a:bodyPr>
          <a:lstStyle/>
          <a:p>
            <a:r>
              <a:rPr lang="it-IT" dirty="0"/>
              <a:t>È stato utilizzato il motore dei segreti KV.</a:t>
            </a:r>
          </a:p>
          <a:p>
            <a:r>
              <a:rPr lang="it-IT" dirty="0">
                <a:solidFill>
                  <a:srgbClr val="3B3D45"/>
                </a:solidFill>
              </a:rPr>
              <a:t>È </a:t>
            </a:r>
            <a:r>
              <a:rPr lang="it-IT" b="0" i="0" dirty="0">
                <a:solidFill>
                  <a:srgbClr val="3B3D45"/>
                </a:solidFill>
                <a:effectLst/>
              </a:rPr>
              <a:t>un archivio di valori-chiave utilizzato per archiviare segreti arbitrari all'interno dell'archivio fisico configurato per Vault.</a:t>
            </a:r>
          </a:p>
          <a:p>
            <a:r>
              <a:rPr lang="it-IT" dirty="0"/>
              <a:t>Utilizzando la versione 1 del motore KV, verrà conservato solo il valore scritto più di recente.</a:t>
            </a:r>
          </a:p>
          <a:p>
            <a:r>
              <a:rPr lang="it-IT" dirty="0"/>
              <a:t>È stata utilizzata tale versione perché offre una dimensione di archiviazione ridotta visto che, per ogni chiave, non vengono archiviati metadati aggiuntivi.</a:t>
            </a:r>
          </a:p>
          <a:p>
            <a:r>
              <a:rPr lang="it-IT" dirty="0"/>
              <a:t>Le richieste al back-end sono più performanti perché per ogni richiesta ci saranno meno chiamate di archiviazione.</a:t>
            </a:r>
          </a:p>
        </p:txBody>
      </p:sp>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pic>
        <p:nvPicPr>
          <p:cNvPr id="12" name="Segnaposto contenuto 11">
            <a:extLst>
              <a:ext uri="{FF2B5EF4-FFF2-40B4-BE49-F238E27FC236}">
                <a16:creationId xmlns:a16="http://schemas.microsoft.com/office/drawing/2014/main" id="{0B211C34-3381-00A7-2A7D-5250D73C1037}"/>
              </a:ext>
            </a:extLst>
          </p:cNvPr>
          <p:cNvPicPr>
            <a:picLocks noGrp="1" noChangeAspect="1"/>
          </p:cNvPicPr>
          <p:nvPr>
            <p:ph sz="half" idx="2"/>
          </p:nvPr>
        </p:nvPicPr>
        <p:blipFill>
          <a:blip r:embed="rId2"/>
          <a:srcRect/>
          <a:stretch/>
        </p:blipFill>
        <p:spPr>
          <a:xfrm>
            <a:off x="6235125" y="2228002"/>
            <a:ext cx="5532001" cy="3633047"/>
          </a:xfrm>
        </p:spPr>
      </p:pic>
    </p:spTree>
    <p:extLst>
      <p:ext uri="{BB962C8B-B14F-4D97-AF65-F5344CB8AC3E}">
        <p14:creationId xmlns:p14="http://schemas.microsoft.com/office/powerpoint/2010/main" val="156254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sp>
        <p:nvSpPr>
          <p:cNvPr id="2" name="Segnaposto testo 1">
            <a:extLst>
              <a:ext uri="{FF2B5EF4-FFF2-40B4-BE49-F238E27FC236}">
                <a16:creationId xmlns:a16="http://schemas.microsoft.com/office/drawing/2014/main" id="{469AA90F-F668-F3D9-8241-B391881C0B0A}"/>
              </a:ext>
            </a:extLst>
          </p:cNvPr>
          <p:cNvSpPr>
            <a:spLocks noGrp="1"/>
          </p:cNvSpPr>
          <p:nvPr>
            <p:ph type="body" idx="1"/>
          </p:nvPr>
        </p:nvSpPr>
        <p:spPr>
          <a:xfrm>
            <a:off x="859510" y="5581292"/>
            <a:ext cx="10147796" cy="822220"/>
          </a:xfrm>
        </p:spPr>
        <p:txBody>
          <a:bodyPr/>
          <a:lstStyle/>
          <a:p>
            <a:pPr marL="342900" indent="-342900">
              <a:buFont typeface="Arial" panose="020B0604020202020204" pitchFamily="34" charset="0"/>
              <a:buChar char="•"/>
            </a:pPr>
            <a:r>
              <a:rPr lang="it-IT" sz="1600" dirty="0">
                <a:solidFill>
                  <a:schemeClr val="tx1">
                    <a:lumMod val="85000"/>
                    <a:lumOff val="15000"/>
                  </a:schemeClr>
                </a:solidFill>
              </a:rPr>
              <a:t>Vault è stato utilizzato per mantenere segreti di Artemis, Database e Connessione SSL.</a:t>
            </a:r>
          </a:p>
          <a:p>
            <a:pPr marL="342900" indent="-342900">
              <a:buFont typeface="Arial" panose="020B0604020202020204" pitchFamily="34" charset="0"/>
              <a:buChar char="•"/>
            </a:pPr>
            <a:r>
              <a:rPr lang="it-IT" sz="1600" dirty="0">
                <a:solidFill>
                  <a:schemeClr val="tx1">
                    <a:lumMod val="85000"/>
                    <a:lumOff val="15000"/>
                  </a:schemeClr>
                </a:solidFill>
              </a:rPr>
              <a:t>In questo modo è possibile non mantenere le informazioni in chiaro ma accedere, previe autenticazione e autorizzazione, al sistema di archiviazione</a:t>
            </a:r>
            <a:r>
              <a:rPr lang="it-IT" sz="1200" dirty="0">
                <a:solidFill>
                  <a:schemeClr val="tx1">
                    <a:lumMod val="85000"/>
                    <a:lumOff val="15000"/>
                  </a:schemeClr>
                </a:solidFill>
              </a:rPr>
              <a:t>.</a:t>
            </a:r>
          </a:p>
        </p:txBody>
      </p:sp>
      <p:pic>
        <p:nvPicPr>
          <p:cNvPr id="7" name="Segnaposto contenuto 6" descr="Immagine che contiene tavolo&#10;&#10;Descrizione generata automaticamente">
            <a:extLst>
              <a:ext uri="{FF2B5EF4-FFF2-40B4-BE49-F238E27FC236}">
                <a16:creationId xmlns:a16="http://schemas.microsoft.com/office/drawing/2014/main" id="{3522CBF4-541C-B590-F745-B7BC02B4723B}"/>
              </a:ext>
            </a:extLst>
          </p:cNvPr>
          <p:cNvPicPr>
            <a:picLocks noGrp="1" noChangeAspect="1"/>
          </p:cNvPicPr>
          <p:nvPr>
            <p:ph sz="half" idx="2"/>
          </p:nvPr>
        </p:nvPicPr>
        <p:blipFill>
          <a:blip r:embed="rId2"/>
          <a:stretch>
            <a:fillRect/>
          </a:stretch>
        </p:blipFill>
        <p:spPr>
          <a:xfrm>
            <a:off x="1005083" y="2505109"/>
            <a:ext cx="4304477" cy="2935287"/>
          </a:xfrm>
        </p:spPr>
      </p:pic>
      <p:pic>
        <p:nvPicPr>
          <p:cNvPr id="12" name="Segnaposto contenuto 11">
            <a:extLst>
              <a:ext uri="{FF2B5EF4-FFF2-40B4-BE49-F238E27FC236}">
                <a16:creationId xmlns:a16="http://schemas.microsoft.com/office/drawing/2014/main" id="{0B211C34-3381-00A7-2A7D-5250D73C1037}"/>
              </a:ext>
            </a:extLst>
          </p:cNvPr>
          <p:cNvPicPr>
            <a:picLocks noGrp="1" noChangeAspect="1"/>
          </p:cNvPicPr>
          <p:nvPr>
            <p:ph sz="quarter" idx="4"/>
          </p:nvPr>
        </p:nvPicPr>
        <p:blipFill>
          <a:blip r:embed="rId3"/>
          <a:srcRect/>
          <a:stretch/>
        </p:blipFill>
        <p:spPr>
          <a:xfrm>
            <a:off x="6456873" y="3156867"/>
            <a:ext cx="4823102" cy="2093980"/>
          </a:xfrm>
        </p:spPr>
      </p:pic>
    </p:spTree>
    <p:extLst>
      <p:ext uri="{BB962C8B-B14F-4D97-AF65-F5344CB8AC3E}">
        <p14:creationId xmlns:p14="http://schemas.microsoft.com/office/powerpoint/2010/main" val="422775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vs  AWS SECRETS MANAGER</a:t>
            </a:r>
          </a:p>
        </p:txBody>
      </p:sp>
      <p:sp>
        <p:nvSpPr>
          <p:cNvPr id="4" name="Segnaposto contenuto 3">
            <a:extLst>
              <a:ext uri="{FF2B5EF4-FFF2-40B4-BE49-F238E27FC236}">
                <a16:creationId xmlns:a16="http://schemas.microsoft.com/office/drawing/2014/main" id="{AACB0796-B866-808E-EC0F-3E4936513B6C}"/>
              </a:ext>
            </a:extLst>
          </p:cNvPr>
          <p:cNvSpPr>
            <a:spLocks noGrp="1"/>
          </p:cNvSpPr>
          <p:nvPr>
            <p:ph sz="half" idx="2"/>
          </p:nvPr>
        </p:nvSpPr>
        <p:spPr/>
        <p:txBody>
          <a:bodyPr>
            <a:normAutofit fontScale="62500" lnSpcReduction="20000"/>
          </a:bodyPr>
          <a:lstStyle/>
          <a:p>
            <a:r>
              <a:rPr lang="it-IT" dirty="0"/>
              <a:t>Si utilizza una versione open-source eseguita in locale tramite CLI</a:t>
            </a:r>
          </a:p>
          <a:p>
            <a:r>
              <a:rPr lang="it-IT" dirty="0"/>
              <a:t>Configurazione del server personalizzabile</a:t>
            </a:r>
          </a:p>
          <a:p>
            <a:r>
              <a:rPr lang="it-IT" dirty="0"/>
              <a:t>L’autenticazione e l’autorizzazione avvengono tramite l’inserimento di chiavi di accesso e token attraverso CLI</a:t>
            </a:r>
          </a:p>
          <a:p>
            <a:r>
              <a:rPr lang="it-IT" dirty="0"/>
              <a:t>Storage crittografato in locale</a:t>
            </a:r>
          </a:p>
          <a:p>
            <a:r>
              <a:rPr lang="it-IT" dirty="0">
                <a:solidFill>
                  <a:schemeClr val="tx1"/>
                </a:solidFill>
              </a:rPr>
              <a:t>Cr</a:t>
            </a:r>
            <a:r>
              <a:rPr lang="it-IT" i="0" dirty="0">
                <a:solidFill>
                  <a:schemeClr val="tx1"/>
                </a:solidFill>
                <a:effectLst/>
              </a:rPr>
              <a:t>ittografa questi segreti utilizzando AES a 256 bit in modalità GCM con un </a:t>
            </a:r>
            <a:r>
              <a:rPr lang="it-IT" i="0" dirty="0" err="1">
                <a:solidFill>
                  <a:schemeClr val="tx1"/>
                </a:solidFill>
                <a:effectLst/>
              </a:rPr>
              <a:t>nonce</a:t>
            </a:r>
            <a:r>
              <a:rPr lang="it-IT" i="0" dirty="0">
                <a:solidFill>
                  <a:schemeClr val="tx1"/>
                </a:solidFill>
                <a:effectLst/>
              </a:rPr>
              <a:t> generato casualmente prima di scriverli nella sua memoria permanente</a:t>
            </a:r>
            <a:endParaRPr lang="it-IT" dirty="0">
              <a:solidFill>
                <a:schemeClr val="tx1"/>
              </a:solidFill>
            </a:endParaRPr>
          </a:p>
          <a:p>
            <a:r>
              <a:rPr lang="it-IT" dirty="0"/>
              <a:t>La creazione dei segreti è gratuita</a:t>
            </a:r>
          </a:p>
          <a:p>
            <a:r>
              <a:rPr lang="it-IT" dirty="0"/>
              <a:t>Rotazione dei segreti</a:t>
            </a:r>
          </a:p>
          <a:p>
            <a:r>
              <a:rPr lang="it-IT" dirty="0"/>
              <a:t>È conforme allo standard FIPS-140-2.</a:t>
            </a:r>
          </a:p>
          <a:p>
            <a:endParaRPr lang="it-IT" dirty="0"/>
          </a:p>
        </p:txBody>
      </p:sp>
      <p:sp>
        <p:nvSpPr>
          <p:cNvPr id="8" name="Segnaposto contenuto 7">
            <a:extLst>
              <a:ext uri="{FF2B5EF4-FFF2-40B4-BE49-F238E27FC236}">
                <a16:creationId xmlns:a16="http://schemas.microsoft.com/office/drawing/2014/main" id="{B27E8AE6-67B0-D2E6-6F36-C0D1615AD336}"/>
              </a:ext>
            </a:extLst>
          </p:cNvPr>
          <p:cNvSpPr>
            <a:spLocks noGrp="1"/>
          </p:cNvSpPr>
          <p:nvPr>
            <p:ph sz="quarter" idx="4"/>
          </p:nvPr>
        </p:nvSpPr>
        <p:spPr>
          <a:xfrm>
            <a:off x="6217709" y="2926052"/>
            <a:ext cx="5393100" cy="3731422"/>
          </a:xfrm>
        </p:spPr>
        <p:txBody>
          <a:bodyPr>
            <a:normAutofit fontScale="62500" lnSpcReduction="20000"/>
          </a:bodyPr>
          <a:lstStyle/>
          <a:p>
            <a:r>
              <a:rPr lang="it-IT" dirty="0"/>
              <a:t>Si utilizza una AWS CLI per l’accesso al Secrets Manager definendo un profilo in locale</a:t>
            </a:r>
          </a:p>
          <a:p>
            <a:r>
              <a:rPr lang="it-IT" dirty="0"/>
              <a:t>L’autenticazione avviene tramite la definizione di un profilo a partire da credenziali di un utente IAM</a:t>
            </a:r>
          </a:p>
          <a:p>
            <a:r>
              <a:rPr lang="it-IT" dirty="0"/>
              <a:t>L’autorizzazione avviene tramite la definizione di policies, da parte del root, associate all’utente IAM</a:t>
            </a:r>
          </a:p>
          <a:p>
            <a:r>
              <a:rPr lang="it-IT" dirty="0"/>
              <a:t>Credenziali del profilo in chiaro in locale</a:t>
            </a:r>
          </a:p>
          <a:p>
            <a:r>
              <a:rPr lang="it-IT" dirty="0"/>
              <a:t>La creazione dei segreti è a pagamento</a:t>
            </a:r>
          </a:p>
          <a:p>
            <a:r>
              <a:rPr lang="it-IT" dirty="0"/>
              <a:t>Rotazione dei segreti</a:t>
            </a:r>
          </a:p>
          <a:p>
            <a:pPr algn="l"/>
            <a:r>
              <a:rPr lang="it-IT" dirty="0"/>
              <a:t>Utilizzo di crittografia </a:t>
            </a:r>
            <a:r>
              <a:rPr lang="it-IT" dirty="0" err="1"/>
              <a:t>envelope</a:t>
            </a:r>
            <a:r>
              <a:rPr lang="it-IT" dirty="0"/>
              <a:t> con chiavi KMS e chiavi di dati per proteggere tutti i segreti. In particolare,</a:t>
            </a:r>
            <a:r>
              <a:rPr lang="it-IT" b="0" i="0" dirty="0">
                <a:solidFill>
                  <a:srgbClr val="16191F"/>
                </a:solidFill>
                <a:effectLst/>
                <a:latin typeface="Amazon Ember"/>
              </a:rPr>
              <a:t> </a:t>
            </a:r>
            <a:r>
              <a:rPr lang="it-IT" dirty="0">
                <a:solidFill>
                  <a:srgbClr val="16191F"/>
                </a:solidFill>
                <a:latin typeface="Amazon Ember"/>
              </a:rPr>
              <a:t>o</a:t>
            </a:r>
            <a:r>
              <a:rPr lang="it-IT" b="0" i="0" dirty="0">
                <a:solidFill>
                  <a:srgbClr val="16191F"/>
                </a:solidFill>
                <a:effectLst/>
              </a:rPr>
              <a:t>gni volta che il valore del segreto in un segreto cambia, Secrets Manager genera una nuova chiave di dati per proteggerlo. La chiave di dati è crittografata sotto una chiave KMS e viene archiviata nei metadati della versione segreta. Per decrittare il segreto, Secrets Manager deve prima decrittare la chiave dei dati crittografata utilizzando la chiave KMS in AWS KMS. Secrets Manager non utilizza la chiave KMS per crittografare il valore del segreto direttamente. Utilizza invece la chiave KMS per generare e crittografare una simmetrica AES (Advanced </a:t>
            </a:r>
            <a:r>
              <a:rPr lang="it-IT" b="0" i="0" dirty="0" err="1">
                <a:solidFill>
                  <a:srgbClr val="16191F"/>
                </a:solidFill>
                <a:effectLst/>
              </a:rPr>
              <a:t>Encryption</a:t>
            </a:r>
            <a:r>
              <a:rPr lang="it-IT" b="0" i="0" dirty="0">
                <a:solidFill>
                  <a:srgbClr val="16191F"/>
                </a:solidFill>
                <a:effectLst/>
              </a:rPr>
              <a:t> Standard) a 256 bit </a:t>
            </a:r>
            <a:r>
              <a:rPr lang="it-IT" b="0" i="0" u="none" strike="noStrike" dirty="0">
                <a:solidFill>
                  <a:srgbClr val="16191F"/>
                </a:solidFill>
                <a:effectLst/>
                <a:hlinkClick r:id="rId2"/>
              </a:rPr>
              <a:t>chiave di dati</a:t>
            </a:r>
            <a:r>
              <a:rPr lang="it-IT" b="0" i="0" dirty="0">
                <a:solidFill>
                  <a:srgbClr val="16191F"/>
                </a:solidFill>
                <a:effectLst/>
              </a:rPr>
              <a:t> e utilizza la chiave di dati per crittografare il valore del segreto. Secrets Manager utilizza la chiave di dati di testo normale per crittografare il valore del segreto esterno a AWS KMS e quindi lo rimuove dalla memoria. Archivia la copia crittografata della chiave di dati nei metadati del segreto</a:t>
            </a:r>
            <a:r>
              <a:rPr lang="it-IT" b="0" i="0" dirty="0">
                <a:solidFill>
                  <a:srgbClr val="16191F"/>
                </a:solidFill>
                <a:effectLst/>
                <a:latin typeface="Amazon Ember"/>
              </a:rPr>
              <a:t>.</a:t>
            </a:r>
          </a:p>
          <a:p>
            <a:endParaRPr lang="it-IT" dirty="0"/>
          </a:p>
          <a:p>
            <a:pPr marL="0" indent="0">
              <a:buNone/>
            </a:pPr>
            <a:endParaRPr lang="it-IT" dirty="0"/>
          </a:p>
        </p:txBody>
      </p:sp>
      <p:sp>
        <p:nvSpPr>
          <p:cNvPr id="10" name="Segnaposto testo 9">
            <a:extLst>
              <a:ext uri="{FF2B5EF4-FFF2-40B4-BE49-F238E27FC236}">
                <a16:creationId xmlns:a16="http://schemas.microsoft.com/office/drawing/2014/main" id="{8CA50AC4-8B15-537F-8464-0B44C7A4AE48}"/>
              </a:ext>
            </a:extLst>
          </p:cNvPr>
          <p:cNvSpPr>
            <a:spLocks noGrp="1"/>
          </p:cNvSpPr>
          <p:nvPr>
            <p:ph type="body" idx="1"/>
          </p:nvPr>
        </p:nvSpPr>
        <p:spPr>
          <a:xfrm>
            <a:off x="2491732" y="2250288"/>
            <a:ext cx="5087075" cy="536005"/>
          </a:xfrm>
        </p:spPr>
        <p:txBody>
          <a:bodyPr/>
          <a:lstStyle/>
          <a:p>
            <a:r>
              <a:rPr lang="it-IT" dirty="0"/>
              <a:t>VAULT</a:t>
            </a:r>
          </a:p>
        </p:txBody>
      </p:sp>
      <p:sp>
        <p:nvSpPr>
          <p:cNvPr id="11" name="Segnaposto testo 9">
            <a:extLst>
              <a:ext uri="{FF2B5EF4-FFF2-40B4-BE49-F238E27FC236}">
                <a16:creationId xmlns:a16="http://schemas.microsoft.com/office/drawing/2014/main" id="{4AC1F054-D12E-5B24-4D5B-DF49BC0B12F5}"/>
              </a:ext>
            </a:extLst>
          </p:cNvPr>
          <p:cNvSpPr txBox="1">
            <a:spLocks/>
          </p:cNvSpPr>
          <p:nvPr/>
        </p:nvSpPr>
        <p:spPr>
          <a:xfrm>
            <a:off x="7234321" y="2250891"/>
            <a:ext cx="3911007"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AWS SECRETS MANAGER</a:t>
            </a:r>
          </a:p>
        </p:txBody>
      </p:sp>
    </p:spTree>
    <p:extLst>
      <p:ext uri="{BB962C8B-B14F-4D97-AF65-F5344CB8AC3E}">
        <p14:creationId xmlns:p14="http://schemas.microsoft.com/office/powerpoint/2010/main" val="339471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Perché  </a:t>
            </a:r>
            <a:r>
              <a:rPr lang="it-IT" dirty="0" err="1"/>
              <a:t>vault</a:t>
            </a:r>
            <a:r>
              <a:rPr lang="it-IT" dirty="0"/>
              <a:t>?</a:t>
            </a:r>
          </a:p>
        </p:txBody>
      </p:sp>
      <p:sp>
        <p:nvSpPr>
          <p:cNvPr id="3" name="Segnaposto contenuto 2">
            <a:extLst>
              <a:ext uri="{FF2B5EF4-FFF2-40B4-BE49-F238E27FC236}">
                <a16:creationId xmlns:a16="http://schemas.microsoft.com/office/drawing/2014/main" id="{C848A5B1-F7C2-9187-31D0-5E8E5F5F8A9D}"/>
              </a:ext>
            </a:extLst>
          </p:cNvPr>
          <p:cNvSpPr>
            <a:spLocks noGrp="1"/>
          </p:cNvSpPr>
          <p:nvPr>
            <p:ph sz="half" idx="2"/>
          </p:nvPr>
        </p:nvSpPr>
        <p:spPr>
          <a:xfrm>
            <a:off x="581193" y="2332752"/>
            <a:ext cx="10792660" cy="3795590"/>
          </a:xfrm>
        </p:spPr>
        <p:txBody>
          <a:bodyPr>
            <a:normAutofit/>
          </a:bodyPr>
          <a:lstStyle/>
          <a:p>
            <a:pPr marL="305435" indent="-305435"/>
            <a:r>
              <a:rPr lang="it-IT" dirty="0"/>
              <a:t>Si dispone di credenziali che generalmente vengono archiviate in testo normale o in file di configurazione, nonché in codice sorgente di applicazioni.</a:t>
            </a:r>
          </a:p>
          <a:p>
            <a:pPr marL="305435" indent="-305435"/>
            <a:r>
              <a:rPr lang="it-IT" dirty="0"/>
              <a:t>Mantenere credenziali </a:t>
            </a:r>
            <a:r>
              <a:rPr lang="it-IT" i="1" dirty="0" err="1"/>
              <a:t>plaintext</a:t>
            </a:r>
            <a:r>
              <a:rPr lang="it-IT" dirty="0"/>
              <a:t> aumenta la possibilità di attacchi</a:t>
            </a:r>
          </a:p>
          <a:p>
            <a:pPr marL="305435" indent="-305435"/>
            <a:r>
              <a:rPr lang="it-IT" dirty="0" err="1"/>
              <a:t>Vault</a:t>
            </a:r>
            <a:r>
              <a:rPr lang="it-IT" dirty="0"/>
              <a:t> crittografa i segreti da archiviare prima della scrittura nell’archiviazione permanente, quindi l’accesso all’archiviazione non elaborata non è sufficiente per accedere ai segreti</a:t>
            </a:r>
          </a:p>
          <a:p>
            <a:pPr marL="305435" indent="-305435"/>
            <a:r>
              <a:rPr lang="it-IT" dirty="0"/>
              <a:t>È possibile generare segreti su richiesta, quindi in maniera dinamica </a:t>
            </a:r>
          </a:p>
          <a:p>
            <a:pPr marL="305435" indent="-305435"/>
            <a:r>
              <a:rPr lang="it-IT" dirty="0" err="1"/>
              <a:t>Vault</a:t>
            </a:r>
            <a:r>
              <a:rPr lang="it-IT" dirty="0"/>
              <a:t> può crittografare e </a:t>
            </a:r>
            <a:r>
              <a:rPr lang="it-IT" dirty="0" err="1"/>
              <a:t>decrittografare</a:t>
            </a:r>
            <a:r>
              <a:rPr lang="it-IT" dirty="0"/>
              <a:t> i dati senza memorizzarli. Questo vuol dire che è possibile archiviare i segreti in un’unica posizione senza utilizzare propri metodi di crittografia perché già definiti dai team di sicurezza.</a:t>
            </a:r>
          </a:p>
          <a:p>
            <a:pPr marL="305435" indent="-305435"/>
            <a:r>
              <a:rPr lang="it-IT" dirty="0"/>
              <a:t>È più leggero in termini di crittografia rispetto ad AWS Secrets Manager</a:t>
            </a:r>
          </a:p>
          <a:p>
            <a:pPr marL="305435" indent="-305435"/>
            <a:endParaRPr lang="it-IT" dirty="0"/>
          </a:p>
          <a:p>
            <a:pPr marL="305435" indent="-305435"/>
            <a:endParaRPr lang="it-IT" dirty="0"/>
          </a:p>
        </p:txBody>
      </p:sp>
    </p:spTree>
    <p:extLst>
      <p:ext uri="{BB962C8B-B14F-4D97-AF65-F5344CB8AC3E}">
        <p14:creationId xmlns:p14="http://schemas.microsoft.com/office/powerpoint/2010/main" val="16594429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4026c50-90d4-4def-bf48-ee6ffbccce50" xsi:nil="true"/>
    <lcf76f155ced4ddcb4097134ff3c332f xmlns="78bd1115-c349-4e94-811d-d06a7ae9090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8" ma:contentTypeDescription="Create a new document." ma:contentTypeScope="" ma:versionID="699049dc9e1031c7a09030aeb24a1cab">
  <xsd:schema xmlns:xsd="http://www.w3.org/2001/XMLSchema" xmlns:xs="http://www.w3.org/2001/XMLSchema" xmlns:p="http://schemas.microsoft.com/office/2006/metadata/properties" xmlns:ns2="78bd1115-c349-4e94-811d-d06a7ae9090b" xmlns:ns3="04026c50-90d4-4def-bf48-ee6ffbccce50" targetNamespace="http://schemas.microsoft.com/office/2006/metadata/properties" ma:root="true" ma:fieldsID="14544d9f5ac546e67a475855ae60f013" ns2:_="" ns3:_="">
    <xsd:import namespace="78bd1115-c349-4e94-811d-d06a7ae9090b"/>
    <xsd:import namespace="04026c50-90d4-4def-bf48-ee6ffbccce5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5195dc1-fe89-472b-8717-1a064048821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26c50-90d4-4def-bf48-ee6ffbccce5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e0770fa-503d-4b40-9658-28b0c59b1097}" ma:internalName="TaxCatchAll" ma:showField="CatchAllData" ma:web="04026c50-90d4-4def-bf48-ee6ffbccce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ED418B-179F-4311-9692-AE57166EDEC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5521572-C6A8-434C-8201-C2879277BD54}"/>
</file>

<file path=customXml/itemProps3.xml><?xml version="1.0" encoding="utf-8"?>
<ds:datastoreItem xmlns:ds="http://schemas.openxmlformats.org/officeDocument/2006/customXml" ds:itemID="{55895A41-F65A-4D7F-8780-A8AB39E167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247</TotalTime>
  <Words>891</Words>
  <Application>Microsoft Office PowerPoint</Application>
  <PresentationFormat>Widescreen</PresentationFormat>
  <Paragraphs>62</Paragraphs>
  <Slides>10</Slides>
  <Notes>3</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Dividend</vt:lpstr>
      <vt:lpstr>VAULT</vt:lpstr>
      <vt:lpstr>PANORAMICA DI  VAULT</vt:lpstr>
      <vt:lpstr>PANORAMICA DI  VAULT</vt:lpstr>
      <vt:lpstr>Flusso di lavoro </vt:lpstr>
      <vt:lpstr>Vault nel contesto dell’applicazione</vt:lpstr>
      <vt:lpstr>Vault nel contesto dell’applicazione</vt:lpstr>
      <vt:lpstr>Vault nel contesto dell’applicazione</vt:lpstr>
      <vt:lpstr>Vault  vs  AWS SECRETS MANAGER</vt:lpstr>
      <vt:lpstr>Perché  vault?</vt:lpstr>
      <vt:lpstr>Sviluppi futuri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ALESSIO FOGGIA</cp:lastModifiedBy>
  <cp:revision>21</cp:revision>
  <dcterms:created xsi:type="dcterms:W3CDTF">2022-12-02T16:52:54Z</dcterms:created>
  <dcterms:modified xsi:type="dcterms:W3CDTF">2022-12-19T14:18:58Z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