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94" r:id="rId7"/>
    <p:sldId id="295" r:id="rId8"/>
    <p:sldId id="282" r:id="rId9"/>
    <p:sldId id="283" r:id="rId10"/>
    <p:sldId id="296" r:id="rId11"/>
    <p:sldId id="284" r:id="rId12"/>
    <p:sldId id="285" r:id="rId13"/>
    <p:sldId id="286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BC7C5-4FDA-4088-8818-65E7EB2B50B3}" v="124" dt="2022-12-13T12:21:18.623"/>
    <p1510:client id="{E3C0866E-09A4-4591-B464-46D16BF99E62}" v="143" dt="2022-12-13T12:07:3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FOGGIA" userId="S::ales.foggia@studenti.unina.it::e2faecd0-9661-4636-8c3a-1189058deb95" providerId="AD" clId="Web-{6A7BC7C5-4FDA-4088-8818-65E7EB2B50B3}"/>
    <pc:docChg chg="addSld modSld">
      <pc:chgData name="ALESSIO FOGGIA" userId="S::ales.foggia@studenti.unina.it::e2faecd0-9661-4636-8c3a-1189058deb95" providerId="AD" clId="Web-{6A7BC7C5-4FDA-4088-8818-65E7EB2B50B3}" dt="2022-12-13T12:21:17.451" v="74" actId="20577"/>
      <pc:docMkLst>
        <pc:docMk/>
      </pc:docMkLst>
      <pc:sldChg chg="addSp modSp">
        <pc:chgData name="ALESSIO FOGGIA" userId="S::ales.foggia@studenti.unina.it::e2faecd0-9661-4636-8c3a-1189058deb95" providerId="AD" clId="Web-{6A7BC7C5-4FDA-4088-8818-65E7EB2B50B3}" dt="2022-12-13T12:13:23.980" v="9" actId="1076"/>
        <pc:sldMkLst>
          <pc:docMk/>
          <pc:sldMk cId="1863870412" sldId="294"/>
        </pc:sldMkLst>
        <pc:picChg chg="add mod">
          <ac:chgData name="ALESSIO FOGGIA" userId="S::ales.foggia@studenti.unina.it::e2faecd0-9661-4636-8c3a-1189058deb95" providerId="AD" clId="Web-{6A7BC7C5-4FDA-4088-8818-65E7EB2B50B3}" dt="2022-12-13T12:13:23.980" v="9" actId="1076"/>
          <ac:picMkLst>
            <pc:docMk/>
            <pc:sldMk cId="1863870412" sldId="294"/>
            <ac:picMk id="5" creationId="{5D925ACE-A7FE-66B3-9EB0-40922A725D98}"/>
          </ac:picMkLst>
        </pc:picChg>
      </pc:sldChg>
      <pc:sldChg chg="addSp delSp modSp new">
        <pc:chgData name="ALESSIO FOGGIA" userId="S::ales.foggia@studenti.unina.it::e2faecd0-9661-4636-8c3a-1189058deb95" providerId="AD" clId="Web-{6A7BC7C5-4FDA-4088-8818-65E7EB2B50B3}" dt="2022-12-13T12:21:17.451" v="74" actId="20577"/>
        <pc:sldMkLst>
          <pc:docMk/>
          <pc:sldMk cId="3046779825" sldId="295"/>
        </pc:sldMkLst>
        <pc:spChg chg="del">
          <ac:chgData name="ALESSIO FOGGIA" userId="S::ales.foggia@studenti.unina.it::e2faecd0-9661-4636-8c3a-1189058deb95" providerId="AD" clId="Web-{6A7BC7C5-4FDA-4088-8818-65E7EB2B50B3}" dt="2022-12-13T12:12:19.774" v="1"/>
          <ac:spMkLst>
            <pc:docMk/>
            <pc:sldMk cId="3046779825" sldId="295"/>
            <ac:spMk id="3" creationId="{CDD679B4-823A-EF9C-06A7-EAD747A1BCCD}"/>
          </ac:spMkLst>
        </pc:spChg>
        <pc:spChg chg="del">
          <ac:chgData name="ALESSIO FOGGIA" userId="S::ales.foggia@studenti.unina.it::e2faecd0-9661-4636-8c3a-1189058deb95" providerId="AD" clId="Web-{6A7BC7C5-4FDA-4088-8818-65E7EB2B50B3}" dt="2022-12-13T12:12:40.681" v="2"/>
          <ac:spMkLst>
            <pc:docMk/>
            <pc:sldMk cId="3046779825" sldId="295"/>
            <ac:spMk id="4" creationId="{8CE1E38C-5E5C-5F0B-C172-9C9E08848EA5}"/>
          </ac:spMkLst>
        </pc:spChg>
        <pc:spChg chg="add mod">
          <ac:chgData name="ALESSIO FOGGIA" userId="S::ales.foggia@studenti.unina.it::e2faecd0-9661-4636-8c3a-1189058deb95" providerId="AD" clId="Web-{6A7BC7C5-4FDA-4088-8818-65E7EB2B50B3}" dt="2022-12-13T12:16:36.565" v="19" actId="20577"/>
          <ac:spMkLst>
            <pc:docMk/>
            <pc:sldMk cId="3046779825" sldId="295"/>
            <ac:spMk id="8" creationId="{3CE1B57C-5EAA-44B5-F2AE-1F7049EAAAAC}"/>
          </ac:spMkLst>
        </pc:spChg>
        <pc:spChg chg="add mod">
          <ac:chgData name="ALESSIO FOGGIA" userId="S::ales.foggia@studenti.unina.it::e2faecd0-9661-4636-8c3a-1189058deb95" providerId="AD" clId="Web-{6A7BC7C5-4FDA-4088-8818-65E7EB2B50B3}" dt="2022-12-13T12:21:17.451" v="74" actId="20577"/>
          <ac:spMkLst>
            <pc:docMk/>
            <pc:sldMk cId="3046779825" sldId="295"/>
            <ac:spMk id="9" creationId="{2A135C1A-CA57-D9E3-3F4D-44E4CD727244}"/>
          </ac:spMkLst>
        </pc:spChg>
        <pc:picChg chg="add mod ord">
          <ac:chgData name="ALESSIO FOGGIA" userId="S::ales.foggia@studenti.unina.it::e2faecd0-9661-4636-8c3a-1189058deb95" providerId="AD" clId="Web-{6A7BC7C5-4FDA-4088-8818-65E7EB2B50B3}" dt="2022-12-13T12:15:01.874" v="17" actId="1076"/>
          <ac:picMkLst>
            <pc:docMk/>
            <pc:sldMk cId="3046779825" sldId="295"/>
            <ac:picMk id="5" creationId="{D5985AD1-52BD-E9C7-C0BF-C14BFBF6D654}"/>
          </ac:picMkLst>
        </pc:picChg>
        <pc:picChg chg="add mod ord">
          <ac:chgData name="ALESSIO FOGGIA" userId="S::ales.foggia@studenti.unina.it::e2faecd0-9661-4636-8c3a-1189058deb95" providerId="AD" clId="Web-{6A7BC7C5-4FDA-4088-8818-65E7EB2B50B3}" dt="2022-12-13T12:14:59.843" v="16" actId="1076"/>
          <ac:picMkLst>
            <pc:docMk/>
            <pc:sldMk cId="3046779825" sldId="295"/>
            <ac:picMk id="6" creationId="{9463C6F0-689D-399B-F287-C52E39CE1AE1}"/>
          </ac:picMkLst>
        </pc:picChg>
      </pc:sldChg>
    </pc:docChg>
  </pc:docChgLst>
  <pc:docChgLst>
    <pc:chgData name="ALESSIO FOGGIA" userId="S::ales.foggia@studenti.unina.it::e2faecd0-9661-4636-8c3a-1189058deb95" providerId="AD" clId="Web-{E3C0866E-09A4-4591-B464-46D16BF99E62}"/>
    <pc:docChg chg="addSld modSld">
      <pc:chgData name="ALESSIO FOGGIA" userId="S::ales.foggia@studenti.unina.it::e2faecd0-9661-4636-8c3a-1189058deb95" providerId="AD" clId="Web-{E3C0866E-09A4-4591-B464-46D16BF99E62}" dt="2022-12-13T12:07:38.869" v="141" actId="1076"/>
      <pc:docMkLst>
        <pc:docMk/>
      </pc:docMkLst>
      <pc:sldChg chg="modSp">
        <pc:chgData name="ALESSIO FOGGIA" userId="S::ales.foggia@studenti.unina.it::e2faecd0-9661-4636-8c3a-1189058deb95" providerId="AD" clId="Web-{E3C0866E-09A4-4591-B464-46D16BF99E62}" dt="2022-12-13T12:07:31.144" v="140" actId="20577"/>
        <pc:sldMkLst>
          <pc:docMk/>
          <pc:sldMk cId="497607547" sldId="258"/>
        </pc:sldMkLst>
        <pc:spChg chg="mod">
          <ac:chgData name="ALESSIO FOGGIA" userId="S::ales.foggia@studenti.unina.it::e2faecd0-9661-4636-8c3a-1189058deb95" providerId="AD" clId="Web-{E3C0866E-09A4-4591-B464-46D16BF99E62}" dt="2022-12-13T12:07:31.144" v="140" actId="20577"/>
          <ac:spMkLst>
            <pc:docMk/>
            <pc:sldMk cId="497607547" sldId="258"/>
            <ac:spMk id="4" creationId="{996FA052-90C3-7392-7E6C-C7AED47BD6B1}"/>
          </ac:spMkLst>
        </pc:spChg>
      </pc:sldChg>
      <pc:sldChg chg="modSp add replId">
        <pc:chgData name="ALESSIO FOGGIA" userId="S::ales.foggia@studenti.unina.it::e2faecd0-9661-4636-8c3a-1189058deb95" providerId="AD" clId="Web-{E3C0866E-09A4-4591-B464-46D16BF99E62}" dt="2022-12-13T12:07:38.869" v="141" actId="1076"/>
        <pc:sldMkLst>
          <pc:docMk/>
          <pc:sldMk cId="1863870412" sldId="294"/>
        </pc:sldMkLst>
        <pc:spChg chg="mod">
          <ac:chgData name="ALESSIO FOGGIA" userId="S::ales.foggia@studenti.unina.it::e2faecd0-9661-4636-8c3a-1189058deb95" providerId="AD" clId="Web-{E3C0866E-09A4-4591-B464-46D16BF99E62}" dt="2022-12-13T12:07:38.869" v="141" actId="1076"/>
          <ac:spMkLst>
            <pc:docMk/>
            <pc:sldMk cId="1863870412" sldId="294"/>
            <ac:spMk id="4" creationId="{996FA052-90C3-7392-7E6C-C7AED47BD6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Meccanismi</a:t>
            </a:r>
            <a:r>
              <a:rPr lang="en-US"/>
              <a:t> di </a:t>
            </a:r>
            <a:r>
              <a:rPr lang="en-US" err="1"/>
              <a:t>sicurezza</a:t>
            </a:r>
            <a:r>
              <a:rPr lang="en-US"/>
              <a:t> di </a:t>
            </a:r>
            <a:r>
              <a:rPr lang="en-US" err="1"/>
              <a:t>livello</a:t>
            </a:r>
            <a:r>
              <a:rPr lang="en-US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AC-2(1): </a:t>
            </a:r>
            <a:r>
              <a:rPr lang="it-IT" sz="2000" b="1"/>
              <a:t>Gestione automatizzata degli account. </a:t>
            </a:r>
            <a:r>
              <a:rPr lang="it-IT" sz="2000"/>
              <a:t>Utilizzo di meccanismi automatizzati per il supporto della gestione di informazioni relative agli account di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AC-2(2): </a:t>
            </a:r>
            <a:r>
              <a:rPr lang="it-IT" sz="2000" b="1"/>
              <a:t>Rimozione di account di emergenza.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b="1"/>
              <a:t> </a:t>
            </a:r>
            <a:r>
              <a:rPr lang="it-IT" sz="2000"/>
              <a:t>AC-2(3):</a:t>
            </a:r>
            <a:r>
              <a:rPr lang="it-IT" sz="2000" b="1"/>
              <a:t>Disabilitazione di account inattivi.</a:t>
            </a:r>
            <a:endParaRPr lang="it-IT" sz="200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AC-2(5): </a:t>
            </a:r>
            <a:r>
              <a:rPr lang="it-IT" sz="2000" b="1" err="1"/>
              <a:t>Inactivity</a:t>
            </a:r>
            <a:r>
              <a:rPr lang="it-IT" sz="2000" b="1"/>
              <a:t> Logout.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34945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Meccanismi</a:t>
            </a:r>
            <a:r>
              <a:rPr lang="en-US"/>
              <a:t> di </a:t>
            </a:r>
            <a:r>
              <a:rPr lang="en-US" err="1"/>
              <a:t>sicurezza</a:t>
            </a:r>
            <a:r>
              <a:rPr lang="en-US"/>
              <a:t> di </a:t>
            </a:r>
            <a:r>
              <a:rPr lang="en-US" err="1"/>
              <a:t>livello</a:t>
            </a:r>
            <a:r>
              <a:rPr lang="en-US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AC-2(11): </a:t>
            </a:r>
            <a:r>
              <a:rPr lang="it-IT" sz="2000" b="1"/>
              <a:t>Condizioni d’uso.</a:t>
            </a:r>
            <a:endParaRPr lang="it-IT" sz="200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AC-2(12): </a:t>
            </a:r>
            <a:r>
              <a:rPr lang="it-IT" sz="2000" b="1"/>
              <a:t>Monitoraggio dell’account</a:t>
            </a:r>
            <a:r>
              <a:rPr lang="it-IT" sz="2000"/>
              <a:t>. Monitorare le informazioni degli accounts del sistema e riportare usi atipici delle informazioni.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AC-2(13): </a:t>
            </a:r>
            <a:r>
              <a:rPr lang="it-IT" sz="2000" b="1"/>
              <a:t>Disabilitazione degli account ad alto rischio</a:t>
            </a:r>
            <a:r>
              <a:rPr lang="it-IT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30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Meccanismi</a:t>
            </a:r>
            <a:r>
              <a:rPr lang="en-US"/>
              <a:t> di </a:t>
            </a:r>
            <a:r>
              <a:rPr lang="en-US" err="1"/>
              <a:t>sicurezza</a:t>
            </a:r>
            <a:r>
              <a:rPr lang="en-US"/>
              <a:t> di </a:t>
            </a:r>
            <a:r>
              <a:rPr lang="en-US" err="1"/>
              <a:t>livello</a:t>
            </a:r>
            <a:r>
              <a:rPr lang="en-US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AC-6(3): </a:t>
            </a:r>
            <a:r>
              <a:rPr lang="it-IT" sz="2000" b="1" dirty="0"/>
              <a:t>Privilegio minimo | Accesso </a:t>
            </a:r>
            <a:r>
              <a:rPr lang="it-IT" sz="2000" b="1" dirty="0">
                <a:ea typeface="+mn-lt"/>
                <a:cs typeface="+mn-lt"/>
              </a:rPr>
              <a:t>tramite rete </a:t>
            </a:r>
            <a:r>
              <a:rPr lang="it-IT" sz="2000" b="1" dirty="0"/>
              <a:t>a comandi privilegiati</a:t>
            </a:r>
            <a:r>
              <a:rPr lang="it-IT" sz="2000" dirty="0"/>
              <a:t>. Autorizzare l’esecuzione di comandi privilegiati inviati a mezzo della rete solo agli utenti appropriati.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AC-8: </a:t>
            </a:r>
            <a:r>
              <a:rPr lang="it-IT" sz="2000" b="1" dirty="0">
                <a:latin typeface="Avenir Next LT Pro" panose="020B0504020202020204" pitchFamily="34" charset="77"/>
              </a:rPr>
              <a:t>Notifiche relative all’utilizzo del sistema.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AC-10: </a:t>
            </a:r>
            <a:r>
              <a:rPr lang="it-IT" sz="2000" b="1" dirty="0"/>
              <a:t>Controllo delle sessioni in contemporanea</a:t>
            </a:r>
            <a:r>
              <a:rPr lang="it-IT" sz="2000" dirty="0"/>
              <a:t>. Limitare il numero di sessioni contemporanee per ogni account o tipologia di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AC-12: </a:t>
            </a:r>
            <a:r>
              <a:rPr lang="it-IT" sz="2000" b="1" dirty="0"/>
              <a:t>Terminazione di sessione</a:t>
            </a:r>
            <a:r>
              <a:rPr lang="it-IT" sz="2000" dirty="0"/>
              <a:t>. Terminare automaticamente una sessione utente a seguito del verificarsi di specifiche condizioni.</a:t>
            </a:r>
          </a:p>
        </p:txBody>
      </p:sp>
    </p:spTree>
    <p:extLst>
      <p:ext uri="{BB962C8B-B14F-4D97-AF65-F5344CB8AC3E}">
        <p14:creationId xmlns:p14="http://schemas.microsoft.com/office/powerpoint/2010/main" val="42289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Meccanismi</a:t>
            </a:r>
            <a:r>
              <a:rPr lang="en-US"/>
              <a:t> di </a:t>
            </a:r>
            <a:r>
              <a:rPr lang="en-US" err="1"/>
              <a:t>sicurezza</a:t>
            </a:r>
            <a:r>
              <a:rPr lang="en-US"/>
              <a:t> di </a:t>
            </a:r>
            <a:r>
              <a:rPr lang="en-US" err="1"/>
              <a:t>livello</a:t>
            </a:r>
            <a:r>
              <a:rPr lang="en-US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52592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AC-17(1): </a:t>
            </a:r>
            <a:r>
              <a:rPr lang="it-IT" sz="2000" b="1">
                <a:ea typeface="Calibri" panose="020F0502020204030204" pitchFamily="34" charset="0"/>
                <a:cs typeface="Times New Roman"/>
              </a:rPr>
              <a:t>Monitoraggio e controllo</a:t>
            </a:r>
            <a:r>
              <a:rPr lang="it-IT" sz="2000">
                <a:ea typeface="Calibri" panose="020F0502020204030204" pitchFamily="34" charset="0"/>
                <a:cs typeface="Times New Roman"/>
              </a:rPr>
              <a:t>. Impiegare meccanismi automatici per monitorare e controllare i metodi di accesso remoto.</a:t>
            </a:r>
            <a:endParaRPr lang="it-IT" sz="200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AC-17(4):  </a:t>
            </a:r>
            <a:r>
              <a:rPr lang="it-IT" sz="2000" b="1">
                <a:ea typeface="+mn-lt"/>
                <a:cs typeface="+mn-lt"/>
              </a:rPr>
              <a:t>Accessi e comandi privilegiati</a:t>
            </a:r>
            <a:r>
              <a:rPr lang="it-IT" sz="2000">
                <a:ea typeface="+mn-lt"/>
                <a:cs typeface="+mn-lt"/>
              </a:rPr>
              <a:t>.  Autorizzare l’esecuzione di comandi privilegiati e l’accesso ad informazioni rilevanti per la sicurezza tramite accesso remoto in maniera tale che sia possibile effettuare il tracciamento. Documentare le motivazioni per l’accesso remoto a tali funzionalità.</a:t>
            </a:r>
            <a:endParaRPr lang="en-US" sz="2000">
              <a:ea typeface="+mn-lt"/>
              <a:cs typeface="+mn-lt"/>
            </a:endParaRPr>
          </a:p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9411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Meccanismi</a:t>
            </a:r>
            <a:r>
              <a:rPr lang="en-US"/>
              <a:t> di </a:t>
            </a:r>
            <a:r>
              <a:rPr lang="en-US" err="1"/>
              <a:t>sicurezza</a:t>
            </a:r>
            <a:r>
              <a:rPr lang="en-US"/>
              <a:t> di </a:t>
            </a:r>
            <a:r>
              <a:rPr lang="en-US" err="1"/>
              <a:t>livello</a:t>
            </a:r>
            <a:r>
              <a:rPr lang="en-US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AC-18(1):</a:t>
            </a:r>
            <a:r>
              <a:rPr lang="it-IT" sz="2000" b="1"/>
              <a:t> Autenticazione e Crittografia per l’accesso Wireless</a:t>
            </a:r>
            <a:endParaRPr lang="it-IT" sz="200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AC-18(4): </a:t>
            </a:r>
            <a:r>
              <a:rPr lang="it-IT" sz="2000" b="1"/>
              <a:t>Configurazioni ristrette per gli utenti.</a:t>
            </a:r>
            <a:endParaRPr lang="it-IT" sz="200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AC-18(5):  </a:t>
            </a:r>
            <a:r>
              <a:rPr lang="it-IT" sz="2000" b="1"/>
              <a:t>Selezione delle antenne radio per la trasmissione.</a:t>
            </a:r>
            <a:endParaRPr lang="it-IT" sz="200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AC-19(5): </a:t>
            </a:r>
            <a:r>
              <a:rPr lang="it-IT" sz="2000" b="1"/>
              <a:t>Crittografia per i dispositivi mobili</a:t>
            </a:r>
            <a:r>
              <a:rPr lang="it-IT" sz="2000"/>
              <a:t>. Utilizzo di meccanismi di crittografia per garantire la confidenzialità e l’integrità delle informazioni su un dispositivo mobile</a:t>
            </a:r>
            <a:r>
              <a:rPr lang="it-IT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11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Meccanismi</a:t>
            </a:r>
            <a:r>
              <a:rPr lang="en-US"/>
              <a:t> di </a:t>
            </a:r>
            <a:r>
              <a:rPr lang="en-US" err="1"/>
              <a:t>sicurezza</a:t>
            </a:r>
            <a:r>
              <a:rPr lang="en-US"/>
              <a:t> di </a:t>
            </a:r>
            <a:r>
              <a:rPr lang="en-US" err="1"/>
              <a:t>livello</a:t>
            </a:r>
            <a:r>
              <a:rPr lang="en-US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AC-20(1): </a:t>
            </a:r>
            <a:r>
              <a:rPr lang="it-IT" sz="2000" b="1"/>
              <a:t>Uso di sistemi informativi esterni con limitazioni di uso autorizzato</a:t>
            </a:r>
            <a:r>
              <a:rPr lang="it-IT" sz="200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/>
              <a:t>AC-20(2): </a:t>
            </a:r>
            <a:r>
              <a:rPr lang="it-IT" sz="2000" b="1"/>
              <a:t>Dispositivi portatili di stoccaggio</a:t>
            </a:r>
            <a:r>
              <a:rPr lang="it-IT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9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532803"/>
            <a:ext cx="11029616" cy="3482986"/>
          </a:xfrm>
        </p:spPr>
        <p:txBody>
          <a:bodyPr>
            <a:normAutofit fontScale="92500" lnSpcReduction="10000"/>
          </a:bodyPr>
          <a:lstStyle/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AC-2: </a:t>
            </a:r>
            <a:r>
              <a:rPr lang="it-IT" sz="2400" b="1" dirty="0"/>
              <a:t>Account Management</a:t>
            </a:r>
            <a:r>
              <a:rPr lang="it-IT" sz="2400" dirty="0"/>
              <a:t>.</a:t>
            </a:r>
            <a:endParaRPr lang="it-IT" dirty="0"/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/>
              <a:t>AC-3: </a:t>
            </a:r>
            <a:r>
              <a:rPr lang="it-IT" sz="2400" b="1" dirty="0"/>
              <a:t>Enforcement degli accessi</a:t>
            </a:r>
            <a:r>
              <a:rPr lang="it-IT" sz="2400" dirty="0"/>
              <a:t>. </a:t>
            </a:r>
            <a:r>
              <a:rPr lang="it-IT" sz="2400" dirty="0">
                <a:ea typeface="Calibri" panose="020F0502020204030204" pitchFamily="34" charset="0"/>
                <a:cs typeface="Times New Roman"/>
              </a:rPr>
              <a:t>Effettuare l’enforcement di autorizzazioni approvate per l’accesso logico a informazioni e risorse del sistema nel rispetto delle policy di controllo accessi applicabili</a:t>
            </a:r>
            <a:r>
              <a:rPr lang="it-IT" sz="2400" dirty="0">
                <a:latin typeface="Avenir Next LT Pro"/>
                <a:ea typeface="Calibri" panose="020F0502020204030204" pitchFamily="34" charset="0"/>
                <a:cs typeface="Times New Roman"/>
              </a:rPr>
              <a:t>.</a:t>
            </a:r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 dirty="0">
                <a:ea typeface="+mn-lt"/>
                <a:cs typeface="+mn-lt"/>
              </a:rPr>
              <a:t>AC-3(5): </a:t>
            </a:r>
            <a:r>
              <a:rPr lang="it-IT" sz="2400" b="1" dirty="0">
                <a:ea typeface="+mn-lt"/>
                <a:cs typeface="+mn-lt"/>
              </a:rPr>
              <a:t>Informazioni rilevanti per la sicurezza. </a:t>
            </a:r>
            <a:r>
              <a:rPr lang="it-IT" sz="2400" dirty="0">
                <a:ea typeface="+mn-lt"/>
                <a:cs typeface="+mn-lt"/>
              </a:rPr>
              <a:t>Prevenire l'accesso ad informazioni rilevanti per la sicurezza quando il sistema è in esecuzione.  </a:t>
            </a:r>
          </a:p>
          <a:p>
            <a:pPr marL="0" indent="0">
              <a:buNone/>
            </a:pPr>
            <a:r>
              <a:rPr lang="it-IT" sz="2400" dirty="0">
                <a:cs typeface="Times New Roman"/>
              </a:rPr>
              <a:t>La prevenzione dell’accesso alle informazioni rilevanti da parte di utenti non autorizzati è garantito sia dall’impiego di servizi per la protezione dei dati, sia dall’applicazione della crittografia per tutte le comunicazioni esterne, sia dall’impiego di un servizio di IAM.</a:t>
            </a:r>
          </a:p>
          <a:p>
            <a:pPr marL="305435" indent="-305435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418" y="919663"/>
            <a:ext cx="9525333" cy="3482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/>
          </a:p>
          <a:p>
            <a:pPr marL="305435" indent="-305435">
              <a:buFont typeface="Wingdings" panose="05000000000000000000" pitchFamily="2" charset="2"/>
              <a:buChar char="Ø"/>
            </a:pPr>
            <a:r>
              <a:rPr lang="it-IT" sz="2400"/>
              <a:t>AC-3(7):  </a:t>
            </a:r>
            <a:r>
              <a:rPr lang="it-IT" sz="2400" b="1" err="1"/>
              <a:t>Role-based</a:t>
            </a:r>
            <a:r>
              <a:rPr lang="it-IT" sz="2400" b="1"/>
              <a:t> Access Control.</a:t>
            </a:r>
            <a:r>
              <a:rPr lang="it-IT" sz="2400"/>
              <a:t> Definire l'accesso alle risorse in base al ruolo assunto.</a:t>
            </a:r>
            <a:endParaRPr lang="it-IT" sz="2400">
              <a:latin typeface="Gill Sans MT"/>
              <a:ea typeface="Calibri" panose="020F0502020204030204" pitchFamily="34" charset="0"/>
              <a:cs typeface="Times New Roman"/>
            </a:endParaRPr>
          </a:p>
          <a:p>
            <a:pPr marL="305435" indent="-305435"/>
            <a:endParaRPr lang="it-IT" sz="2400"/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925ACE-A7FE-66B3-9EB0-40922A72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81" y="3685017"/>
            <a:ext cx="6643831" cy="21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F8F19-BE52-9392-22B8-B01E9556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D5985AD1-52BD-E9C7-C0BF-C14BFBF6D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311" y="2526743"/>
            <a:ext cx="5422390" cy="1421918"/>
          </a:xfr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9463C6F0-689D-399B-F287-C52E39CE1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1682" y="2527987"/>
            <a:ext cx="5422392" cy="1800431"/>
          </a:xfr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3CE1B57C-5EAA-44B5-F2AE-1F7049EAAAAC}"/>
              </a:ext>
            </a:extLst>
          </p:cNvPr>
          <p:cNvSpPr txBox="1">
            <a:spLocks/>
          </p:cNvSpPr>
          <p:nvPr/>
        </p:nvSpPr>
        <p:spPr>
          <a:xfrm>
            <a:off x="233810" y="4144209"/>
            <a:ext cx="9525333" cy="270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Font typeface="Wingdings" panose="05000000000000000000" pitchFamily="2" charset="2"/>
              <a:buChar char="Ø"/>
            </a:pPr>
            <a:endParaRPr lang="it-IT" sz="24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135C1A-CA57-D9E3-3F4D-44E4CD727244}"/>
              </a:ext>
            </a:extLst>
          </p:cNvPr>
          <p:cNvSpPr txBox="1"/>
          <p:nvPr/>
        </p:nvSpPr>
        <p:spPr>
          <a:xfrm>
            <a:off x="578224" y="4903694"/>
            <a:ext cx="107554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Come </a:t>
            </a:r>
            <a:r>
              <a:rPr lang="en-US" sz="1600" dirty="0" err="1">
                <a:solidFill>
                  <a:srgbClr val="000000"/>
                </a:solidFill>
              </a:rPr>
              <a:t>sistema</a:t>
            </a:r>
            <a:r>
              <a:rPr lang="en-US" sz="1600" dirty="0">
                <a:solidFill>
                  <a:srgbClr val="000000"/>
                </a:solidFill>
              </a:rPr>
              <a:t> di IAM, </a:t>
            </a:r>
            <a:r>
              <a:rPr lang="en-US" sz="1600" dirty="0" err="1">
                <a:solidFill>
                  <a:srgbClr val="000000"/>
                </a:solidFill>
              </a:rPr>
              <a:t>all'interno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della</a:t>
            </a:r>
            <a:r>
              <a:rPr lang="en-US" sz="1600" dirty="0">
                <a:solidFill>
                  <a:srgbClr val="000000"/>
                </a:solidFill>
              </a:rPr>
              <a:t> nostra </a:t>
            </a:r>
            <a:r>
              <a:rPr lang="en-US" sz="1600" dirty="0" err="1">
                <a:solidFill>
                  <a:srgbClr val="000000"/>
                </a:solidFill>
              </a:rPr>
              <a:t>applicazione</a:t>
            </a:r>
            <a:r>
              <a:rPr lang="en-US" sz="1600" dirty="0">
                <a:solidFill>
                  <a:srgbClr val="000000"/>
                </a:solidFill>
              </a:rPr>
              <a:t>, è </a:t>
            </a:r>
            <a:r>
              <a:rPr lang="en-US" sz="1600" dirty="0" err="1">
                <a:solidFill>
                  <a:srgbClr val="000000"/>
                </a:solidFill>
              </a:rPr>
              <a:t>stato</a:t>
            </a:r>
            <a:r>
              <a:rPr lang="en-US" sz="1600" dirty="0">
                <a:solidFill>
                  <a:srgbClr val="000000"/>
                </a:solidFill>
              </a:rPr>
              <a:t> </a:t>
            </a:r>
            <a:r>
              <a:rPr lang="en-US" sz="1600" dirty="0" err="1">
                <a:solidFill>
                  <a:srgbClr val="000000"/>
                </a:solidFill>
              </a:rPr>
              <a:t>usato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Keycloak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sz="1600" dirty="0" err="1">
                <a:solidFill>
                  <a:srgbClr val="000000"/>
                </a:solidFill>
              </a:rPr>
              <a:t>Keycloak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permette</a:t>
            </a:r>
            <a:r>
              <a:rPr lang="en-US" sz="1600" dirty="0">
                <a:solidFill>
                  <a:srgbClr val="000000"/>
                </a:solidFill>
              </a:rPr>
              <a:t> di </a:t>
            </a:r>
            <a:r>
              <a:rPr lang="en-US" sz="1600" dirty="0" err="1">
                <a:solidFill>
                  <a:srgbClr val="000000"/>
                </a:solidFill>
              </a:rPr>
              <a:t>applicare</a:t>
            </a:r>
            <a:r>
              <a:rPr lang="en-US" sz="1600" dirty="0">
                <a:solidFill>
                  <a:srgbClr val="000000"/>
                </a:solidFill>
              </a:rPr>
              <a:t> la </a:t>
            </a:r>
            <a:r>
              <a:rPr lang="en-US" sz="1600" dirty="0" err="1">
                <a:solidFill>
                  <a:srgbClr val="000000"/>
                </a:solidFill>
              </a:rPr>
              <a:t>politica</a:t>
            </a:r>
            <a:r>
              <a:rPr lang="en-US" sz="1600" dirty="0">
                <a:solidFill>
                  <a:srgbClr val="000000"/>
                </a:solidFill>
              </a:rPr>
              <a:t> RBAC per il </a:t>
            </a:r>
            <a:r>
              <a:rPr lang="en-US" sz="1600" dirty="0" err="1">
                <a:solidFill>
                  <a:srgbClr val="000000"/>
                </a:solidFill>
              </a:rPr>
              <a:t>controllo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degli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accessi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Da </a:t>
            </a:r>
            <a:r>
              <a:rPr lang="en-US" sz="1600" dirty="0" err="1">
                <a:solidFill>
                  <a:srgbClr val="000000"/>
                </a:solidFill>
              </a:rPr>
              <a:t>specificare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che</a:t>
            </a:r>
            <a:r>
              <a:rPr lang="en-US" sz="1600" dirty="0">
                <a:solidFill>
                  <a:srgbClr val="000000"/>
                </a:solidFill>
              </a:rPr>
              <a:t> tale enhancement non è definite </a:t>
            </a:r>
            <a:r>
              <a:rPr lang="en-US" sz="1600" dirty="0" err="1">
                <a:solidFill>
                  <a:srgbClr val="000000"/>
                </a:solidFill>
              </a:rPr>
              <a:t>all’interno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della</a:t>
            </a:r>
            <a:r>
              <a:rPr lang="en-US" sz="1600" dirty="0">
                <a:solidFill>
                  <a:srgbClr val="000000"/>
                </a:solidFill>
              </a:rPr>
              <a:t> control baseline</a:t>
            </a:r>
          </a:p>
        </p:txBody>
      </p:sp>
    </p:spTree>
    <p:extLst>
      <p:ext uri="{BB962C8B-B14F-4D97-AF65-F5344CB8AC3E}">
        <p14:creationId xmlns:p14="http://schemas.microsoft.com/office/powerpoint/2010/main" val="304677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AC-4: </a:t>
            </a:r>
            <a:r>
              <a:rPr lang="it-IT" sz="2400" b="1" dirty="0"/>
              <a:t>Enforcement del flusso di informazioni</a:t>
            </a:r>
            <a:r>
              <a:rPr lang="it-IT" sz="2400" dirty="0"/>
              <a:t>. Impiegare meccanismi di autorizzazione per il controllo del flusso di informazioni all’interno del sistema e tra diversi sistemi connessi.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AC-4 (17): </a:t>
            </a:r>
            <a:r>
              <a:rPr lang="it-IT" sz="2400" b="1" dirty="0"/>
              <a:t>Autenticazione di dominio. </a:t>
            </a:r>
            <a:r>
              <a:rPr lang="it-IT" sz="2400" dirty="0"/>
              <a:t>Identificare univocamente e autenticare sorgente e destinazione di ogni trasferimento di informazioni. </a:t>
            </a:r>
          </a:p>
          <a:p>
            <a:pPr marL="0" indent="0">
              <a:buNone/>
            </a:pPr>
            <a:r>
              <a:rPr lang="it-IT" sz="2400" dirty="0"/>
              <a:t>L’identificazione univoca di un soggetto che instaura una comunicazione con il server avviene grazie all’utilizzo del processo di registrazione implementato dall’applicazione.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AC-5: </a:t>
            </a:r>
            <a:r>
              <a:rPr lang="it-IT" sz="2400" b="1" dirty="0"/>
              <a:t>Separazione dei compiti</a:t>
            </a:r>
            <a:r>
              <a:rPr lang="it-IT" sz="2400" dirty="0"/>
              <a:t>. Separar le funzioni di business tra diversi utenti o ruoli.</a:t>
            </a:r>
          </a:p>
          <a:p>
            <a:pPr marL="0" indent="0">
              <a:buNone/>
            </a:pPr>
            <a:r>
              <a:rPr lang="it-IT" sz="2400" dirty="0"/>
              <a:t>All’interno dell’applicazione avviene la suddivisione degli utenti in </a:t>
            </a:r>
            <a:r>
              <a:rPr lang="it-IT" sz="2400" b="1" dirty="0"/>
              <a:t>proprietario, amministratore del sistema e dipendente.</a:t>
            </a:r>
            <a:r>
              <a:rPr lang="it-IT" sz="2400" dirty="0"/>
              <a:t> Ogni utente può avere diversi ruoli, dove ogni ruoli implica una serie di azioni permesse.</a:t>
            </a:r>
          </a:p>
        </p:txBody>
      </p:sp>
    </p:spTree>
    <p:extLst>
      <p:ext uri="{BB962C8B-B14F-4D97-AF65-F5344CB8AC3E}">
        <p14:creationId xmlns:p14="http://schemas.microsoft.com/office/powerpoint/2010/main" val="342503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645356"/>
            <a:ext cx="9525333" cy="34829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AC-6: </a:t>
            </a:r>
            <a:r>
              <a:rPr lang="it-IT" b="1" dirty="0"/>
              <a:t>Privilegio minimo. </a:t>
            </a:r>
            <a:r>
              <a:rPr lang="it-IT" dirty="0"/>
              <a:t>Ogni utente deve poter svolgere solo le azioni necessarie al raggiungimento del task assegnato.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AC-6(1): </a:t>
            </a:r>
            <a:r>
              <a:rPr lang="it-IT" b="1" dirty="0"/>
              <a:t>Accesso autorizzato a funzioni di sicurezza</a:t>
            </a:r>
            <a:r>
              <a:rPr lang="it-IT" dirty="0"/>
              <a:t>.  Autorizzare l’accesso alle funzioni di sicurezza (hardware, software o firmware) e ad informazioni rilevanti per la sicurezza.</a:t>
            </a:r>
          </a:p>
          <a:p>
            <a:pPr marL="0" indent="0">
              <a:buNone/>
            </a:pPr>
            <a:r>
              <a:rPr lang="it-IT" dirty="0"/>
              <a:t>Tale controllo di sicurezza è garantito in quanto riguarda la configurazione delle autorizzazioni di accesso, di impostazioni relative all’auditing </a:t>
            </a:r>
            <a:r>
              <a:rPr lang="it-IT" dirty="0" err="1"/>
              <a:t>ecc</a:t>
            </a:r>
            <a:r>
              <a:rPr lang="it-IT" dirty="0"/>
              <a:t> e tale informazioni sono accessibili solo agli sviluppatori.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AC-6(2): </a:t>
            </a:r>
            <a:r>
              <a:rPr lang="it-IT" b="1" dirty="0"/>
              <a:t>Accesso a funzioni non rilevanti per la sicurezza tramite account non privilegiati.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AC-6(5): </a:t>
            </a:r>
            <a:r>
              <a:rPr lang="it-IT" b="1" dirty="0"/>
              <a:t>Account privilegiati</a:t>
            </a:r>
            <a:r>
              <a:rPr lang="it-IT" dirty="0"/>
              <a:t>. Restringere gli account privilegiati a personale o utenti esclusivi.</a:t>
            </a:r>
          </a:p>
          <a:p>
            <a:pPr marL="0" indent="0">
              <a:buNone/>
            </a:pPr>
            <a:r>
              <a:rPr lang="it-IT" dirty="0"/>
              <a:t>L’accesso al database, ad esempio, è consentito soltanto ad un utente con ruolo </a:t>
            </a:r>
            <a:r>
              <a:rPr lang="it-IT" b="1" dirty="0"/>
              <a:t>admin.</a:t>
            </a:r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1801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897" y="2137610"/>
            <a:ext cx="9525333" cy="25827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AC-6(9):</a:t>
            </a:r>
            <a:r>
              <a:rPr lang="it-IT" b="1" dirty="0">
                <a:ea typeface="Calibri" panose="020F0502020204030204" pitchFamily="34" charset="0"/>
                <a:cs typeface="Times New Roman" panose="02020603050405020304" pitchFamily="18" charset="0"/>
              </a:rPr>
              <a:t>Log degli utilizzi di funzioni privilegiate</a:t>
            </a: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AC-6(10):  </a:t>
            </a:r>
            <a:r>
              <a:rPr lang="it-IT" b="1" dirty="0"/>
              <a:t>Vietare agli utenti non privilegiati l’esecuzione di funzioni privilegiate.</a:t>
            </a:r>
          </a:p>
        </p:txBody>
      </p:sp>
    </p:spTree>
    <p:extLst>
      <p:ext uri="{BB962C8B-B14F-4D97-AF65-F5344CB8AC3E}">
        <p14:creationId xmlns:p14="http://schemas.microsoft.com/office/powerpoint/2010/main" val="59597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136" y="1493401"/>
            <a:ext cx="11177671" cy="2886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AC-7: </a:t>
            </a:r>
            <a:r>
              <a:rPr lang="it-IT" b="1" dirty="0"/>
              <a:t>Tentativi di login falliti</a:t>
            </a:r>
            <a:r>
              <a:rPr lang="it-IT" dirty="0"/>
              <a:t>.</a:t>
            </a:r>
            <a:r>
              <a:rPr lang="it-IT" dirty="0">
                <a:latin typeface="Avenir Next LT Pro"/>
                <a:ea typeface="Calibri" panose="020F0502020204030204" pitchFamily="34" charset="0"/>
                <a:cs typeface="Times New Roman"/>
              </a:rPr>
              <a:t> </a:t>
            </a:r>
            <a:r>
              <a:rPr lang="it-IT" dirty="0">
                <a:ea typeface="Calibri" panose="020F0502020204030204" pitchFamily="34" charset="0"/>
                <a:cs typeface="Times New Roman"/>
              </a:rPr>
              <a:t>Imporre un limite di tentativi di login consecutivi falliti da parte di un utente nell’arco di un determinato periodo di tempo e automaticamente bloccare l’account o il nodo per un certo tempo. Notificare, dunque, l’admin di sistema e prendere altri provvedimenti quando si eccede il massimo numero di tentativi</a:t>
            </a:r>
            <a:r>
              <a:rPr lang="it-IT" dirty="0">
                <a:latin typeface="Avenir Next LT Pro"/>
                <a:ea typeface="Calibri" panose="020F0502020204030204" pitchFamily="34" charset="0"/>
                <a:cs typeface="Times New Roman"/>
              </a:rPr>
              <a:t>.</a:t>
            </a:r>
          </a:p>
          <a:p>
            <a:pPr marL="0" indent="0">
              <a:buNone/>
            </a:pPr>
            <a:endParaRPr lang="it-IT" sz="2400" dirty="0">
              <a:latin typeface="Avenir Next LT Pro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11E10313-D807-A40B-004D-4CD7AEDA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24424" y="3176337"/>
            <a:ext cx="5023514" cy="3513712"/>
          </a:xfrm>
          <a:prstGeom prst="rect">
            <a:avLst/>
          </a:prstGeom>
        </p:spPr>
      </p:pic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60437AE6-1A6F-560A-43A1-D286B12C6B63}"/>
              </a:ext>
            </a:extLst>
          </p:cNvPr>
          <p:cNvSpPr txBox="1">
            <a:spLocks/>
          </p:cNvSpPr>
          <p:nvPr/>
        </p:nvSpPr>
        <p:spPr>
          <a:xfrm>
            <a:off x="581192" y="3578732"/>
            <a:ext cx="4632491" cy="3122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1400" dirty="0">
                <a:ea typeface="Calibri" panose="020F0502020204030204" pitchFamily="34" charset="0"/>
                <a:cs typeface="Times New Roman"/>
              </a:rPr>
              <a:t>All’interno dell’applicazione l’autenticazione avviene tramite </a:t>
            </a:r>
            <a:r>
              <a:rPr lang="it-IT" sz="1400" dirty="0" err="1">
                <a:ea typeface="Calibri" panose="020F0502020204030204" pitchFamily="34" charset="0"/>
                <a:cs typeface="Times New Roman"/>
              </a:rPr>
              <a:t>Keycloak</a:t>
            </a:r>
            <a:r>
              <a:rPr lang="it-IT" sz="1400" dirty="0">
                <a:ea typeface="Calibri" panose="020F0502020204030204" pitchFamily="34" charset="0"/>
                <a:cs typeface="Times New Roman"/>
              </a:rPr>
              <a:t>.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Il numero massimo di login falliti consecutivi è 5. Il fallimento di tutti i tentativi comporta un blocco del servizio di autenticazione per l’account di 1 minuto. Ogni successivo fallimento aumenta il blocco di un ulteriore minuto, per un massimo di 15 minuti.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Il sistema permette anche di riconoscere eventuali tentativi di attacco brute force utilizzando un bot, verificando che le credenziali inserite, a valle di un login fallito, non siano state inserite in meno di 1000 millisecondi.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Ogni 12 ore, il contatore di fallimenti viene azzerato</a:t>
            </a:r>
            <a:endParaRPr lang="it-IT" sz="1400" dirty="0"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954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AC-14: </a:t>
            </a:r>
            <a:r>
              <a:rPr lang="it-IT" b="1" dirty="0"/>
              <a:t>Azioni permesse senza identificazione o autenticazione. </a:t>
            </a:r>
            <a:r>
              <a:rPr lang="it-IT" dirty="0"/>
              <a:t>Gli utenti dell’applicazione non possono accedere alle funzionalità offerte senza prima essere stati autenticati.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AC-17(2): </a:t>
            </a:r>
            <a:r>
              <a:rPr lang="it-IT" b="1" dirty="0">
                <a:ea typeface="Calibri" panose="020F0502020204030204" pitchFamily="34" charset="0"/>
                <a:cs typeface="Times New Roman"/>
              </a:rPr>
              <a:t>Protezione della confidenzialità e dell’integrità utilizzando cifratura</a:t>
            </a:r>
            <a:r>
              <a:rPr lang="it-IT" dirty="0">
                <a:ea typeface="Calibri" panose="020F0502020204030204" pitchFamily="34" charset="0"/>
                <a:cs typeface="Times New Roman"/>
              </a:rPr>
              <a:t>. Implementare meccanismi crittografici per proteggere la confidenzialità e l’integrità delle sessioni ad accesso remoto.</a:t>
            </a:r>
          </a:p>
          <a:p>
            <a:pPr marL="0" indent="0">
              <a:buNone/>
            </a:pPr>
            <a:r>
              <a:rPr lang="it-IT" dirty="0"/>
              <a:t>Avendo implementato una VPN, vengono utilizzati meccanismi di crittografia per garantire la confidenzialità  e l’integrità delle sessioni ad accesso remoto.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AC-17(3): </a:t>
            </a:r>
            <a:r>
              <a:rPr lang="it-IT" b="1" dirty="0">
                <a:ea typeface="Calibri" panose="020F0502020204030204" pitchFamily="34" charset="0"/>
                <a:cs typeface="Times New Roman"/>
              </a:rPr>
              <a:t>Punti di controllo accesso</a:t>
            </a:r>
            <a:r>
              <a:rPr lang="it-IT" dirty="0">
                <a:ea typeface="Calibri" panose="020F0502020204030204" pitchFamily="34" charset="0"/>
                <a:cs typeface="Times New Roman"/>
              </a:rPr>
              <a:t>. Instradare gli accessi remoti verso un punto di controllo accessi autorizzato.</a:t>
            </a:r>
          </a:p>
          <a:p>
            <a:pPr marL="0" indent="0">
              <a:buNone/>
            </a:pPr>
            <a:r>
              <a:rPr lang="it-IT" dirty="0"/>
              <a:t>Come punto di controllo degli accessi viene utilizzato il router usato per la realizzazione della VPN.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AC-21: </a:t>
            </a:r>
            <a:r>
              <a:rPr lang="it-IT" b="1" dirty="0"/>
              <a:t>Condivisione di informazioni.</a:t>
            </a: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AC-22: </a:t>
            </a:r>
            <a:r>
              <a:rPr lang="it-IT" b="1" dirty="0"/>
              <a:t>Contenuti accessibili pubblicamente.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848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37BA38-9249-4A98-95DD-BD6CB2842713}"/>
</file>

<file path=customXml/itemProps3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1047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Avenir Next LT Pro</vt:lpstr>
      <vt:lpstr>Calibri</vt:lpstr>
      <vt:lpstr>Gill Sans MT</vt:lpstr>
      <vt:lpstr>Wingdings</vt:lpstr>
      <vt:lpstr>Wingdings 2</vt:lpstr>
      <vt:lpstr>Dividend</vt:lpstr>
      <vt:lpstr>Access control</vt:lpstr>
      <vt:lpstr>Access control</vt:lpstr>
      <vt:lpstr>Access control</vt:lpstr>
      <vt:lpstr>Presentazione standard di PowerPoint</vt:lpstr>
      <vt:lpstr>Access control</vt:lpstr>
      <vt:lpstr>Access control</vt:lpstr>
      <vt:lpstr>Access control</vt:lpstr>
      <vt:lpstr>Access control</vt:lpstr>
      <vt:lpstr>Access control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2</cp:revision>
  <dcterms:created xsi:type="dcterms:W3CDTF">2022-12-02T16:52:54Z</dcterms:created>
  <dcterms:modified xsi:type="dcterms:W3CDTF">2022-12-13T13:12:51Z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