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8" r:id="rId6"/>
    <p:sldId id="282" r:id="rId7"/>
    <p:sldId id="283" r:id="rId8"/>
    <p:sldId id="284" r:id="rId9"/>
    <p:sldId id="286" r:id="rId10"/>
    <p:sldId id="289" r:id="rId11"/>
    <p:sldId id="290" r:id="rId12"/>
    <p:sldId id="291" r:id="rId13"/>
    <p:sldId id="29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12/14/2022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12/14/2022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CONTINGENCY PLANNING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Meccanismi</a:t>
            </a:r>
            <a:r>
              <a:rPr lang="en-US" dirty="0"/>
              <a:t> di </a:t>
            </a:r>
            <a:r>
              <a:rPr lang="en-US" dirty="0" err="1"/>
              <a:t>sicurezza</a:t>
            </a:r>
            <a:r>
              <a:rPr lang="en-US" dirty="0"/>
              <a:t> di </a:t>
            </a:r>
            <a:r>
              <a:rPr lang="en-US" dirty="0" err="1"/>
              <a:t>livello</a:t>
            </a:r>
            <a:r>
              <a:rPr lang="en-US" dirty="0"/>
              <a:t> alto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96FA052-90C3-7392-7E6C-C7AED47BD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9525333" cy="348298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t-IT" sz="2000" dirty="0"/>
              <a:t>CP-8(1): </a:t>
            </a:r>
            <a:r>
              <a:rPr lang="it-IT" sz="2000" b="1" dirty="0"/>
              <a:t>Servizi di telecomunicazione| Priorità delle forniture di servizio.</a:t>
            </a:r>
            <a:endParaRPr lang="it-IT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it-IT" sz="2000" dirty="0"/>
              <a:t>CP-8(2): </a:t>
            </a:r>
            <a:r>
              <a:rPr lang="it-IT" sz="2000" b="1" dirty="0"/>
              <a:t>Singolo punto di fallimento.</a:t>
            </a:r>
            <a:endParaRPr lang="it-IT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it-IT" sz="2000" dirty="0"/>
              <a:t>CP-8(3): </a:t>
            </a:r>
            <a:r>
              <a:rPr lang="it-IT" sz="2000" b="1" dirty="0"/>
              <a:t>Separazione di providers primari ed alternativi.</a:t>
            </a:r>
            <a:endParaRPr lang="it-IT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it-IT" sz="2000" dirty="0"/>
              <a:t>CP-8(4): </a:t>
            </a:r>
            <a:r>
              <a:rPr lang="it-IT" sz="2000" b="1" dirty="0"/>
              <a:t>Piano di contingenza riguardo i provider.</a:t>
            </a:r>
            <a:endParaRPr lang="it-IT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it-IT" sz="2000" dirty="0"/>
              <a:t>CP-10(4): </a:t>
            </a:r>
            <a:r>
              <a:rPr lang="it-IT" sz="2000" b="1" dirty="0" err="1"/>
              <a:t>Restore</a:t>
            </a:r>
            <a:r>
              <a:rPr lang="it-IT" sz="2000" b="1" dirty="0"/>
              <a:t> with-in time </a:t>
            </a:r>
            <a:r>
              <a:rPr lang="it-IT" sz="2000" b="1" dirty="0" err="1"/>
              <a:t>period</a:t>
            </a:r>
            <a:r>
              <a:rPr lang="it-IT" sz="2000" b="1" dirty="0"/>
              <a:t>.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254774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bg1"/>
                </a:solidFill>
              </a:rPr>
              <a:t>CONTINGENCY PLANNING</a:t>
            </a:r>
            <a:endParaRPr lang="en-US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96FA052-90C3-7392-7E6C-C7AED47BD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9525333" cy="3482986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t-IT" sz="2000" dirty="0"/>
              <a:t>CP-2: </a:t>
            </a:r>
            <a:r>
              <a:rPr lang="it-IT" sz="2000" b="1" dirty="0"/>
              <a:t>Contingency Planning. </a:t>
            </a:r>
            <a:r>
              <a:rPr lang="it-IT" sz="2000" dirty="0"/>
              <a:t>L’organizzazione deve sviluppare un piano di contingenza che identifichi le funzioni di business e i requisiti associati. Inoltre si preoccupi di istituire metriche o priorità che indirizzino il piano stesso.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2000" dirty="0"/>
              <a:t>CP-2(8):</a:t>
            </a:r>
            <a:r>
              <a:rPr lang="it-IT" sz="2000" b="1" dirty="0"/>
              <a:t> Identificazione di assets critici.</a:t>
            </a:r>
          </a:p>
          <a:p>
            <a:pPr marL="0" indent="0">
              <a:buNone/>
            </a:pPr>
            <a:r>
              <a:rPr lang="it-IT" sz="2000" dirty="0"/>
              <a:t>Per lo sviluppo del progetto, e nello specifico per la definizione delle politiche di sicurezza, sono stati identificati vari assets. In particolare, sono stati identificati gli assets critici, ovvero quelli per i quali il livello di sicurezza deve essere alto.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2000" dirty="0"/>
              <a:t>CP-4: </a:t>
            </a:r>
            <a:r>
              <a:rPr lang="it-IT" sz="2000" b="1" dirty="0"/>
              <a:t>Contingency plan testing.</a:t>
            </a:r>
          </a:p>
          <a:p>
            <a:pPr marL="0" indent="0">
              <a:buNone/>
            </a:pPr>
            <a:r>
              <a:rPr lang="it-IT" sz="2000" dirty="0"/>
              <a:t>Per quanto riguarda il testing, sono stati effettuati vari test per valutare il funzionamento dell’applicazione. In particolare, essa è stata sottoposta a varie condizioni in maniera tale da determinarne il comportamento, e in caso errato, di correggerlo.</a:t>
            </a:r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bg1"/>
                </a:solidFill>
              </a:rPr>
              <a:t>CONTINGENCY PLANNING</a:t>
            </a:r>
            <a:endParaRPr lang="en-US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96FA052-90C3-7392-7E6C-C7AED47BD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9525333" cy="3482986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t-IT" sz="2000" dirty="0"/>
              <a:t>CP-6(1): </a:t>
            </a:r>
            <a:r>
              <a:rPr lang="it-IT" sz="2000" b="1" dirty="0" err="1"/>
              <a:t>Separation</a:t>
            </a:r>
            <a:r>
              <a:rPr lang="it-IT" sz="2000" b="1" dirty="0"/>
              <a:t> from </a:t>
            </a:r>
            <a:r>
              <a:rPr lang="it-IT" sz="2000" b="1" dirty="0" err="1"/>
              <a:t>primary</a:t>
            </a:r>
            <a:r>
              <a:rPr lang="it-IT" sz="2000" b="1" dirty="0"/>
              <a:t> site. </a:t>
            </a:r>
            <a:r>
              <a:rPr lang="it-IT" sz="2000" dirty="0"/>
              <a:t>Identificazione di un sito di archiviazione alternativo separato da quello primario per ridurre la suscettibilità allo stesso tipo di minaccia.</a:t>
            </a:r>
          </a:p>
          <a:p>
            <a:pPr marL="0" indent="0">
              <a:buNone/>
            </a:pPr>
            <a:r>
              <a:rPr lang="it-IT" sz="2000" dirty="0"/>
              <a:t>Il database rappresenta il sito di archiviazione dei dati dell’applicazione. Si è utilizzato un database AWS che risiede in una particolare regione di disponibilità. Per ridurre la suscettibilità allo stesso tipo di minaccia, è possibile indentificare una regione di disponibilità alternativa.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2000" dirty="0"/>
              <a:t>CP-6(2): </a:t>
            </a:r>
            <a:r>
              <a:rPr lang="it-IT" sz="2000" b="1" dirty="0"/>
              <a:t>Configurazione del sito alternativo per facilitare le operazioni di recupero.</a:t>
            </a:r>
          </a:p>
          <a:p>
            <a:pPr marL="0" indent="0">
              <a:buNone/>
            </a:pPr>
            <a:r>
              <a:rPr lang="it-IT" sz="2000" dirty="0"/>
              <a:t>La configurazione del sito alternativo avviene nella stessa maniera in cui è stato configurato il sito primario.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2000" dirty="0"/>
              <a:t>CP-6(3): </a:t>
            </a:r>
            <a:r>
              <a:rPr lang="it-IT" sz="2000" b="1" dirty="0"/>
              <a:t>Accessibilità. </a:t>
            </a:r>
            <a:r>
              <a:rPr lang="it-IT" sz="2000" dirty="0"/>
              <a:t>Identificazione di potenziali problemi di accessibilità al sito alternativo in caso di disastri.</a:t>
            </a:r>
          </a:p>
          <a:p>
            <a:pPr marL="0" indent="0">
              <a:buNone/>
            </a:pPr>
            <a:r>
              <a:rPr lang="it-IT" sz="2000" dirty="0"/>
              <a:t>Non essendo in locale, i problemi di accessibilità riguardano l’accesso da remoto. Fisicamente non è possibile accedere al database.</a:t>
            </a:r>
          </a:p>
        </p:txBody>
      </p:sp>
    </p:spTree>
    <p:extLst>
      <p:ext uri="{BB962C8B-B14F-4D97-AF65-F5344CB8AC3E}">
        <p14:creationId xmlns:p14="http://schemas.microsoft.com/office/powerpoint/2010/main" val="3425035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bg1"/>
                </a:solidFill>
              </a:rPr>
              <a:t>CONTINGENCY PLANNING</a:t>
            </a:r>
            <a:endParaRPr lang="en-US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96FA052-90C3-7392-7E6C-C7AED47BD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9525333" cy="3482986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t-IT" sz="2000" dirty="0"/>
              <a:t>CP-9(1): </a:t>
            </a:r>
            <a:r>
              <a:rPr lang="it-IT" sz="2000" b="1" dirty="0"/>
              <a:t>Testing for reliability/</a:t>
            </a:r>
            <a:r>
              <a:rPr lang="it-IT" sz="2000" b="1" dirty="0" err="1"/>
              <a:t>integrity</a:t>
            </a:r>
            <a:r>
              <a:rPr lang="it-IT" sz="2000" b="1" dirty="0"/>
              <a:t>. </a:t>
            </a:r>
            <a:r>
              <a:rPr lang="it-IT" sz="2000" dirty="0"/>
              <a:t>Test delle informazioni di backup per la verifica della reliability e dell’integrità dell’informazione.</a:t>
            </a:r>
          </a:p>
          <a:p>
            <a:pPr marL="0" indent="0">
              <a:buNone/>
            </a:pPr>
            <a:r>
              <a:rPr lang="it-IT" sz="2000" dirty="0"/>
              <a:t>Sono stati effettuati dei test, utilizzando </a:t>
            </a:r>
            <a:r>
              <a:rPr lang="it-IT" sz="2000" dirty="0" err="1"/>
              <a:t>pgAdmin</a:t>
            </a:r>
            <a:r>
              <a:rPr lang="it-IT" sz="2000" dirty="0"/>
              <a:t>, per la connessione ed il controllo delle informazioni di backup attivato sull’istanza database.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2000" dirty="0"/>
              <a:t>CP-9(2): </a:t>
            </a:r>
            <a:r>
              <a:rPr lang="it-IT" sz="2000" b="1" dirty="0"/>
              <a:t>Test </a:t>
            </a:r>
            <a:r>
              <a:rPr lang="it-IT" sz="2000" b="1" dirty="0" err="1"/>
              <a:t>restoration</a:t>
            </a:r>
            <a:r>
              <a:rPr lang="it-IT" sz="2000" b="1" dirty="0"/>
              <a:t> </a:t>
            </a:r>
            <a:r>
              <a:rPr lang="it-IT" sz="2000" b="1" dirty="0" err="1"/>
              <a:t>using</a:t>
            </a:r>
            <a:r>
              <a:rPr lang="it-IT" sz="2000" b="1" dirty="0"/>
              <a:t> </a:t>
            </a:r>
            <a:r>
              <a:rPr lang="it-IT" sz="2000" b="1" dirty="0" err="1"/>
              <a:t>simpling</a:t>
            </a:r>
            <a:r>
              <a:rPr lang="it-IT" sz="2000" b="1" dirty="0"/>
              <a:t>. </a:t>
            </a:r>
            <a:r>
              <a:rPr lang="it-IT" sz="2000" dirty="0"/>
              <a:t>Utilizzo di un campione per il testing dell’informazione di backup.</a:t>
            </a:r>
          </a:p>
          <a:p>
            <a:pPr marL="0" indent="0">
              <a:buNone/>
            </a:pPr>
            <a:r>
              <a:rPr lang="it-IT" sz="2000" dirty="0"/>
              <a:t>Il campione per il testing dell’informazione di backup è ricavato a partire da uno snapshot dell’istanza database. In particolare, vengono salvati quotidianamente snapshot. Inoltre, il backup ha una valenza di 3 giorni.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2000" dirty="0"/>
              <a:t>CP-9(3): </a:t>
            </a:r>
            <a:r>
              <a:rPr lang="it-IT" sz="2000" b="1" dirty="0"/>
              <a:t>Separate storage for </a:t>
            </a:r>
            <a:r>
              <a:rPr lang="it-IT" sz="2000" b="1" dirty="0" err="1"/>
              <a:t>critical</a:t>
            </a:r>
            <a:r>
              <a:rPr lang="it-IT" sz="2000" b="1" dirty="0"/>
              <a:t> information: </a:t>
            </a:r>
            <a:r>
              <a:rPr lang="it-IT" sz="2000" dirty="0"/>
              <a:t>L’organizzazione archivia copie di backup in siti separati rispetto al sistema operazionale.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2000" dirty="0"/>
              <a:t>CP-9(5): </a:t>
            </a:r>
            <a:r>
              <a:rPr lang="it-IT" sz="2000" b="1" dirty="0"/>
              <a:t>Transfer to alternate storage site: </a:t>
            </a:r>
            <a:r>
              <a:rPr lang="it-IT" sz="2000" dirty="0"/>
              <a:t>Trasferimento delle informazioni ad un sito di archiviazione alternativo.</a:t>
            </a:r>
          </a:p>
        </p:txBody>
      </p:sp>
    </p:spTree>
    <p:extLst>
      <p:ext uri="{BB962C8B-B14F-4D97-AF65-F5344CB8AC3E}">
        <p14:creationId xmlns:p14="http://schemas.microsoft.com/office/powerpoint/2010/main" val="2018013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bg1"/>
                </a:solidFill>
              </a:rPr>
              <a:t>CONTINGENCY PLANNING</a:t>
            </a:r>
            <a:endParaRPr lang="en-US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96FA052-90C3-7392-7E6C-C7AED47BD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9525333" cy="348298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t-IT" sz="2000" dirty="0"/>
              <a:t>CP-10(2): </a:t>
            </a:r>
            <a:r>
              <a:rPr lang="it-IT" sz="2000" b="1" dirty="0" err="1"/>
              <a:t>Transaction</a:t>
            </a:r>
            <a:r>
              <a:rPr lang="it-IT" sz="2000" b="1" dirty="0"/>
              <a:t> recovery. </a:t>
            </a:r>
            <a:r>
              <a:rPr lang="it-IT" sz="2000" dirty="0"/>
              <a:t>Il sistema informativo implementa il ripristino delle transazioni per i sistemi transazionali.</a:t>
            </a:r>
          </a:p>
        </p:txBody>
      </p:sp>
    </p:spTree>
    <p:extLst>
      <p:ext uri="{BB962C8B-B14F-4D97-AF65-F5344CB8AC3E}">
        <p14:creationId xmlns:p14="http://schemas.microsoft.com/office/powerpoint/2010/main" val="3599547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Meccanismi</a:t>
            </a:r>
            <a:r>
              <a:rPr lang="en-US" dirty="0"/>
              <a:t> di </a:t>
            </a:r>
            <a:r>
              <a:rPr lang="en-US" dirty="0" err="1"/>
              <a:t>sicurezza</a:t>
            </a:r>
            <a:r>
              <a:rPr lang="en-US" dirty="0"/>
              <a:t> di </a:t>
            </a:r>
            <a:r>
              <a:rPr lang="en-US" dirty="0" err="1"/>
              <a:t>livello</a:t>
            </a:r>
            <a:r>
              <a:rPr lang="en-US" dirty="0"/>
              <a:t> alto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96FA052-90C3-7392-7E6C-C7AED47BD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9525333" cy="348298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t-IT" sz="2000" dirty="0"/>
              <a:t>CP-2(1): </a:t>
            </a:r>
            <a:r>
              <a:rPr lang="it-IT" sz="2000" b="1" dirty="0"/>
              <a:t>Coordinamento con piani correlati</a:t>
            </a:r>
            <a:r>
              <a:rPr lang="it-IT" sz="2000" dirty="0"/>
              <a:t>. Coordinamento del piano di sviluppo con elementi organizzativi.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2000" dirty="0"/>
              <a:t>CP-2(2): </a:t>
            </a:r>
            <a:r>
              <a:rPr lang="it-IT" sz="2000" b="1" dirty="0" err="1"/>
              <a:t>Capacity</a:t>
            </a:r>
            <a:r>
              <a:rPr lang="it-IT" sz="2000" b="1" dirty="0"/>
              <a:t> planning.</a:t>
            </a:r>
            <a:endParaRPr lang="it-IT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it-IT" sz="2000" dirty="0"/>
              <a:t>CP-2(3):</a:t>
            </a:r>
            <a:r>
              <a:rPr lang="it-IT" sz="2000" b="1" dirty="0"/>
              <a:t> Ripresa delle funzioni di business.</a:t>
            </a:r>
            <a:endParaRPr lang="it-IT" sz="2000" dirty="0"/>
          </a:p>
          <a:p>
            <a:pPr marL="0" indent="0">
              <a:buNone/>
            </a:pP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349455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Meccanismi</a:t>
            </a:r>
            <a:r>
              <a:rPr lang="en-US" dirty="0"/>
              <a:t> di </a:t>
            </a:r>
            <a:r>
              <a:rPr lang="en-US" dirty="0" err="1"/>
              <a:t>sicurezza</a:t>
            </a:r>
            <a:r>
              <a:rPr lang="en-US" dirty="0"/>
              <a:t> di </a:t>
            </a:r>
            <a:r>
              <a:rPr lang="en-US" dirty="0" err="1"/>
              <a:t>livello</a:t>
            </a:r>
            <a:r>
              <a:rPr lang="en-US" dirty="0"/>
              <a:t> alto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96FA052-90C3-7392-7E6C-C7AED47BD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9525333" cy="348298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t-IT" sz="2400" dirty="0"/>
              <a:t>CP-2(4): </a:t>
            </a:r>
            <a:r>
              <a:rPr lang="it-IT" sz="2400" b="1" dirty="0"/>
              <a:t>Ripresa di tutte le funzioni.</a:t>
            </a:r>
            <a:endParaRPr lang="it-IT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it-IT" sz="2400" dirty="0"/>
              <a:t>CP-2(5): </a:t>
            </a:r>
            <a:r>
              <a:rPr lang="it-IT" sz="2400" b="1" dirty="0"/>
              <a:t>Pianificazione della continuità delle funzioni di business.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829301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Meccanismi</a:t>
            </a:r>
            <a:r>
              <a:rPr lang="en-US" dirty="0"/>
              <a:t> di </a:t>
            </a:r>
            <a:r>
              <a:rPr lang="en-US" dirty="0" err="1"/>
              <a:t>sicurezza</a:t>
            </a:r>
            <a:r>
              <a:rPr lang="en-US" dirty="0"/>
              <a:t> di </a:t>
            </a:r>
            <a:r>
              <a:rPr lang="en-US" dirty="0" err="1"/>
              <a:t>livello</a:t>
            </a:r>
            <a:r>
              <a:rPr lang="en-US" dirty="0"/>
              <a:t> alto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96FA052-90C3-7392-7E6C-C7AED47BD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9525333" cy="348298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t-IT" sz="2000" dirty="0"/>
              <a:t>CP-3(1): </a:t>
            </a:r>
            <a:r>
              <a:rPr lang="it-IT" sz="2000" b="1" dirty="0"/>
              <a:t>Simulazione degli eventi con training.</a:t>
            </a:r>
            <a:endParaRPr lang="it-IT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it-IT" sz="2000" dirty="0"/>
              <a:t>CP-4(1): </a:t>
            </a:r>
            <a:r>
              <a:rPr lang="it-IT" sz="2000" b="1" dirty="0"/>
              <a:t>Coordinamento del testing del piano di contingenza con elementi organizzativi.</a:t>
            </a:r>
            <a:endParaRPr lang="it-IT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it-IT" sz="2000" dirty="0"/>
              <a:t>CP-4(2): </a:t>
            </a:r>
            <a:r>
              <a:rPr lang="it-IT" sz="2000" b="1" dirty="0"/>
              <a:t>Sito di processamento alternativo.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422895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Meccanismi</a:t>
            </a:r>
            <a:r>
              <a:rPr lang="en-US" dirty="0"/>
              <a:t> di </a:t>
            </a:r>
            <a:r>
              <a:rPr lang="en-US" dirty="0" err="1"/>
              <a:t>sicurezza</a:t>
            </a:r>
            <a:r>
              <a:rPr lang="en-US" dirty="0"/>
              <a:t> di </a:t>
            </a:r>
            <a:r>
              <a:rPr lang="en-US" dirty="0" err="1"/>
              <a:t>livello</a:t>
            </a:r>
            <a:r>
              <a:rPr lang="en-US" dirty="0"/>
              <a:t> alto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96FA052-90C3-7392-7E6C-C7AED47BD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9525333" cy="348298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t-IT" sz="2000" dirty="0"/>
              <a:t>CP-7(1): </a:t>
            </a:r>
            <a:r>
              <a:rPr lang="it-IT" sz="2000" b="1" dirty="0"/>
              <a:t>Sito di processamento alternativo separato dal primario.</a:t>
            </a:r>
            <a:endParaRPr lang="it-IT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it-IT" sz="2000" dirty="0"/>
              <a:t>CP-7(2):  </a:t>
            </a:r>
            <a:r>
              <a:rPr lang="it-IT" sz="2000" b="1" dirty="0"/>
              <a:t>Accessibilità al sito di processamento alternativo.</a:t>
            </a:r>
            <a:endParaRPr lang="it-IT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it-IT" sz="2000" dirty="0"/>
              <a:t>CP-7(3): </a:t>
            </a:r>
            <a:r>
              <a:rPr lang="it-IT" sz="2000" b="1" dirty="0"/>
              <a:t>Priorità del servizio. </a:t>
            </a:r>
            <a:r>
              <a:rPr lang="it-IT" sz="2000" dirty="0"/>
              <a:t>L’organizzazione sviluppa accordi per siti di elaborazione alternativi che contengano servizi di priorità conformi alle disposizioni per l’esigenza di disponibilità organizzativa.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2000" dirty="0"/>
              <a:t>CP-7(4):  </a:t>
            </a:r>
            <a:r>
              <a:rPr lang="it-IT" sz="2000" b="1" dirty="0"/>
              <a:t>Preparazione per l’uso. </a:t>
            </a:r>
            <a:r>
              <a:rPr lang="it-IT" sz="2000" dirty="0"/>
              <a:t>Preparazione del sito alternativo per il supporto all’esecuzioni delle principali funzioni.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BFCAC98-3071-0D02-BEF0-1280567A9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92" y="-1268861"/>
            <a:ext cx="11029617" cy="620691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accordi per siti di elaborazione alternativi che contengono priorità di servizio disposizioni conformi alle esigenze di disponibilità organizzativa</a:t>
            </a:r>
            <a:r>
              <a:rPr kumimoji="0" lang="it-IT" altLang="it-IT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1464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A1D6ED5A-9B8A-4433-BA99-139C56DB1BD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F3CDC142E59F46976220B5CA0CB5FC" ma:contentTypeVersion="8" ma:contentTypeDescription="Create a new document." ma:contentTypeScope="" ma:versionID="699049dc9e1031c7a09030aeb24a1cab">
  <xsd:schema xmlns:xsd="http://www.w3.org/2001/XMLSchema" xmlns:xs="http://www.w3.org/2001/XMLSchema" xmlns:p="http://schemas.microsoft.com/office/2006/metadata/properties" xmlns:ns2="78bd1115-c349-4e94-811d-d06a7ae9090b" xmlns:ns3="04026c50-90d4-4def-bf48-ee6ffbccce50" targetNamespace="http://schemas.microsoft.com/office/2006/metadata/properties" ma:root="true" ma:fieldsID="14544d9f5ac546e67a475855ae60f013" ns2:_="" ns3:_="">
    <xsd:import namespace="78bd1115-c349-4e94-811d-d06a7ae9090b"/>
    <xsd:import namespace="04026c50-90d4-4def-bf48-ee6ffbccce5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bd1115-c349-4e94-811d-d06a7ae909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75195dc1-fe89-472b-8717-1a064048821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026c50-90d4-4def-bf48-ee6ffbccce50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4e0770fa-503d-4b40-9658-28b0c59b1097}" ma:internalName="TaxCatchAll" ma:showField="CatchAllData" ma:web="04026c50-90d4-4def-bf48-ee6ffbccce5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4026c50-90d4-4def-bf48-ee6ffbccce50" xsi:nil="true"/>
    <lcf76f155ced4ddcb4097134ff3c332f xmlns="78bd1115-c349-4e94-811d-d06a7ae9090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55895A41-F65A-4D7F-8780-A8AB39E167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6C569C4-EB49-4991-A6A9-9D31E4A2A424}"/>
</file>

<file path=customXml/itemProps3.xml><?xml version="1.0" encoding="utf-8"?>
<ds:datastoreItem xmlns:ds="http://schemas.openxmlformats.org/officeDocument/2006/customXml" ds:itemID="{932907EA-C9B4-4F62-A581-FDB91E9E52A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476</TotalTime>
  <Words>683</Words>
  <Application>Microsoft Office PowerPoint</Application>
  <PresentationFormat>Widescreen</PresentationFormat>
  <Paragraphs>47</Paragraphs>
  <Slides>10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7" baseType="lpstr">
      <vt:lpstr>Arial</vt:lpstr>
      <vt:lpstr>Calibri</vt:lpstr>
      <vt:lpstr>Gill Sans MT</vt:lpstr>
      <vt:lpstr>inherit</vt:lpstr>
      <vt:lpstr>Wingdings</vt:lpstr>
      <vt:lpstr>Wingdings 2</vt:lpstr>
      <vt:lpstr>Dividend</vt:lpstr>
      <vt:lpstr>CONTINGENCY PLANNING</vt:lpstr>
      <vt:lpstr>CONTINGENCY PLANNING</vt:lpstr>
      <vt:lpstr>CONTINGENCY PLANNING</vt:lpstr>
      <vt:lpstr>CONTINGENCY PLANNING</vt:lpstr>
      <vt:lpstr>CONTINGENCY PLANNING</vt:lpstr>
      <vt:lpstr>Meccanismi di sicurezza di livello alto</vt:lpstr>
      <vt:lpstr>Meccanismi di sicurezza di livello alto</vt:lpstr>
      <vt:lpstr>Meccanismi di sicurezza di livello alto</vt:lpstr>
      <vt:lpstr>Meccanismi di sicurezza di livello alto</vt:lpstr>
      <vt:lpstr>Meccanismi di sicurezza di livello alto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design</dc:title>
  <dc:creator>Antonio Iacono</dc:creator>
  <cp:lastModifiedBy>ALESSIO FOGGIA</cp:lastModifiedBy>
  <cp:revision>19</cp:revision>
  <dcterms:created xsi:type="dcterms:W3CDTF">2022-12-02T16:52:54Z</dcterms:created>
  <dcterms:modified xsi:type="dcterms:W3CDTF">2022-12-14T10:11:16Z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0x0101001FF3CDC142E59F46976220B5CA0CB5FC</vt:lpwstr>
  </property>
</Properties>
</file>