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5"/>
  </p:notesMasterIdLst>
  <p:handoutMasterIdLst>
    <p:handoutMasterId r:id="rId16"/>
  </p:handoutMasterIdLst>
  <p:sldIdLst>
    <p:sldId id="256" r:id="rId5"/>
    <p:sldId id="258" r:id="rId6"/>
    <p:sldId id="291" r:id="rId7"/>
    <p:sldId id="294" r:id="rId8"/>
    <p:sldId id="292" r:id="rId9"/>
    <p:sldId id="283" r:id="rId10"/>
    <p:sldId id="282" r:id="rId11"/>
    <p:sldId id="286" r:id="rId12"/>
    <p:sldId id="289" r:id="rId13"/>
    <p:sldId id="29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84" d="100"/>
          <a:sy n="84" d="100"/>
        </p:scale>
        <p:origin x="643" y="31"/>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12/13/2022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12/13/2022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12/13/2022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12/13/2022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12/13/2022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12/13/2022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3200" dirty="0">
                <a:solidFill>
                  <a:schemeClr val="bg1"/>
                </a:solidFill>
              </a:rPr>
              <a:t>IDENTIFICATION AND AUTHENTICATION</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err="1"/>
              <a:t>Meccanismi</a:t>
            </a:r>
            <a:r>
              <a:rPr lang="en-US" dirty="0"/>
              <a:t> di </a:t>
            </a:r>
            <a:r>
              <a:rPr lang="en-US" dirty="0" err="1"/>
              <a:t>sicurezza</a:t>
            </a:r>
            <a:r>
              <a:rPr lang="en-US" dirty="0"/>
              <a:t> di </a:t>
            </a:r>
            <a:r>
              <a:rPr lang="en-US" dirty="0" err="1"/>
              <a:t>livello</a:t>
            </a:r>
            <a:r>
              <a:rPr lang="en-US" dirty="0"/>
              <a:t> alto</a:t>
            </a:r>
          </a:p>
        </p:txBody>
      </p:sp>
      <p:sp>
        <p:nvSpPr>
          <p:cNvPr id="4" name="Segnaposto contenuto 3">
            <a:extLst>
              <a:ext uri="{FF2B5EF4-FFF2-40B4-BE49-F238E27FC236}">
                <a16:creationId xmlns:a16="http://schemas.microsoft.com/office/drawing/2014/main" id="{996FA052-90C3-7392-7E6C-C7AED47BD6B1}"/>
              </a:ext>
            </a:extLst>
          </p:cNvPr>
          <p:cNvSpPr>
            <a:spLocks noGrp="1"/>
          </p:cNvSpPr>
          <p:nvPr>
            <p:ph sz="half" idx="1"/>
          </p:nvPr>
        </p:nvSpPr>
        <p:spPr>
          <a:xfrm>
            <a:off x="581192" y="2228003"/>
            <a:ext cx="9525333" cy="3482986"/>
          </a:xfrm>
        </p:spPr>
        <p:txBody>
          <a:bodyPr>
            <a:normAutofit/>
          </a:bodyPr>
          <a:lstStyle/>
          <a:p>
            <a:pPr>
              <a:buFont typeface="Wingdings" panose="05000000000000000000" pitchFamily="2" charset="2"/>
              <a:buChar char="Ø"/>
            </a:pPr>
            <a:r>
              <a:rPr lang="it-IT" sz="2000" dirty="0"/>
              <a:t>IA-8(1): </a:t>
            </a:r>
            <a:r>
              <a:rPr lang="it-IT" sz="2000" b="1" dirty="0"/>
              <a:t>Accettazione di credenziali PIV da parte di altre agenzie.</a:t>
            </a:r>
            <a:endParaRPr lang="it-IT" sz="2000" dirty="0"/>
          </a:p>
          <a:p>
            <a:pPr>
              <a:buFont typeface="Wingdings" panose="05000000000000000000" pitchFamily="2" charset="2"/>
              <a:buChar char="Ø"/>
            </a:pPr>
            <a:r>
              <a:rPr lang="it-IT" sz="2000" dirty="0"/>
              <a:t>IA-8(2): </a:t>
            </a:r>
            <a:r>
              <a:rPr lang="it-IT" sz="2000" b="1" dirty="0"/>
              <a:t>Accettazione di credenziali di terze parti.</a:t>
            </a:r>
            <a:endParaRPr lang="it-IT" sz="2000" dirty="0"/>
          </a:p>
          <a:p>
            <a:pPr>
              <a:buFont typeface="Wingdings" panose="05000000000000000000" pitchFamily="2" charset="2"/>
              <a:buChar char="Ø"/>
            </a:pPr>
            <a:r>
              <a:rPr lang="it-IT" sz="2000" dirty="0"/>
              <a:t>IA-8(3): </a:t>
            </a:r>
            <a:r>
              <a:rPr lang="it-IT" sz="2000" b="1" dirty="0"/>
              <a:t>Uso di prodotti FICAM-</a:t>
            </a:r>
            <a:r>
              <a:rPr lang="it-IT" sz="2000" b="1" dirty="0" err="1"/>
              <a:t>approved</a:t>
            </a:r>
            <a:r>
              <a:rPr lang="it-IT" sz="2000" b="1" dirty="0"/>
              <a:t>.</a:t>
            </a:r>
            <a:endParaRPr lang="it-IT" sz="2000" dirty="0"/>
          </a:p>
          <a:p>
            <a:pPr>
              <a:buFont typeface="Wingdings" panose="05000000000000000000" pitchFamily="2" charset="2"/>
              <a:buChar char="Ø"/>
            </a:pPr>
            <a:r>
              <a:rPr lang="it-IT" sz="2000" dirty="0"/>
              <a:t>IA-8(4): </a:t>
            </a:r>
            <a:r>
              <a:rPr lang="it-IT" sz="2000" b="1" dirty="0"/>
              <a:t>Uso di profili FICAM.</a:t>
            </a:r>
            <a:endParaRPr lang="it-IT" sz="2000" dirty="0"/>
          </a:p>
        </p:txBody>
      </p:sp>
    </p:spTree>
    <p:extLst>
      <p:ext uri="{BB962C8B-B14F-4D97-AF65-F5344CB8AC3E}">
        <p14:creationId xmlns:p14="http://schemas.microsoft.com/office/powerpoint/2010/main" val="422895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sz="2800" dirty="0">
                <a:solidFill>
                  <a:schemeClr val="bg1"/>
                </a:solidFill>
              </a:rPr>
              <a:t>IDENTIFICATION AND AUTHENTICATION</a:t>
            </a:r>
            <a:endParaRPr lang="en-US" dirty="0"/>
          </a:p>
        </p:txBody>
      </p:sp>
      <p:sp>
        <p:nvSpPr>
          <p:cNvPr id="4" name="Segnaposto contenuto 3">
            <a:extLst>
              <a:ext uri="{FF2B5EF4-FFF2-40B4-BE49-F238E27FC236}">
                <a16:creationId xmlns:a16="http://schemas.microsoft.com/office/drawing/2014/main" id="{996FA052-90C3-7392-7E6C-C7AED47BD6B1}"/>
              </a:ext>
            </a:extLst>
          </p:cNvPr>
          <p:cNvSpPr>
            <a:spLocks noGrp="1"/>
          </p:cNvSpPr>
          <p:nvPr>
            <p:ph sz="half" idx="1"/>
          </p:nvPr>
        </p:nvSpPr>
        <p:spPr>
          <a:xfrm>
            <a:off x="581192" y="2228003"/>
            <a:ext cx="9525333" cy="3482986"/>
          </a:xfrm>
        </p:spPr>
        <p:txBody>
          <a:bodyPr>
            <a:normAutofit/>
          </a:bodyPr>
          <a:lstStyle/>
          <a:p>
            <a:pPr>
              <a:buFont typeface="Wingdings" panose="05000000000000000000" pitchFamily="2" charset="2"/>
              <a:buChar char="Ø"/>
            </a:pPr>
            <a:r>
              <a:rPr lang="it-IT" sz="2000" dirty="0"/>
              <a:t>IA-2: </a:t>
            </a:r>
            <a:r>
              <a:rPr lang="it-IT" sz="2000" b="1" dirty="0"/>
              <a:t>Identificazione e autenticazione. </a:t>
            </a:r>
            <a:r>
              <a:rPr lang="it-IT" sz="2000" dirty="0"/>
              <a:t>Bisogna utilizzare password, autenticatori fisici o biometrici, per autenticare le identità degli utenti, o nel caso di autenticazione a più fattori, combinazioni di essi.</a:t>
            </a:r>
          </a:p>
          <a:p>
            <a:pPr>
              <a:buFont typeface="Wingdings" panose="05000000000000000000" pitchFamily="2" charset="2"/>
              <a:buChar char="Ø"/>
            </a:pPr>
            <a:r>
              <a:rPr lang="it-IT" sz="2000" dirty="0"/>
              <a:t>IA-2(8): </a:t>
            </a:r>
            <a:r>
              <a:rPr lang="it-IT" sz="2000" b="1" dirty="0">
                <a:ea typeface="Calibri" panose="020F0502020204030204" pitchFamily="34" charset="0"/>
                <a:cs typeface="Calibri" panose="020F0502020204030204" pitchFamily="34" charset="0"/>
              </a:rPr>
              <a:t>Accessi agli account resistenti al replay</a:t>
            </a:r>
            <a:r>
              <a:rPr lang="it-IT" sz="2000" dirty="0">
                <a:ea typeface="Calibri" panose="020F0502020204030204" pitchFamily="34" charset="0"/>
                <a:cs typeface="Calibri" panose="020F0502020204030204" pitchFamily="34" charset="0"/>
              </a:rPr>
              <a:t>. Implementare meccanismi di autenticazione resistenti al replay per l’accesso ad account privilegiati e non privilegiati.</a:t>
            </a:r>
            <a:endParaRPr lang="it-IT" sz="2000" dirty="0"/>
          </a:p>
          <a:p>
            <a:pPr>
              <a:buFont typeface="Wingdings" panose="05000000000000000000" pitchFamily="2" charset="2"/>
              <a:buChar char="Ø"/>
            </a:pPr>
            <a:r>
              <a:rPr lang="it-IT" sz="2000" dirty="0"/>
              <a:t>IA-2(11):  </a:t>
            </a:r>
            <a:r>
              <a:rPr lang="it-IT" sz="2000" b="1" dirty="0"/>
              <a:t>Accesso remoto-dispositivi separati. </a:t>
            </a:r>
            <a:r>
              <a:rPr lang="it-IT" sz="2000" dirty="0"/>
              <a:t>Implementazione dell’autenticazione a due fattori per l’accesso di dispositivi da remoto.</a:t>
            </a:r>
          </a:p>
        </p:txBody>
      </p:sp>
    </p:spTree>
    <p:extLst>
      <p:ext uri="{BB962C8B-B14F-4D97-AF65-F5344CB8AC3E}">
        <p14:creationId xmlns:p14="http://schemas.microsoft.com/office/powerpoint/2010/main" val="497607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4B183-C5F8-6182-5913-F002171BC35C}"/>
              </a:ext>
            </a:extLst>
          </p:cNvPr>
          <p:cNvSpPr>
            <a:spLocks noGrp="1"/>
          </p:cNvSpPr>
          <p:nvPr>
            <p:ph type="title"/>
          </p:nvPr>
        </p:nvSpPr>
        <p:spPr/>
        <p:txBody>
          <a:bodyPr/>
          <a:lstStyle/>
          <a:p>
            <a:r>
              <a:rPr lang="it-IT" dirty="0"/>
              <a:t>Solution</a:t>
            </a:r>
          </a:p>
        </p:txBody>
      </p:sp>
      <p:sp>
        <p:nvSpPr>
          <p:cNvPr id="3" name="Content Placeholder 2">
            <a:extLst>
              <a:ext uri="{FF2B5EF4-FFF2-40B4-BE49-F238E27FC236}">
                <a16:creationId xmlns:a16="http://schemas.microsoft.com/office/drawing/2014/main" id="{F6686084-CA96-67A4-FF6D-D53CEDD3B72A}"/>
              </a:ext>
            </a:extLst>
          </p:cNvPr>
          <p:cNvSpPr>
            <a:spLocks noGrp="1"/>
          </p:cNvSpPr>
          <p:nvPr>
            <p:ph sz="half" idx="1"/>
          </p:nvPr>
        </p:nvSpPr>
        <p:spPr/>
        <p:txBody>
          <a:bodyPr/>
          <a:lstStyle/>
          <a:p>
            <a:r>
              <a:rPr lang="it-IT" dirty="0"/>
              <a:t>Per rendere gli accessi resitenti a replay attack è bastato impstare da keycloak un numero massimo di tentativi dopo il quale viene disabilitato momentaneamente l’account</a:t>
            </a:r>
          </a:p>
        </p:txBody>
      </p:sp>
      <p:pic>
        <p:nvPicPr>
          <p:cNvPr id="6" name="Content Placeholder 5" descr="Graphical user interface, application&#10;&#10;Description automatically generated">
            <a:extLst>
              <a:ext uri="{FF2B5EF4-FFF2-40B4-BE49-F238E27FC236}">
                <a16:creationId xmlns:a16="http://schemas.microsoft.com/office/drawing/2014/main" id="{BA3AB063-D1FD-8C47-F243-31CB0E755353}"/>
              </a:ext>
            </a:extLst>
          </p:cNvPr>
          <p:cNvPicPr>
            <a:picLocks noGrp="1" noChangeAspect="1"/>
          </p:cNvPicPr>
          <p:nvPr>
            <p:ph sz="half" idx="2"/>
          </p:nvPr>
        </p:nvPicPr>
        <p:blipFill>
          <a:blip r:embed="rId2"/>
          <a:stretch>
            <a:fillRect/>
          </a:stretch>
        </p:blipFill>
        <p:spPr>
          <a:xfrm>
            <a:off x="7053981" y="2227263"/>
            <a:ext cx="3691087" cy="36337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50296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sz="2800" dirty="0">
                <a:solidFill>
                  <a:schemeClr val="bg1"/>
                </a:solidFill>
              </a:rPr>
              <a:t>IDENTIFICATION AND AUTHENTICATION</a:t>
            </a:r>
            <a:endParaRPr lang="en-US" dirty="0"/>
          </a:p>
        </p:txBody>
      </p:sp>
      <p:sp>
        <p:nvSpPr>
          <p:cNvPr id="4" name="Segnaposto contenuto 3">
            <a:extLst>
              <a:ext uri="{FF2B5EF4-FFF2-40B4-BE49-F238E27FC236}">
                <a16:creationId xmlns:a16="http://schemas.microsoft.com/office/drawing/2014/main" id="{996FA052-90C3-7392-7E6C-C7AED47BD6B1}"/>
              </a:ext>
            </a:extLst>
          </p:cNvPr>
          <p:cNvSpPr>
            <a:spLocks noGrp="1"/>
          </p:cNvSpPr>
          <p:nvPr>
            <p:ph sz="half" idx="1"/>
          </p:nvPr>
        </p:nvSpPr>
        <p:spPr>
          <a:xfrm>
            <a:off x="581192" y="2228003"/>
            <a:ext cx="9525333" cy="3482986"/>
          </a:xfrm>
        </p:spPr>
        <p:txBody>
          <a:bodyPr>
            <a:normAutofit/>
          </a:bodyPr>
          <a:lstStyle/>
          <a:p>
            <a:pPr>
              <a:buFont typeface="Wingdings" panose="05000000000000000000" pitchFamily="2" charset="2"/>
              <a:buChar char="Ø"/>
            </a:pPr>
            <a:r>
              <a:rPr lang="it-IT" sz="2000" dirty="0"/>
              <a:t>IA-3: </a:t>
            </a:r>
            <a:r>
              <a:rPr lang="it-IT" sz="2000" b="1" dirty="0"/>
              <a:t>Autenticazione e Identificazione del dispositivo. </a:t>
            </a:r>
            <a:r>
              <a:rPr lang="en-US" sz="2000" dirty="0" err="1">
                <a:effectLst/>
              </a:rPr>
              <a:t>Identificare</a:t>
            </a:r>
            <a:r>
              <a:rPr lang="en-US" sz="2000" dirty="0">
                <a:effectLst/>
              </a:rPr>
              <a:t> </a:t>
            </a:r>
            <a:r>
              <a:rPr lang="en-US" sz="2000" dirty="0" err="1">
                <a:effectLst/>
              </a:rPr>
              <a:t>univocamente</a:t>
            </a:r>
            <a:r>
              <a:rPr lang="en-US" sz="2000" dirty="0">
                <a:effectLst/>
              </a:rPr>
              <a:t> e </a:t>
            </a:r>
            <a:r>
              <a:rPr lang="en-US" sz="2000" dirty="0" err="1">
                <a:effectLst/>
              </a:rPr>
              <a:t>autenticare</a:t>
            </a:r>
            <a:r>
              <a:rPr lang="en-US" sz="2000" dirty="0">
                <a:effectLst/>
              </a:rPr>
              <a:t> </a:t>
            </a:r>
            <a:r>
              <a:rPr lang="en-US" sz="2000" dirty="0" err="1">
                <a:effectLst/>
              </a:rPr>
              <a:t>i</a:t>
            </a:r>
            <a:r>
              <a:rPr lang="en-US" sz="2000" dirty="0">
                <a:effectLst/>
              </a:rPr>
              <a:t> </a:t>
            </a:r>
            <a:r>
              <a:rPr lang="en-US" sz="2000" dirty="0" err="1">
                <a:effectLst/>
              </a:rPr>
              <a:t>dispositivi</a:t>
            </a:r>
            <a:r>
              <a:rPr lang="en-US" sz="2000" dirty="0">
                <a:effectLst/>
              </a:rPr>
              <a:t> prima di </a:t>
            </a:r>
            <a:r>
              <a:rPr lang="en-US" sz="2000" dirty="0" err="1">
                <a:effectLst/>
              </a:rPr>
              <a:t>stabilire</a:t>
            </a:r>
            <a:r>
              <a:rPr lang="en-US" sz="2000" dirty="0">
                <a:effectLst/>
              </a:rPr>
              <a:t> </a:t>
            </a:r>
            <a:r>
              <a:rPr lang="en-US" sz="2000" dirty="0" err="1">
                <a:effectLst/>
              </a:rPr>
              <a:t>una</a:t>
            </a:r>
            <a:r>
              <a:rPr lang="en-US" sz="2000" dirty="0">
                <a:effectLst/>
              </a:rPr>
              <a:t> </a:t>
            </a:r>
            <a:r>
              <a:rPr lang="en-US" sz="2000" dirty="0" err="1">
                <a:effectLst/>
              </a:rPr>
              <a:t>connessione</a:t>
            </a:r>
            <a:r>
              <a:rPr lang="en-US" sz="2000" dirty="0">
                <a:effectLst/>
              </a:rPr>
              <a:t> locale, </a:t>
            </a:r>
            <a:r>
              <a:rPr lang="en-US" sz="2000" dirty="0" err="1">
                <a:effectLst/>
              </a:rPr>
              <a:t>remota</a:t>
            </a:r>
            <a:r>
              <a:rPr lang="en-US" sz="2000" dirty="0">
                <a:effectLst/>
              </a:rPr>
              <a:t> o per mezzo </a:t>
            </a:r>
            <a:r>
              <a:rPr lang="en-US" sz="2000" dirty="0" err="1">
                <a:effectLst/>
              </a:rPr>
              <a:t>della</a:t>
            </a:r>
            <a:r>
              <a:rPr lang="en-US" sz="2000" dirty="0">
                <a:effectLst/>
              </a:rPr>
              <a:t> rete.</a:t>
            </a:r>
          </a:p>
          <a:p>
            <a:pPr>
              <a:buFont typeface="Wingdings" panose="05000000000000000000" pitchFamily="2" charset="2"/>
              <a:buChar char="Ø"/>
            </a:pPr>
            <a:endParaRPr lang="it-IT" sz="2000" dirty="0"/>
          </a:p>
          <a:p>
            <a:pPr marL="0" indent="0">
              <a:buNone/>
            </a:pPr>
            <a:endParaRPr lang="it-IT" sz="2400" dirty="0"/>
          </a:p>
        </p:txBody>
      </p:sp>
    </p:spTree>
    <p:extLst>
      <p:ext uri="{BB962C8B-B14F-4D97-AF65-F5344CB8AC3E}">
        <p14:creationId xmlns:p14="http://schemas.microsoft.com/office/powerpoint/2010/main" val="4019403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03B35-ED91-4E5A-3DF2-BCB72373F0F4}"/>
              </a:ext>
            </a:extLst>
          </p:cNvPr>
          <p:cNvSpPr>
            <a:spLocks noGrp="1"/>
          </p:cNvSpPr>
          <p:nvPr>
            <p:ph type="title"/>
          </p:nvPr>
        </p:nvSpPr>
        <p:spPr/>
        <p:txBody>
          <a:bodyPr/>
          <a:lstStyle/>
          <a:p>
            <a:r>
              <a:rPr lang="it-IT" dirty="0"/>
              <a:t>Solution</a:t>
            </a:r>
          </a:p>
        </p:txBody>
      </p:sp>
      <p:sp>
        <p:nvSpPr>
          <p:cNvPr id="3" name="Content Placeholder 2">
            <a:extLst>
              <a:ext uri="{FF2B5EF4-FFF2-40B4-BE49-F238E27FC236}">
                <a16:creationId xmlns:a16="http://schemas.microsoft.com/office/drawing/2014/main" id="{9855DE5A-B585-4362-0854-9AE0E364199C}"/>
              </a:ext>
            </a:extLst>
          </p:cNvPr>
          <p:cNvSpPr>
            <a:spLocks noGrp="1"/>
          </p:cNvSpPr>
          <p:nvPr>
            <p:ph sz="half" idx="1"/>
          </p:nvPr>
        </p:nvSpPr>
        <p:spPr>
          <a:xfrm>
            <a:off x="581193" y="1927753"/>
            <a:ext cx="10996658" cy="3633047"/>
          </a:xfrm>
        </p:spPr>
        <p:txBody>
          <a:bodyPr/>
          <a:lstStyle/>
          <a:p>
            <a:r>
              <a:rPr lang="it-IT" dirty="0"/>
              <a:t>La soluzione ci è fornita direttamente da keycloak in quanto fronisce un sistema  di associazione tra la sessione dell’utente e l’indirizzo IP</a:t>
            </a:r>
            <a:r>
              <a:rPr lang="en-US" dirty="0"/>
              <a:t>. </a:t>
            </a:r>
            <a:r>
              <a:rPr lang="en-US" dirty="0">
                <a:effectLst/>
              </a:rPr>
              <a:t>Questa </a:t>
            </a:r>
            <a:r>
              <a:rPr lang="en-US" dirty="0" err="1">
                <a:effectLst/>
              </a:rPr>
              <a:t>associazione</a:t>
            </a:r>
            <a:r>
              <a:rPr lang="en-US" dirty="0">
                <a:effectLst/>
              </a:rPr>
              <a:t> </a:t>
            </a:r>
            <a:r>
              <a:rPr lang="en-US" dirty="0" err="1">
                <a:effectLst/>
              </a:rPr>
              <a:t>permette</a:t>
            </a:r>
            <a:r>
              <a:rPr lang="en-US" dirty="0">
                <a:effectLst/>
              </a:rPr>
              <a:t> di </a:t>
            </a:r>
            <a:r>
              <a:rPr lang="en-US" dirty="0" err="1">
                <a:effectLst/>
              </a:rPr>
              <a:t>identificare</a:t>
            </a:r>
            <a:r>
              <a:rPr lang="en-US" dirty="0">
                <a:effectLst/>
              </a:rPr>
              <a:t> </a:t>
            </a:r>
            <a:r>
              <a:rPr lang="en-US" dirty="0" err="1">
                <a:effectLst/>
              </a:rPr>
              <a:t>situazioni</a:t>
            </a:r>
            <a:r>
              <a:rPr lang="en-US" dirty="0">
                <a:effectLst/>
              </a:rPr>
              <a:t> in cui un account, </a:t>
            </a:r>
            <a:r>
              <a:rPr lang="en-US" dirty="0" err="1">
                <a:effectLst/>
              </a:rPr>
              <a:t>associato</a:t>
            </a:r>
            <a:r>
              <a:rPr lang="en-US" dirty="0">
                <a:effectLst/>
              </a:rPr>
              <a:t> ad un </a:t>
            </a:r>
            <a:r>
              <a:rPr lang="en-US" dirty="0" err="1">
                <a:effectLst/>
              </a:rPr>
              <a:t>particolare</a:t>
            </a:r>
            <a:r>
              <a:rPr lang="en-US" dirty="0">
                <a:effectLst/>
              </a:rPr>
              <a:t> </a:t>
            </a:r>
            <a:r>
              <a:rPr lang="en-US" i="1" dirty="0">
                <a:effectLst/>
              </a:rPr>
              <a:t>token di </a:t>
            </a:r>
            <a:r>
              <a:rPr lang="en-US" i="1" dirty="0" err="1">
                <a:effectLst/>
              </a:rPr>
              <a:t>sessione</a:t>
            </a:r>
            <a:r>
              <a:rPr lang="en-US" dirty="0">
                <a:effectLst/>
              </a:rPr>
              <a:t>, </a:t>
            </a:r>
            <a:r>
              <a:rPr lang="en-US" dirty="0" err="1">
                <a:effectLst/>
              </a:rPr>
              <a:t>effettua</a:t>
            </a:r>
            <a:r>
              <a:rPr lang="en-US" dirty="0">
                <a:effectLst/>
              </a:rPr>
              <a:t> </a:t>
            </a:r>
            <a:r>
              <a:rPr lang="en-US" dirty="0" err="1">
                <a:effectLst/>
              </a:rPr>
              <a:t>l’</a:t>
            </a:r>
            <a:r>
              <a:rPr lang="en-US" b="1" dirty="0" err="1">
                <a:effectLst/>
              </a:rPr>
              <a:t>accesso</a:t>
            </a:r>
            <a:r>
              <a:rPr lang="en-US" dirty="0">
                <a:effectLst/>
              </a:rPr>
              <a:t> </a:t>
            </a:r>
            <a:r>
              <a:rPr lang="en-US" dirty="0" err="1">
                <a:effectLst/>
              </a:rPr>
              <a:t>all’applicazione</a:t>
            </a:r>
            <a:r>
              <a:rPr lang="en-US" dirty="0">
                <a:effectLst/>
              </a:rPr>
              <a:t> </a:t>
            </a:r>
            <a:r>
              <a:rPr lang="en-US" dirty="0" err="1">
                <a:effectLst/>
              </a:rPr>
              <a:t>utilizzando</a:t>
            </a:r>
            <a:r>
              <a:rPr lang="en-US" dirty="0">
                <a:effectLst/>
              </a:rPr>
              <a:t> un </a:t>
            </a:r>
            <a:r>
              <a:rPr lang="en-US" dirty="0" err="1">
                <a:effectLst/>
              </a:rPr>
              <a:t>indirizzo</a:t>
            </a:r>
            <a:r>
              <a:rPr lang="en-US" dirty="0">
                <a:effectLst/>
              </a:rPr>
              <a:t> IP </a:t>
            </a:r>
            <a:r>
              <a:rPr lang="en-US" dirty="0" err="1">
                <a:effectLst/>
              </a:rPr>
              <a:t>differente</a:t>
            </a:r>
            <a:r>
              <a:rPr lang="en-US" dirty="0">
                <a:effectLst/>
              </a:rPr>
              <a:t>, </a:t>
            </a:r>
            <a:r>
              <a:rPr lang="en-US" dirty="0" err="1">
                <a:effectLst/>
              </a:rPr>
              <a:t>favorendo</a:t>
            </a:r>
            <a:r>
              <a:rPr lang="en-US" dirty="0">
                <a:effectLst/>
              </a:rPr>
              <a:t> le </a:t>
            </a:r>
            <a:r>
              <a:rPr lang="en-US" dirty="0" err="1">
                <a:effectLst/>
              </a:rPr>
              <a:t>operazioni</a:t>
            </a:r>
            <a:r>
              <a:rPr lang="en-US" dirty="0">
                <a:effectLst/>
              </a:rPr>
              <a:t> di </a:t>
            </a:r>
            <a:r>
              <a:rPr lang="en-US" dirty="0" err="1">
                <a:effectLst/>
              </a:rPr>
              <a:t>identificazione</a:t>
            </a:r>
            <a:r>
              <a:rPr lang="en-US" dirty="0">
                <a:effectLst/>
              </a:rPr>
              <a:t> di </a:t>
            </a:r>
            <a:r>
              <a:rPr lang="en-US" dirty="0" err="1">
                <a:effectLst/>
              </a:rPr>
              <a:t>attività</a:t>
            </a:r>
            <a:r>
              <a:rPr lang="en-US" dirty="0">
                <a:effectLst/>
              </a:rPr>
              <a:t> </a:t>
            </a:r>
            <a:r>
              <a:rPr lang="en-US" dirty="0" err="1">
                <a:effectLst/>
              </a:rPr>
              <a:t>anomale</a:t>
            </a:r>
            <a:r>
              <a:rPr lang="en-US" dirty="0">
                <a:effectLst/>
              </a:rPr>
              <a:t> associate </a:t>
            </a:r>
            <a:r>
              <a:rPr lang="en-US" dirty="0" err="1">
                <a:effectLst/>
              </a:rPr>
              <a:t>all’account</a:t>
            </a:r>
            <a:r>
              <a:rPr lang="en-US" dirty="0">
                <a:effectLst/>
              </a:rPr>
              <a:t>.</a:t>
            </a:r>
            <a:endParaRPr lang="it-IT" dirty="0"/>
          </a:p>
        </p:txBody>
      </p:sp>
      <p:pic>
        <p:nvPicPr>
          <p:cNvPr id="6" name="Picture 5">
            <a:extLst>
              <a:ext uri="{FF2B5EF4-FFF2-40B4-BE49-F238E27FC236}">
                <a16:creationId xmlns:a16="http://schemas.microsoft.com/office/drawing/2014/main" id="{0F693833-5B46-3F5A-80BC-BF6C9681A518}"/>
              </a:ext>
            </a:extLst>
          </p:cNvPr>
          <p:cNvPicPr>
            <a:picLocks noChangeAspect="1"/>
          </p:cNvPicPr>
          <p:nvPr/>
        </p:nvPicPr>
        <p:blipFill>
          <a:blip r:embed="rId2"/>
          <a:stretch>
            <a:fillRect/>
          </a:stretch>
        </p:blipFill>
        <p:spPr>
          <a:xfrm>
            <a:off x="1332205" y="4829218"/>
            <a:ext cx="9527589" cy="611396"/>
          </a:xfrm>
          <a:prstGeom prst="rect">
            <a:avLst/>
          </a:prstGeom>
        </p:spPr>
      </p:pic>
    </p:spTree>
    <p:extLst>
      <p:ext uri="{BB962C8B-B14F-4D97-AF65-F5344CB8AC3E}">
        <p14:creationId xmlns:p14="http://schemas.microsoft.com/office/powerpoint/2010/main" val="2882130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sz="2800" dirty="0">
                <a:solidFill>
                  <a:schemeClr val="bg1"/>
                </a:solidFill>
              </a:rPr>
              <a:t>IDENTIFICATION AND AUTHENTICATION</a:t>
            </a:r>
            <a:endParaRPr lang="en-US" dirty="0"/>
          </a:p>
        </p:txBody>
      </p:sp>
      <p:sp>
        <p:nvSpPr>
          <p:cNvPr id="4" name="Segnaposto contenuto 3">
            <a:extLst>
              <a:ext uri="{FF2B5EF4-FFF2-40B4-BE49-F238E27FC236}">
                <a16:creationId xmlns:a16="http://schemas.microsoft.com/office/drawing/2014/main" id="{996FA052-90C3-7392-7E6C-C7AED47BD6B1}"/>
              </a:ext>
            </a:extLst>
          </p:cNvPr>
          <p:cNvSpPr>
            <a:spLocks noGrp="1"/>
          </p:cNvSpPr>
          <p:nvPr>
            <p:ph sz="half" idx="1"/>
          </p:nvPr>
        </p:nvSpPr>
        <p:spPr>
          <a:xfrm>
            <a:off x="581192" y="2228003"/>
            <a:ext cx="9525333" cy="3482986"/>
          </a:xfrm>
        </p:spPr>
        <p:txBody>
          <a:bodyPr>
            <a:normAutofit fontScale="92500" lnSpcReduction="10000"/>
          </a:bodyPr>
          <a:lstStyle/>
          <a:p>
            <a:pPr>
              <a:buFont typeface="Wingdings" panose="05000000000000000000" pitchFamily="2" charset="2"/>
              <a:buChar char="Ø"/>
            </a:pPr>
            <a:r>
              <a:rPr lang="it-IT" sz="2400" dirty="0"/>
              <a:t>IA-5(1): </a:t>
            </a:r>
            <a:r>
              <a:rPr lang="it-IT" sz="2400" b="1" dirty="0">
                <a:ea typeface="Calibri" panose="020F0502020204030204" pitchFamily="34" charset="0"/>
                <a:cs typeface="Calibri"/>
              </a:rPr>
              <a:t>Autenticazione basata su password</a:t>
            </a:r>
            <a:r>
              <a:rPr lang="it-IT" sz="2400" dirty="0">
                <a:ea typeface="Calibri" panose="020F0502020204030204" pitchFamily="34" charset="0"/>
                <a:cs typeface="Calibri"/>
              </a:rPr>
              <a:t>. Le password scelte dagli utenti non devono far parte di dizionari di password vulnerabili. Le password devono essere trasportate su canali protetti crittograficamente. La memorizzazione delle password deve essere gestita in maniera sicura. Bisogna definire regole di complessità delle password.</a:t>
            </a:r>
            <a:endParaRPr lang="it-IT" sz="2400" dirty="0"/>
          </a:p>
          <a:p>
            <a:pPr>
              <a:buFont typeface="Wingdings" panose="05000000000000000000" pitchFamily="2" charset="2"/>
              <a:buChar char="Ø"/>
            </a:pPr>
            <a:r>
              <a:rPr lang="it-IT" sz="2400" dirty="0"/>
              <a:t>IA-6: </a:t>
            </a:r>
            <a:r>
              <a:rPr lang="it-IT" sz="2400" b="1" dirty="0"/>
              <a:t>Feedback di autenticazione. </a:t>
            </a:r>
            <a:r>
              <a:rPr lang="it-IT" sz="2400" dirty="0">
                <a:ea typeface="Calibri" panose="020F0502020204030204" pitchFamily="34" charset="0"/>
                <a:cs typeface="Times New Roman" panose="02020603050405020304" pitchFamily="18" charset="0"/>
              </a:rPr>
              <a:t>Oscurare il feedback di informazioni di autenticazione durante il processo di autenticazione per proteggere l’informazione da possibili exploit e utilizzo da individui non autorizzati.</a:t>
            </a:r>
            <a:endParaRPr lang="it-IT" sz="2400" dirty="0"/>
          </a:p>
          <a:p>
            <a:pPr>
              <a:buFont typeface="Wingdings" panose="05000000000000000000" pitchFamily="2" charset="2"/>
              <a:buChar char="Ø"/>
            </a:pPr>
            <a:r>
              <a:rPr lang="it-IT" sz="2400" dirty="0"/>
              <a:t>IA-7: </a:t>
            </a:r>
            <a:r>
              <a:rPr lang="it-IT" sz="2400" b="1" dirty="0">
                <a:ea typeface="Calibri" panose="020F0502020204030204" pitchFamily="34" charset="0"/>
                <a:cs typeface="Times New Roman" panose="02020603050405020304" pitchFamily="18" charset="0"/>
              </a:rPr>
              <a:t>Autenticazione al modulo crittografico­­­­</a:t>
            </a:r>
            <a:r>
              <a:rPr lang="it-IT" sz="2400" dirty="0">
                <a:ea typeface="Calibri" panose="020F0502020204030204" pitchFamily="34" charset="0"/>
                <a:cs typeface="Times New Roman" panose="02020603050405020304" pitchFamily="18" charset="0"/>
              </a:rPr>
              <a:t>. Gli utenti dell’applicazione non hanno accesso ad alcun modulo crittografico.</a:t>
            </a:r>
            <a:endParaRPr lang="it-IT" sz="2400" dirty="0"/>
          </a:p>
        </p:txBody>
      </p:sp>
    </p:spTree>
    <p:extLst>
      <p:ext uri="{BB962C8B-B14F-4D97-AF65-F5344CB8AC3E}">
        <p14:creationId xmlns:p14="http://schemas.microsoft.com/office/powerpoint/2010/main" val="2018013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err="1"/>
              <a:t>Meccanismi</a:t>
            </a:r>
            <a:r>
              <a:rPr lang="en-US" dirty="0"/>
              <a:t> di </a:t>
            </a:r>
            <a:r>
              <a:rPr lang="en-US" dirty="0" err="1"/>
              <a:t>sicurezza</a:t>
            </a:r>
            <a:r>
              <a:rPr lang="en-US" dirty="0"/>
              <a:t> di </a:t>
            </a:r>
            <a:r>
              <a:rPr lang="en-US" dirty="0" err="1"/>
              <a:t>livello</a:t>
            </a:r>
            <a:r>
              <a:rPr lang="en-US" dirty="0"/>
              <a:t> alto</a:t>
            </a:r>
          </a:p>
        </p:txBody>
      </p:sp>
      <p:sp>
        <p:nvSpPr>
          <p:cNvPr id="4" name="Segnaposto contenuto 3">
            <a:extLst>
              <a:ext uri="{FF2B5EF4-FFF2-40B4-BE49-F238E27FC236}">
                <a16:creationId xmlns:a16="http://schemas.microsoft.com/office/drawing/2014/main" id="{996FA052-90C3-7392-7E6C-C7AED47BD6B1}"/>
              </a:ext>
            </a:extLst>
          </p:cNvPr>
          <p:cNvSpPr>
            <a:spLocks noGrp="1"/>
          </p:cNvSpPr>
          <p:nvPr>
            <p:ph sz="half" idx="1"/>
          </p:nvPr>
        </p:nvSpPr>
        <p:spPr>
          <a:xfrm>
            <a:off x="581192" y="2228003"/>
            <a:ext cx="11110390" cy="3482986"/>
          </a:xfrm>
        </p:spPr>
        <p:txBody>
          <a:bodyPr>
            <a:normAutofit/>
          </a:bodyPr>
          <a:lstStyle/>
          <a:p>
            <a:pPr marL="0" indent="0" algn="just">
              <a:lnSpc>
                <a:spcPct val="95000"/>
              </a:lnSpc>
              <a:spcAft>
                <a:spcPts val="600"/>
              </a:spcAft>
              <a:buNone/>
            </a:pPr>
            <a:r>
              <a:rPr lang="it-IT" sz="2000" dirty="0"/>
              <a:t>Da qui vedremo alcuni controlli che sono previsti nelle prossime implementazioni. Un primo controllo lo vedremo implementato subito dopo l’implementazione dell’applicazione dell’amministratore.</a:t>
            </a:r>
          </a:p>
          <a:p>
            <a:pPr>
              <a:buFont typeface="Wingdings" panose="05000000000000000000" pitchFamily="2" charset="2"/>
              <a:buChar char="Ø"/>
            </a:pPr>
            <a:r>
              <a:rPr lang="it-IT" sz="1800" dirty="0"/>
              <a:t>IA-4: </a:t>
            </a:r>
            <a:r>
              <a:rPr lang="it-IT" sz="1800" b="1" dirty="0"/>
              <a:t>Gestione degli identificatori. </a:t>
            </a:r>
            <a:r>
              <a:rPr lang="it-IT" sz="1800" dirty="0">
                <a:effectLst>
                  <a:glow rad="38100">
                    <a:schemeClr val="bg1">
                      <a:lumMod val="50000"/>
                      <a:lumOff val="50000"/>
                      <a:alpha val="20000"/>
                    </a:schemeClr>
                  </a:glow>
                </a:effectLst>
                <a:cs typeface="Calibri"/>
              </a:rPr>
              <a:t>Assegnare un identificativo univoco ad ogni account associandolo all’individuo che lo utilizza. Prevenire il riuso di identificativi.</a:t>
            </a:r>
          </a:p>
          <a:p>
            <a:pPr>
              <a:buFont typeface="Wingdings" panose="05000000000000000000" pitchFamily="2" charset="2"/>
              <a:buChar char="Ø"/>
            </a:pPr>
            <a:r>
              <a:rPr lang="it-IT" sz="1800" dirty="0"/>
              <a:t>IA-10: </a:t>
            </a:r>
            <a:r>
              <a:rPr lang="it-IT" sz="1800" b="1" dirty="0"/>
              <a:t>Registrazione di persona o di terze parti basata su fiducia.</a:t>
            </a:r>
            <a:endParaRPr lang="it-IT" sz="1800" dirty="0"/>
          </a:p>
          <a:p>
            <a:pPr>
              <a:buFont typeface="Wingdings" panose="05000000000000000000" pitchFamily="2" charset="2"/>
              <a:buChar char="Ø"/>
            </a:pPr>
            <a:r>
              <a:rPr lang="it-IT" sz="1800" dirty="0"/>
              <a:t>IA-5(3):  </a:t>
            </a:r>
            <a:r>
              <a:rPr lang="it-IT" sz="1800" b="1" dirty="0"/>
              <a:t>Authenticator Management | In-person or trusted third-party registration. </a:t>
            </a:r>
            <a:r>
              <a:rPr lang="it-IT" sz="1800" dirty="0"/>
              <a:t>L’organizzazione richiede che il processo d registrazione sia condotto da terze parti autorizzate</a:t>
            </a:r>
          </a:p>
          <a:p>
            <a:pPr>
              <a:buFont typeface="Wingdings" panose="05000000000000000000" pitchFamily="2" charset="2"/>
              <a:buChar char="Ø"/>
            </a:pPr>
            <a:endParaRPr lang="it-IT" sz="1800" dirty="0">
              <a:effectLst>
                <a:glow rad="38100">
                  <a:schemeClr val="bg1">
                    <a:lumMod val="50000"/>
                    <a:lumOff val="50000"/>
                    <a:alpha val="20000"/>
                  </a:schemeClr>
                </a:glow>
              </a:effectLst>
              <a:cs typeface="Calibri"/>
            </a:endParaRPr>
          </a:p>
          <a:p>
            <a:pPr marL="0" indent="0">
              <a:buNone/>
            </a:pPr>
            <a:endParaRPr lang="it-IT" sz="2400" dirty="0"/>
          </a:p>
        </p:txBody>
      </p:sp>
    </p:spTree>
    <p:extLst>
      <p:ext uri="{BB962C8B-B14F-4D97-AF65-F5344CB8AC3E}">
        <p14:creationId xmlns:p14="http://schemas.microsoft.com/office/powerpoint/2010/main" val="3425035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err="1"/>
              <a:t>Meccanismi</a:t>
            </a:r>
            <a:r>
              <a:rPr lang="en-US" dirty="0"/>
              <a:t> di </a:t>
            </a:r>
            <a:r>
              <a:rPr lang="en-US" dirty="0" err="1"/>
              <a:t>sicurezza</a:t>
            </a:r>
            <a:r>
              <a:rPr lang="en-US" dirty="0"/>
              <a:t> di </a:t>
            </a:r>
            <a:r>
              <a:rPr lang="en-US" dirty="0" err="1"/>
              <a:t>livello</a:t>
            </a:r>
            <a:r>
              <a:rPr lang="en-US" dirty="0"/>
              <a:t> alto</a:t>
            </a:r>
          </a:p>
        </p:txBody>
      </p:sp>
      <p:sp>
        <p:nvSpPr>
          <p:cNvPr id="4" name="Segnaposto contenuto 3">
            <a:extLst>
              <a:ext uri="{FF2B5EF4-FFF2-40B4-BE49-F238E27FC236}">
                <a16:creationId xmlns:a16="http://schemas.microsoft.com/office/drawing/2014/main" id="{996FA052-90C3-7392-7E6C-C7AED47BD6B1}"/>
              </a:ext>
            </a:extLst>
          </p:cNvPr>
          <p:cNvSpPr>
            <a:spLocks noGrp="1"/>
          </p:cNvSpPr>
          <p:nvPr>
            <p:ph sz="half" idx="1"/>
          </p:nvPr>
        </p:nvSpPr>
        <p:spPr>
          <a:xfrm>
            <a:off x="581192" y="2228003"/>
            <a:ext cx="9525333" cy="3482986"/>
          </a:xfrm>
        </p:spPr>
        <p:txBody>
          <a:bodyPr>
            <a:normAutofit/>
          </a:bodyPr>
          <a:lstStyle/>
          <a:p>
            <a:pPr>
              <a:buFont typeface="Wingdings" panose="05000000000000000000" pitchFamily="2" charset="2"/>
              <a:buChar char="Ø"/>
            </a:pPr>
            <a:r>
              <a:rPr lang="it-IT" sz="2000" dirty="0"/>
              <a:t>IA-2(1): </a:t>
            </a:r>
            <a:r>
              <a:rPr lang="it-IT" sz="2000" b="1" dirty="0">
                <a:ea typeface="Calibri" panose="020F0502020204030204" pitchFamily="34" charset="0"/>
                <a:cs typeface="Calibri" panose="020F0502020204030204" pitchFamily="34" charset="0"/>
              </a:rPr>
              <a:t>Autenticazione multi-fattore di account privilegiati e non privilegiati</a:t>
            </a:r>
            <a:r>
              <a:rPr lang="it-IT" sz="2000" dirty="0">
                <a:ea typeface="Calibri" panose="020F0502020204030204" pitchFamily="34" charset="0"/>
                <a:cs typeface="Calibri" panose="020F0502020204030204" pitchFamily="34" charset="0"/>
              </a:rPr>
              <a:t>. L’autenticazione multi-fattore è obbligatoria per tutti gli utenti dell’applicazione: sono richiesti l’immissione di username e password e l’inserimento di una one</a:t>
            </a:r>
            <a:r>
              <a:rPr lang="it-IT" sz="2000" i="1" dirty="0">
                <a:ea typeface="Calibri" panose="020F0502020204030204" pitchFamily="34" charset="0"/>
                <a:cs typeface="Calibri" panose="020F0502020204030204" pitchFamily="34" charset="0"/>
              </a:rPr>
              <a:t>-</a:t>
            </a:r>
            <a:r>
              <a:rPr lang="it-IT" sz="2000" dirty="0">
                <a:ea typeface="Calibri" panose="020F0502020204030204" pitchFamily="34" charset="0"/>
                <a:cs typeface="Calibri" panose="020F0502020204030204" pitchFamily="34" charset="0"/>
              </a:rPr>
              <a:t>time</a:t>
            </a:r>
            <a:r>
              <a:rPr lang="it-IT" sz="2000" i="1" dirty="0">
                <a:ea typeface="Calibri" panose="020F0502020204030204" pitchFamily="34" charset="0"/>
                <a:cs typeface="Calibri" panose="020F0502020204030204" pitchFamily="34" charset="0"/>
              </a:rPr>
              <a:t> </a:t>
            </a:r>
            <a:r>
              <a:rPr lang="it-IT" sz="2000" dirty="0">
                <a:ea typeface="Calibri" panose="020F0502020204030204" pitchFamily="34" charset="0"/>
                <a:cs typeface="Calibri" panose="020F0502020204030204" pitchFamily="34" charset="0"/>
              </a:rPr>
              <a:t>password con la app </a:t>
            </a:r>
            <a:r>
              <a:rPr lang="it-IT" sz="2000" dirty="0" err="1">
                <a:ea typeface="Calibri" panose="020F0502020204030204" pitchFamily="34" charset="0"/>
                <a:cs typeface="Calibri" panose="020F0502020204030204" pitchFamily="34" charset="0"/>
              </a:rPr>
              <a:t>FreeOTP</a:t>
            </a:r>
            <a:r>
              <a:rPr lang="it-IT" sz="2000" dirty="0">
                <a:ea typeface="Calibri" panose="020F0502020204030204" pitchFamily="34" charset="0"/>
                <a:cs typeface="Calibri" panose="020F0502020204030204" pitchFamily="34" charset="0"/>
              </a:rPr>
              <a:t> associando un dispositivo.</a:t>
            </a:r>
            <a:endParaRPr lang="it-IT" sz="2000" dirty="0"/>
          </a:p>
          <a:p>
            <a:pPr>
              <a:buFont typeface="Wingdings" panose="05000000000000000000" pitchFamily="2" charset="2"/>
              <a:buChar char="Ø"/>
            </a:pPr>
            <a:r>
              <a:rPr lang="it-IT" sz="2000" dirty="0"/>
              <a:t>IA-2(2): </a:t>
            </a:r>
            <a:r>
              <a:rPr lang="it-IT" sz="2000" b="1" dirty="0"/>
              <a:t>Accesso alla rete per account non privilegiati. </a:t>
            </a:r>
            <a:r>
              <a:rPr lang="it-IT" sz="2000" dirty="0"/>
              <a:t>Implementazione dell’autenticazione a due fattori per l’accesso alla rete da parte di utenti non privilegiati.</a:t>
            </a:r>
          </a:p>
          <a:p>
            <a:pPr>
              <a:buFont typeface="Wingdings" panose="05000000000000000000" pitchFamily="2" charset="2"/>
              <a:buChar char="Ø"/>
            </a:pPr>
            <a:r>
              <a:rPr lang="it-IT" sz="2000" dirty="0"/>
              <a:t>IA-2(3): </a:t>
            </a:r>
            <a:r>
              <a:rPr lang="it-IT" sz="2000" b="1" dirty="0"/>
              <a:t>Local access to </a:t>
            </a:r>
            <a:r>
              <a:rPr lang="it-IT" sz="2000" b="1" dirty="0" err="1"/>
              <a:t>privileged</a:t>
            </a:r>
            <a:r>
              <a:rPr lang="it-IT" sz="2000" b="1" dirty="0"/>
              <a:t> accounts. </a:t>
            </a:r>
            <a:r>
              <a:rPr lang="it-IT" sz="2000" dirty="0"/>
              <a:t>Implementazione dell’autenticazione a più fattori per l’accesso locale ad account privilegiati.</a:t>
            </a:r>
          </a:p>
          <a:p>
            <a:pPr>
              <a:buFont typeface="Wingdings" panose="05000000000000000000" pitchFamily="2" charset="2"/>
              <a:buChar char="Ø"/>
            </a:pPr>
            <a:endParaRPr lang="it-IT" sz="2000" dirty="0"/>
          </a:p>
        </p:txBody>
      </p:sp>
    </p:spTree>
    <p:extLst>
      <p:ext uri="{BB962C8B-B14F-4D97-AF65-F5344CB8AC3E}">
        <p14:creationId xmlns:p14="http://schemas.microsoft.com/office/powerpoint/2010/main" val="2349455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err="1"/>
              <a:t>Meccanismi</a:t>
            </a:r>
            <a:r>
              <a:rPr lang="en-US" dirty="0"/>
              <a:t> di </a:t>
            </a:r>
            <a:r>
              <a:rPr lang="en-US" dirty="0" err="1"/>
              <a:t>sicurezza</a:t>
            </a:r>
            <a:r>
              <a:rPr lang="en-US" dirty="0"/>
              <a:t> di </a:t>
            </a:r>
            <a:r>
              <a:rPr lang="en-US" dirty="0" err="1"/>
              <a:t>livello</a:t>
            </a:r>
            <a:r>
              <a:rPr lang="en-US" dirty="0"/>
              <a:t> alto</a:t>
            </a:r>
          </a:p>
        </p:txBody>
      </p:sp>
      <p:sp>
        <p:nvSpPr>
          <p:cNvPr id="4" name="Segnaposto contenuto 3">
            <a:extLst>
              <a:ext uri="{FF2B5EF4-FFF2-40B4-BE49-F238E27FC236}">
                <a16:creationId xmlns:a16="http://schemas.microsoft.com/office/drawing/2014/main" id="{996FA052-90C3-7392-7E6C-C7AED47BD6B1}"/>
              </a:ext>
            </a:extLst>
          </p:cNvPr>
          <p:cNvSpPr>
            <a:spLocks noGrp="1"/>
          </p:cNvSpPr>
          <p:nvPr>
            <p:ph sz="half" idx="1"/>
          </p:nvPr>
        </p:nvSpPr>
        <p:spPr>
          <a:xfrm>
            <a:off x="581192" y="2228003"/>
            <a:ext cx="9525333" cy="3482986"/>
          </a:xfrm>
        </p:spPr>
        <p:txBody>
          <a:bodyPr>
            <a:normAutofit/>
          </a:bodyPr>
          <a:lstStyle/>
          <a:p>
            <a:pPr>
              <a:buFont typeface="Wingdings" panose="05000000000000000000" pitchFamily="2" charset="2"/>
              <a:buChar char="Ø"/>
            </a:pPr>
            <a:r>
              <a:rPr lang="it-IT" sz="2000" dirty="0"/>
              <a:t>IA-2(4): </a:t>
            </a:r>
            <a:r>
              <a:rPr lang="it-IT" sz="2000" b="1" dirty="0"/>
              <a:t>Accesso locale ad accounts non privilegiati. </a:t>
            </a:r>
            <a:r>
              <a:rPr lang="it-IT" sz="2000" dirty="0"/>
              <a:t>Implementazione dell’autenticazione a due fattori per l’accesso locale da parte di utenti non privilegiati</a:t>
            </a:r>
          </a:p>
          <a:p>
            <a:pPr>
              <a:buFont typeface="Wingdings" panose="05000000000000000000" pitchFamily="2" charset="2"/>
              <a:buChar char="Ø"/>
            </a:pPr>
            <a:r>
              <a:rPr lang="it-IT" sz="2000" dirty="0"/>
              <a:t>IA-2(12): </a:t>
            </a:r>
            <a:r>
              <a:rPr lang="it-IT" sz="2000" b="1" dirty="0"/>
              <a:t>Accettazione di credenziali PIV.</a:t>
            </a:r>
            <a:endParaRPr lang="it-IT" sz="2000" dirty="0"/>
          </a:p>
          <a:p>
            <a:pPr>
              <a:buFont typeface="Wingdings" panose="05000000000000000000" pitchFamily="2" charset="2"/>
              <a:buChar char="Ø"/>
            </a:pPr>
            <a:r>
              <a:rPr lang="it-IT" sz="2000" dirty="0"/>
              <a:t>IA-5(2): </a:t>
            </a:r>
            <a:r>
              <a:rPr lang="it-IT" sz="2000" b="1" dirty="0"/>
              <a:t>Autenticazione basata su PKI.</a:t>
            </a:r>
            <a:endParaRPr lang="it-IT" sz="2000" dirty="0"/>
          </a:p>
          <a:p>
            <a:pPr>
              <a:buFont typeface="Wingdings" panose="05000000000000000000" pitchFamily="2" charset="2"/>
              <a:buChar char="Ø"/>
            </a:pPr>
            <a:r>
              <a:rPr lang="it-IT" sz="2000" dirty="0"/>
              <a:t>IA-5(11): </a:t>
            </a:r>
            <a:r>
              <a:rPr lang="it-IT" sz="2000" b="1" dirty="0"/>
              <a:t>Autenticazione con Token basata su hardware.</a:t>
            </a:r>
            <a:endParaRPr lang="it-IT" sz="2000" dirty="0"/>
          </a:p>
        </p:txBody>
      </p:sp>
    </p:spTree>
    <p:extLst>
      <p:ext uri="{BB962C8B-B14F-4D97-AF65-F5344CB8AC3E}">
        <p14:creationId xmlns:p14="http://schemas.microsoft.com/office/powerpoint/2010/main" val="182930192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F3CDC142E59F46976220B5CA0CB5FC" ma:contentTypeVersion="8" ma:contentTypeDescription="Create a new document." ma:contentTypeScope="" ma:versionID="699049dc9e1031c7a09030aeb24a1cab">
  <xsd:schema xmlns:xsd="http://www.w3.org/2001/XMLSchema" xmlns:xs="http://www.w3.org/2001/XMLSchema" xmlns:p="http://schemas.microsoft.com/office/2006/metadata/properties" xmlns:ns2="78bd1115-c349-4e94-811d-d06a7ae9090b" xmlns:ns3="04026c50-90d4-4def-bf48-ee6ffbccce50" targetNamespace="http://schemas.microsoft.com/office/2006/metadata/properties" ma:root="true" ma:fieldsID="14544d9f5ac546e67a475855ae60f013" ns2:_="" ns3:_="">
    <xsd:import namespace="78bd1115-c349-4e94-811d-d06a7ae9090b"/>
    <xsd:import namespace="04026c50-90d4-4def-bf48-ee6ffbccce50"/>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bd1115-c349-4e94-811d-d06a7ae909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75195dc1-fe89-472b-8717-1a0640488213"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026c50-90d4-4def-bf48-ee6ffbccce50"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4e0770fa-503d-4b40-9658-28b0c59b1097}" ma:internalName="TaxCatchAll" ma:showField="CatchAllData" ma:web="04026c50-90d4-4def-bf48-ee6ffbccce5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04026c50-90d4-4def-bf48-ee6ffbccce50" xsi:nil="true"/>
    <lcf76f155ced4ddcb4097134ff3c332f xmlns="78bd1115-c349-4e94-811d-d06a7ae9090b">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97C996-39C4-4F11-A01F-7210F6552B62}"/>
</file>

<file path=customXml/itemProps2.xml><?xml version="1.0" encoding="utf-8"?>
<ds:datastoreItem xmlns:ds="http://schemas.openxmlformats.org/officeDocument/2006/customXml" ds:itemID="{932907EA-C9B4-4F62-A581-FDB91E9E52A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5895A41-F65A-4D7F-8780-A8AB39E167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design</Template>
  <TotalTime>468</TotalTime>
  <Words>587</Words>
  <Application>Microsoft Office PowerPoint</Application>
  <PresentationFormat>Widescreen</PresentationFormat>
  <Paragraphs>35</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Gill Sans MT</vt:lpstr>
      <vt:lpstr>Wingdings</vt:lpstr>
      <vt:lpstr>Wingdings 2</vt:lpstr>
      <vt:lpstr>Dividend</vt:lpstr>
      <vt:lpstr>IDENTIFICATION AND AUTHENTICATION</vt:lpstr>
      <vt:lpstr>IDENTIFICATION AND AUTHENTICATION</vt:lpstr>
      <vt:lpstr>Solution</vt:lpstr>
      <vt:lpstr>IDENTIFICATION AND AUTHENTICATION</vt:lpstr>
      <vt:lpstr>Solution</vt:lpstr>
      <vt:lpstr>IDENTIFICATION AND AUTHENTICATION</vt:lpstr>
      <vt:lpstr>Meccanismi di sicurezza di livello alto</vt:lpstr>
      <vt:lpstr>Meccanismi di sicurezza di livello alto</vt:lpstr>
      <vt:lpstr>Meccanismi di sicurezza di livello alto</vt:lpstr>
      <vt:lpstr>Meccanismi di sicurezza di livello alto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Antonio Iacono</dc:creator>
  <cp:lastModifiedBy>Antonio Iacono</cp:lastModifiedBy>
  <cp:revision>22</cp:revision>
  <dcterms:created xsi:type="dcterms:W3CDTF">2022-12-02T16:52:54Z</dcterms:created>
  <dcterms:modified xsi:type="dcterms:W3CDTF">2022-12-13T13:17:38Z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0x0101001FF3CDC142E59F46976220B5CA0CB5FC</vt:lpwstr>
  </property>
</Properties>
</file>