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82" r:id="rId7"/>
    <p:sldId id="286" r:id="rId8"/>
    <p:sldId id="28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 AND SERVICES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SYSTEM AND SERVICES ACQUISITION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SA-2: </a:t>
            </a:r>
            <a:r>
              <a:rPr lang="it-IT" sz="2400" b="1" dirty="0"/>
              <a:t>Allocazione delle risorse. </a:t>
            </a:r>
            <a:r>
              <a:rPr lang="it-IT" sz="2400" dirty="0"/>
              <a:t>L’organizzazione determina i requisiti di sicurezza per le informazioni del sistema e l’allocazione delle risorse in maniera tale da proteggere le informazioni stesse. Inoltre stabilisce una linea di sicurezza nel programma organizzativo.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SA-3: </a:t>
            </a:r>
            <a:r>
              <a:rPr lang="it-IT" sz="2400" b="1" dirty="0"/>
              <a:t>System </a:t>
            </a:r>
            <a:r>
              <a:rPr lang="it-IT" sz="2400" b="1" dirty="0" err="1"/>
              <a:t>development</a:t>
            </a:r>
            <a:r>
              <a:rPr lang="it-IT" sz="2400" b="1" dirty="0"/>
              <a:t> life </a:t>
            </a:r>
            <a:r>
              <a:rPr lang="it-IT" sz="2400" b="1" dirty="0" err="1"/>
              <a:t>cycle</a:t>
            </a:r>
            <a:r>
              <a:rPr lang="it-IT" sz="2400" b="1" dirty="0"/>
              <a:t>. </a:t>
            </a:r>
            <a:r>
              <a:rPr lang="it-IT" sz="2400" dirty="0"/>
              <a:t>Gestione delle informazioni usate, identificazione e definizione dei ruoli di sicurezza e delle responsabilità.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SA-4(1): </a:t>
            </a:r>
            <a:r>
              <a:rPr lang="it-IT" sz="2400" b="1" dirty="0"/>
              <a:t>Proprietà funzionali dei controlli di sicurezza.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SA-4(2):  </a:t>
            </a:r>
            <a:r>
              <a:rPr lang="it-IT" sz="2400" b="1" dirty="0"/>
              <a:t>Implementazione per i controlli di sicurezza. </a:t>
            </a:r>
            <a:r>
              <a:rPr lang="it-IT" sz="2400" dirty="0"/>
              <a:t>L’organizzazione richiede che lo sviluppatore del sistema informativo realizzi il design e l’implementazione dei controlli di sicurezza includendo design di alto o basso livello, codice sorgente ecc.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SA-5: </a:t>
            </a:r>
            <a:r>
              <a:rPr lang="it-IT" sz="2400" b="1" dirty="0"/>
              <a:t>Information system </a:t>
            </a:r>
            <a:r>
              <a:rPr lang="it-IT" sz="2400" b="1" dirty="0" err="1"/>
              <a:t>documentation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SYSTEM AND SERVICES ACQUISITION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9525333" cy="420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SA-8: </a:t>
            </a:r>
            <a:r>
              <a:rPr lang="it-IT" b="1" dirty="0"/>
              <a:t>Security engineering </a:t>
            </a:r>
            <a:r>
              <a:rPr lang="it-IT" b="1" dirty="0" err="1"/>
              <a:t>principles</a:t>
            </a:r>
            <a:r>
              <a:rPr lang="it-IT" b="1" dirty="0"/>
              <a:t>. </a:t>
            </a:r>
            <a:r>
              <a:rPr lang="it-IT" dirty="0"/>
              <a:t>L’organizzazione applica principi ingegneristici nello sviluppo, nel design, nell’implementazione e nella modifica del sistema informativo.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SA-9: </a:t>
            </a:r>
            <a:r>
              <a:rPr lang="it-IT" b="1" dirty="0" err="1"/>
              <a:t>External</a:t>
            </a:r>
            <a:r>
              <a:rPr lang="it-IT" b="1" dirty="0"/>
              <a:t> information system services. </a:t>
            </a:r>
            <a:r>
              <a:rPr lang="it-IT" dirty="0"/>
              <a:t>Il sistema richiede che i provider esterni soddisfino i requisiti di sicurezza definiti dal sistema, nonché i ruoli e le responsabilità in accorso con i servizi del sistema stesso.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SA-15: </a:t>
            </a:r>
            <a:r>
              <a:rPr lang="en-US" b="1" dirty="0"/>
              <a:t>DEVELOPMENT PROCESS, STANDARDS, AND TOOLS.  </a:t>
            </a:r>
            <a:r>
              <a:rPr lang="en-US" dirty="0"/>
              <a:t>Lo </a:t>
            </a:r>
            <a:r>
              <a:rPr lang="en-US" dirty="0" err="1"/>
              <a:t>sviluppatore</a:t>
            </a:r>
            <a:r>
              <a:rPr lang="en-US" dirty="0"/>
              <a:t> del Sistema </a:t>
            </a:r>
            <a:r>
              <a:rPr lang="en-US" dirty="0" err="1"/>
              <a:t>informativo</a:t>
            </a:r>
            <a:r>
              <a:rPr lang="en-US" dirty="0"/>
              <a:t> </a:t>
            </a:r>
            <a:r>
              <a:rPr lang="en-US" dirty="0" err="1"/>
              <a:t>documenta</a:t>
            </a:r>
            <a:r>
              <a:rPr lang="en-US" dirty="0"/>
              <a:t> I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,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standard ed </a:t>
            </a:r>
            <a:r>
              <a:rPr lang="en-US" dirty="0" err="1"/>
              <a:t>i</a:t>
            </a:r>
            <a:r>
              <a:rPr lang="en-US" dirty="0"/>
              <a:t> tool </a:t>
            </a:r>
            <a:r>
              <a:rPr lang="en-US" dirty="0" err="1"/>
              <a:t>utilizzati</a:t>
            </a:r>
            <a:r>
              <a:rPr lang="en-US" dirty="0"/>
              <a:t> </a:t>
            </a:r>
            <a:r>
              <a:rPr lang="en-US" dirty="0" err="1"/>
              <a:t>nonchè</a:t>
            </a:r>
            <a:r>
              <a:rPr lang="en-US" dirty="0"/>
              <a:t> le </a:t>
            </a:r>
            <a:r>
              <a:rPr lang="en-US" dirty="0" err="1"/>
              <a:t>loro</a:t>
            </a:r>
            <a:r>
              <a:rPr lang="en-US" dirty="0"/>
              <a:t> </a:t>
            </a:r>
            <a:r>
              <a:rPr lang="en-US" dirty="0" err="1"/>
              <a:t>configurazioni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SA-16: </a:t>
            </a:r>
            <a:r>
              <a:rPr lang="it-IT" b="1" dirty="0"/>
              <a:t>Developer-</a:t>
            </a:r>
            <a:r>
              <a:rPr lang="it-IT" b="1" dirty="0" err="1"/>
              <a:t>Provided</a:t>
            </a:r>
            <a:r>
              <a:rPr lang="it-IT" b="1" dirty="0"/>
              <a:t> training. </a:t>
            </a:r>
            <a:r>
              <a:rPr lang="it-IT" dirty="0"/>
              <a:t>Lo sviluppatore deve testare il corretto funzionamento delle funzioni di sicurezza implementate.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SA-17: </a:t>
            </a:r>
            <a:r>
              <a:rPr lang="en-US" b="1" dirty="0"/>
              <a:t>DEVELOPER SECURITY ARCHITECTURE AND DESIGN. </a:t>
            </a:r>
            <a:r>
              <a:rPr lang="en-US" dirty="0"/>
              <a:t>Lo </a:t>
            </a:r>
            <a:r>
              <a:rPr lang="en-US" dirty="0" err="1"/>
              <a:t>sviluppatore</a:t>
            </a:r>
            <a:r>
              <a:rPr lang="en-US" dirty="0"/>
              <a:t> del Sistema </a:t>
            </a:r>
            <a:r>
              <a:rPr lang="en-US" dirty="0" err="1"/>
              <a:t>informativo</a:t>
            </a:r>
            <a:r>
              <a:rPr lang="en-US" dirty="0"/>
              <a:t> produce un design di </a:t>
            </a:r>
            <a:r>
              <a:rPr lang="en-US" dirty="0" err="1"/>
              <a:t>architettura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250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SA-4(9): </a:t>
            </a:r>
            <a:r>
              <a:rPr lang="it-IT" sz="2000" b="1" dirty="0"/>
              <a:t>Funzioni/porte/protocollo/servizi in uso. </a:t>
            </a:r>
            <a:r>
              <a:rPr lang="it-IT" sz="2000" dirty="0"/>
              <a:t>Si richiede allo sviluppatore di indicare in anticipo quali siano i servizi, le funzioni </a:t>
            </a:r>
            <a:r>
              <a:rPr lang="it-IT" sz="2000" dirty="0" err="1"/>
              <a:t>ecc</a:t>
            </a:r>
            <a:r>
              <a:rPr lang="it-IT" sz="2000" dirty="0"/>
              <a:t> per l’uso aziendale.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SA-4(10): </a:t>
            </a:r>
            <a:r>
              <a:rPr lang="it-IT" sz="2000" b="1" dirty="0"/>
              <a:t>Uso di prodotti PIV approvati.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4945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SA-9(2):</a:t>
            </a:r>
            <a:r>
              <a:rPr lang="it-IT" sz="2000" b="1" dirty="0"/>
              <a:t> Identificazione dei servizi, delle porte, dei protocolli e delle funzioni per sistemi informativi esterni.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SA-10: </a:t>
            </a:r>
            <a:r>
              <a:rPr lang="it-IT" sz="2000" b="1" dirty="0"/>
              <a:t>Developer </a:t>
            </a:r>
            <a:r>
              <a:rPr lang="it-IT" sz="2000" b="1" dirty="0" err="1"/>
              <a:t>configuration</a:t>
            </a:r>
            <a:r>
              <a:rPr lang="it-IT" sz="2000" b="1" dirty="0"/>
              <a:t> management.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SA-11: </a:t>
            </a:r>
            <a:r>
              <a:rPr lang="it-IT" sz="2000" b="1" dirty="0"/>
              <a:t>Developer security testing and </a:t>
            </a:r>
            <a:r>
              <a:rPr lang="it-IT" sz="2000" b="1" dirty="0" err="1"/>
              <a:t>evaluation</a:t>
            </a:r>
            <a:r>
              <a:rPr lang="it-IT" sz="2000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SA-12: </a:t>
            </a:r>
            <a:r>
              <a:rPr lang="it-IT" sz="2000" b="1" dirty="0"/>
              <a:t>Supply chain </a:t>
            </a:r>
            <a:r>
              <a:rPr lang="it-IT" sz="2000" b="1" dirty="0" err="1"/>
              <a:t>protection</a:t>
            </a:r>
            <a:r>
              <a:rPr lang="it-IT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3019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8" ma:contentTypeDescription="Create a new document." ma:contentTypeScope="" ma:versionID="699049dc9e1031c7a09030aeb24a1cab">
  <xsd:schema xmlns:xsd="http://www.w3.org/2001/XMLSchema" xmlns:xs="http://www.w3.org/2001/XMLSchema" xmlns:p="http://schemas.microsoft.com/office/2006/metadata/properties" xmlns:ns2="78bd1115-c349-4e94-811d-d06a7ae9090b" xmlns:ns3="04026c50-90d4-4def-bf48-ee6ffbccce50" targetNamespace="http://schemas.microsoft.com/office/2006/metadata/properties" ma:root="true" ma:fieldsID="14544d9f5ac546e67a475855ae60f013" ns2:_="" ns3:_="">
    <xsd:import namespace="78bd1115-c349-4e94-811d-d06a7ae9090b"/>
    <xsd:import namespace="04026c50-90d4-4def-bf48-ee6ffbccc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26c50-90d4-4def-bf48-ee6ffbccce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0770fa-503d-4b40-9658-28b0c59b1097}" ma:internalName="TaxCatchAll" ma:showField="CatchAllData" ma:web="04026c50-90d4-4def-bf48-ee6ffbccce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26c50-90d4-4def-bf48-ee6ffbccce50" xsi:nil="true"/>
    <lcf76f155ced4ddcb4097134ff3c332f xmlns="78bd1115-c349-4e94-811d-d06a7ae9090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82A75A-66E4-4009-8618-2D4011FD0C46}"/>
</file>

<file path=customXml/itemProps2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446</TotalTime>
  <Words>354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Wingdings</vt:lpstr>
      <vt:lpstr>Wingdings 2</vt:lpstr>
      <vt:lpstr>Dividend</vt:lpstr>
      <vt:lpstr>SYSTEM AND SERVICES ACQUISITION</vt:lpstr>
      <vt:lpstr>SYSTEM AND SERVICES ACQUISITION</vt:lpstr>
      <vt:lpstr>SYSTEM AND SERVICES ACQUISITION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18</cp:revision>
  <dcterms:created xsi:type="dcterms:W3CDTF">2022-12-02T16:52:54Z</dcterms:created>
  <dcterms:modified xsi:type="dcterms:W3CDTF">2022-12-14T10:11:08Z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